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handoutMasterIdLst>
    <p:handoutMasterId r:id="rId112"/>
  </p:handoutMasterIdLst>
  <p:sldIdLst>
    <p:sldId id="325" r:id="rId4"/>
    <p:sldId id="264" r:id="rId6"/>
    <p:sldId id="767" r:id="rId7"/>
    <p:sldId id="328" r:id="rId8"/>
    <p:sldId id="924" r:id="rId9"/>
    <p:sldId id="1170" r:id="rId10"/>
    <p:sldId id="926" r:id="rId11"/>
    <p:sldId id="928" r:id="rId12"/>
    <p:sldId id="1171" r:id="rId13"/>
    <p:sldId id="1172" r:id="rId14"/>
    <p:sldId id="1173" r:id="rId15"/>
    <p:sldId id="1174" r:id="rId16"/>
    <p:sldId id="1175" r:id="rId17"/>
    <p:sldId id="936" r:id="rId18"/>
    <p:sldId id="1176" r:id="rId19"/>
    <p:sldId id="1193" r:id="rId20"/>
    <p:sldId id="942" r:id="rId21"/>
    <p:sldId id="1177" r:id="rId22"/>
    <p:sldId id="1178" r:id="rId23"/>
    <p:sldId id="1179" r:id="rId24"/>
    <p:sldId id="944" r:id="rId25"/>
    <p:sldId id="1180" r:id="rId26"/>
    <p:sldId id="940" r:id="rId27"/>
    <p:sldId id="1194" r:id="rId28"/>
    <p:sldId id="943" r:id="rId29"/>
    <p:sldId id="1181" r:id="rId30"/>
    <p:sldId id="1182" r:id="rId31"/>
    <p:sldId id="1183" r:id="rId32"/>
    <p:sldId id="1184" r:id="rId33"/>
    <p:sldId id="1185" r:id="rId34"/>
    <p:sldId id="1186" r:id="rId35"/>
    <p:sldId id="959" r:id="rId36"/>
    <p:sldId id="1187" r:id="rId37"/>
    <p:sldId id="1188" r:id="rId38"/>
    <p:sldId id="1189" r:id="rId39"/>
    <p:sldId id="1190" r:id="rId40"/>
    <p:sldId id="1191" r:id="rId41"/>
    <p:sldId id="1192" r:id="rId42"/>
    <p:sldId id="950" r:id="rId43"/>
    <p:sldId id="951" r:id="rId44"/>
    <p:sldId id="1254" r:id="rId45"/>
    <p:sldId id="1247" r:id="rId46"/>
    <p:sldId id="1195" r:id="rId47"/>
    <p:sldId id="1248" r:id="rId48"/>
    <p:sldId id="1196" r:id="rId49"/>
    <p:sldId id="1197" r:id="rId50"/>
    <p:sldId id="1198" r:id="rId51"/>
    <p:sldId id="1199" r:id="rId52"/>
    <p:sldId id="956" r:id="rId53"/>
    <p:sldId id="1200" r:id="rId54"/>
    <p:sldId id="1201" r:id="rId55"/>
    <p:sldId id="958" r:id="rId56"/>
    <p:sldId id="1202" r:id="rId57"/>
    <p:sldId id="1203" r:id="rId58"/>
    <p:sldId id="960" r:id="rId59"/>
    <p:sldId id="1249" r:id="rId60"/>
    <p:sldId id="1204" r:id="rId61"/>
    <p:sldId id="1250" r:id="rId62"/>
    <p:sldId id="1251" r:id="rId63"/>
    <p:sldId id="1206" r:id="rId64"/>
    <p:sldId id="1207" r:id="rId65"/>
    <p:sldId id="1208" r:id="rId66"/>
    <p:sldId id="1209" r:id="rId67"/>
    <p:sldId id="1210" r:id="rId68"/>
    <p:sldId id="1211" r:id="rId69"/>
    <p:sldId id="962" r:id="rId70"/>
    <p:sldId id="963" r:id="rId71"/>
    <p:sldId id="1212" r:id="rId72"/>
    <p:sldId id="1255" r:id="rId73"/>
    <p:sldId id="1213" r:id="rId74"/>
    <p:sldId id="1214" r:id="rId75"/>
    <p:sldId id="1215" r:id="rId76"/>
    <p:sldId id="1256" r:id="rId77"/>
    <p:sldId id="1216" r:id="rId78"/>
    <p:sldId id="1217" r:id="rId79"/>
    <p:sldId id="1218" r:id="rId80"/>
    <p:sldId id="1219" r:id="rId81"/>
    <p:sldId id="1220" r:id="rId82"/>
    <p:sldId id="1257" r:id="rId83"/>
    <p:sldId id="1221" r:id="rId84"/>
    <p:sldId id="1222" r:id="rId85"/>
    <p:sldId id="1223" r:id="rId86"/>
    <p:sldId id="1224" r:id="rId87"/>
    <p:sldId id="1225" r:id="rId88"/>
    <p:sldId id="1226" r:id="rId89"/>
    <p:sldId id="1227" r:id="rId90"/>
    <p:sldId id="1228" r:id="rId91"/>
    <p:sldId id="1252" r:id="rId92"/>
    <p:sldId id="1230" r:id="rId93"/>
    <p:sldId id="1253" r:id="rId94"/>
    <p:sldId id="1231" r:id="rId95"/>
    <p:sldId id="1232" r:id="rId96"/>
    <p:sldId id="1233" r:id="rId97"/>
    <p:sldId id="1234" r:id="rId98"/>
    <p:sldId id="1235" r:id="rId99"/>
    <p:sldId id="1236" r:id="rId100"/>
    <p:sldId id="1237" r:id="rId101"/>
    <p:sldId id="1238" r:id="rId102"/>
    <p:sldId id="1239" r:id="rId103"/>
    <p:sldId id="1240" r:id="rId104"/>
    <p:sldId id="1241" r:id="rId105"/>
    <p:sldId id="1242" r:id="rId106"/>
    <p:sldId id="1243" r:id="rId107"/>
    <p:sldId id="1244" r:id="rId108"/>
    <p:sldId id="1245" r:id="rId109"/>
    <p:sldId id="1246" r:id="rId110"/>
    <p:sldId id="338" r:id="rId111"/>
  </p:sldIdLst>
  <p:sldSz cx="12190095" cy="6859270"/>
  <p:notesSz cx="6858000" cy="9144000"/>
  <p:custDataLst>
    <p:tags r:id="rId117"/>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619" userDrawn="1">
          <p15:clr>
            <a:srgbClr val="A4A3A4"/>
          </p15:clr>
        </p15:guide>
        <p15:guide id="3" pos="72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孟方思" initials="mfs" lastIdx="1" clrIdx="0"/>
  <p:cmAuthor id="2" name="LD" initials="L" lastIdx="2" clrIdx="1"/>
  <p:cmAuthor id="3" name="Lv0593" initials="L" lastIdx="1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1369B2"/>
    <a:srgbClr val="FF0000"/>
    <a:srgbClr val="FAFAFA"/>
    <a:srgbClr val="F2F2F2"/>
    <a:srgbClr val="006BBC"/>
    <a:srgbClr val="0075CC"/>
    <a:srgbClr val="008DF6"/>
    <a:srgbClr val="005DA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94590" autoAdjust="0"/>
  </p:normalViewPr>
  <p:slideViewPr>
    <p:cSldViewPr showGuides="1">
      <p:cViewPr varScale="1">
        <p:scale>
          <a:sx n="79" d="100"/>
          <a:sy n="79" d="100"/>
        </p:scale>
        <p:origin x="438" y="90"/>
      </p:cViewPr>
      <p:guideLst>
        <p:guide orient="horz" pos="2328"/>
        <p:guide pos="619"/>
        <p:guide pos="7247"/>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7" d="100"/>
          <a:sy n="87" d="100"/>
        </p:scale>
        <p:origin x="3840" y="96"/>
      </p:cViewPr>
      <p:guideLst>
        <p:guide orient="horz" pos="3103"/>
        <p:guide pos="2212"/>
      </p:guideLst>
    </p:cSldViewPr>
  </p:notes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7" Type="http://schemas.openxmlformats.org/officeDocument/2006/relationships/tags" Target="tags/tag44.xml"/><Relationship Id="rId116" Type="http://schemas.openxmlformats.org/officeDocument/2006/relationships/commentAuthors" Target="commentAuthors.xml"/><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handoutMaster" Target="handoutMasters/handoutMaster1.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777" y="2309308"/>
            <a:ext cx="10850541" cy="899333"/>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820" y="3566185"/>
            <a:ext cx="10850454" cy="801518"/>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1007304" y="834057"/>
            <a:ext cx="10463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p:spPr>
        <p:txBody>
          <a:bodyPr anchor="t"/>
          <a:lstStyle>
            <a:lvl1pPr algn="l">
              <a:defRPr sz="53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等腰三角形 7"/>
          <p:cNvSpPr/>
          <p:nvPr userDrawn="1"/>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693670"/>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userDrawn="1"/>
        </p:nvSpPr>
        <p:spPr>
          <a:xfrm>
            <a:off x="9998623" y="3693670"/>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cxnSp>
        <p:nvCxnSpPr>
          <p:cNvPr id="8" name="直接连接符 7"/>
          <p:cNvCxnSpPr/>
          <p:nvPr userDrawn="1"/>
        </p:nvCxnSpPr>
        <p:spPr>
          <a:xfrm>
            <a:off x="984634" y="1413103"/>
            <a:ext cx="101984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607120" y="654595"/>
            <a:ext cx="575989" cy="577246"/>
            <a:chOff x="6084168" y="1274820"/>
            <a:chExt cx="432048" cy="432834"/>
          </a:xfrm>
        </p:grpSpPr>
        <p:sp>
          <p:nvSpPr>
            <p:cNvPr id="10"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8879153" y="655120"/>
            <a:ext cx="575989" cy="576197"/>
            <a:chOff x="4788024" y="1275213"/>
            <a:chExt cx="432048" cy="432048"/>
          </a:xfrm>
        </p:grpSpPr>
        <p:sp>
          <p:nvSpPr>
            <p:cNvPr id="1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5" name="组合 14"/>
          <p:cNvGrpSpPr/>
          <p:nvPr userDrawn="1"/>
        </p:nvGrpSpPr>
        <p:grpSpPr>
          <a:xfrm>
            <a:off x="9743137" y="654595"/>
            <a:ext cx="577036" cy="577246"/>
            <a:chOff x="5436096" y="1274820"/>
            <a:chExt cx="432833" cy="432834"/>
          </a:xfrm>
        </p:grpSpPr>
        <p:sp>
          <p:nvSpPr>
            <p:cNvPr id="1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8" name="组合 17"/>
          <p:cNvGrpSpPr/>
          <p:nvPr userDrawn="1"/>
        </p:nvGrpSpPr>
        <p:grpSpPr>
          <a:xfrm>
            <a:off x="7151187" y="654595"/>
            <a:ext cx="577036" cy="577246"/>
            <a:chOff x="3491880" y="1274820"/>
            <a:chExt cx="432833" cy="432834"/>
          </a:xfrm>
        </p:grpSpPr>
        <p:sp>
          <p:nvSpPr>
            <p:cNvPr id="19"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21" name="组合 20"/>
          <p:cNvGrpSpPr/>
          <p:nvPr userDrawn="1"/>
        </p:nvGrpSpPr>
        <p:grpSpPr>
          <a:xfrm>
            <a:off x="8015170" y="654595"/>
            <a:ext cx="577036" cy="577246"/>
            <a:chOff x="4139952" y="1274820"/>
            <a:chExt cx="432833" cy="432834"/>
          </a:xfrm>
        </p:grpSpPr>
        <p:sp>
          <p:nvSpPr>
            <p:cNvPr id="2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40" name="等腰三角形 39"/>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flipH="1" flipV="1">
            <a:off x="-766394" y="-28491"/>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414174" y="635"/>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6086073" y="4299128"/>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437345"/>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userDrawn="1"/>
        </p:nvSpPr>
        <p:spPr>
          <a:xfrm>
            <a:off x="10011958" y="3437345"/>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39974" y="727845"/>
            <a:ext cx="3931306" cy="1115266"/>
          </a:xfrm>
        </p:spPr>
        <p:txBody>
          <a:bodyPr anchor="ctr" anchorCtr="0"/>
          <a:lstStyle>
            <a:lvl1pPr>
              <a:defRPr sz="3200">
                <a:latin typeface="+mn-ea"/>
                <a:ea typeface="+mn-ea"/>
              </a:defRPr>
            </a:lvl1pPr>
          </a:lstStyle>
          <a:p>
            <a:r>
              <a:rPr lang="zh-CN" altLang="en-US"/>
              <a:t>单击此处编辑标题</a:t>
            </a:r>
            <a:endParaRPr lang="zh-CN" altLang="en-US"/>
          </a:p>
        </p:txBody>
      </p:sp>
      <p:sp>
        <p:nvSpPr>
          <p:cNvPr id="6" name="内容占位符 5"/>
          <p:cNvSpPr>
            <a:spLocks noGrp="1"/>
          </p:cNvSpPr>
          <p:nvPr>
            <p:ph idx="1" hasCustomPrompt="1"/>
          </p:nvPr>
        </p:nvSpPr>
        <p:spPr>
          <a:xfrm>
            <a:off x="5137617" y="727845"/>
            <a:ext cx="6171235" cy="5404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endParaRPr lang="zh-CN" altLang="en-US"/>
          </a:p>
        </p:txBody>
      </p:sp>
      <p:sp>
        <p:nvSpPr>
          <p:cNvPr id="7" name="文本占位符 6"/>
          <p:cNvSpPr>
            <a:spLocks noGrp="1"/>
          </p:cNvSpPr>
          <p:nvPr>
            <p:ph type="body" sz="half" idx="2" hasCustomPrompt="1"/>
          </p:nvPr>
        </p:nvSpPr>
        <p:spPr>
          <a:xfrm>
            <a:off x="839974" y="2240060"/>
            <a:ext cx="3931306" cy="3892636"/>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endParaRPr lang="zh-CN" altLang="en-US">
              <a:sym typeface="+mn-ea"/>
            </a:endParaRP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820" y="5606183"/>
            <a:ext cx="10850454" cy="558268"/>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820" y="641469"/>
            <a:ext cx="10850454" cy="4556969"/>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4539" cy="686943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22"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6787"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777" y="623706"/>
            <a:ext cx="10850541" cy="899333"/>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2" name="组合 41"/>
          <p:cNvGrpSpPr/>
          <p:nvPr userDrawn="1"/>
        </p:nvGrpSpPr>
        <p:grpSpPr>
          <a:xfrm>
            <a:off x="0" y="2205794"/>
            <a:ext cx="12190413" cy="2413577"/>
            <a:chOff x="170694" y="178255"/>
            <a:chExt cx="3936004" cy="779007"/>
          </a:xfrm>
        </p:grpSpPr>
        <p:sp>
          <p:nvSpPr>
            <p:cNvPr id="44" name="等腰三角形 43"/>
            <p:cNvSpPr/>
            <p:nvPr/>
          </p:nvSpPr>
          <p:spPr>
            <a:xfrm>
              <a:off x="1270819" y="178255"/>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5" name="等腰三角形 44"/>
            <p:cNvSpPr/>
            <p:nvPr/>
          </p:nvSpPr>
          <p:spPr>
            <a:xfrm flipV="1">
              <a:off x="170694" y="600746"/>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6" name="矩形 45"/>
            <p:cNvSpPr/>
            <p:nvPr/>
          </p:nvSpPr>
          <p:spPr>
            <a:xfrm>
              <a:off x="170694" y="261768"/>
              <a:ext cx="3936004" cy="611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7" name="平行四边形 46"/>
            <p:cNvSpPr/>
            <p:nvPr/>
          </p:nvSpPr>
          <p:spPr>
            <a:xfrm>
              <a:off x="348666" y="178257"/>
              <a:ext cx="1100951" cy="779005"/>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8" name="文本框 6"/>
            <p:cNvSpPr txBox="1"/>
            <p:nvPr/>
          </p:nvSpPr>
          <p:spPr>
            <a:xfrm>
              <a:off x="619911" y="284178"/>
              <a:ext cx="650908" cy="553578"/>
            </a:xfrm>
            <a:prstGeom prst="rect">
              <a:avLst/>
            </a:prstGeom>
            <a:noFill/>
          </p:spPr>
          <p:txBody>
            <a:bodyPr wrap="square" lIns="68580" tIns="34290" rIns="68580" bIns="34290" rtlCol="0">
              <a:spAutoFit/>
            </a:bodyPr>
            <a:lstStyle/>
            <a:p>
              <a:endParaRPr lang="zh-CN" altLang="en-US" sz="10700"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userDrawn="1"/>
        </p:nvGrpSpPr>
        <p:grpSpPr>
          <a:xfrm>
            <a:off x="8484731" y="1700153"/>
            <a:ext cx="575989" cy="577246"/>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8" name="组合 7"/>
          <p:cNvGrpSpPr/>
          <p:nvPr userDrawn="1"/>
        </p:nvGrpSpPr>
        <p:grpSpPr>
          <a:xfrm>
            <a:off x="6756764" y="1700678"/>
            <a:ext cx="575989" cy="576197"/>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9" name="组合 8"/>
          <p:cNvGrpSpPr/>
          <p:nvPr userDrawn="1"/>
        </p:nvGrpSpPr>
        <p:grpSpPr>
          <a:xfrm>
            <a:off x="7620748" y="1700153"/>
            <a:ext cx="577036" cy="577246"/>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0" name="组合 9"/>
          <p:cNvGrpSpPr/>
          <p:nvPr userDrawn="1"/>
        </p:nvGrpSpPr>
        <p:grpSpPr>
          <a:xfrm>
            <a:off x="5028797" y="1700153"/>
            <a:ext cx="577036" cy="577246"/>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5892781" y="1700153"/>
            <a:ext cx="577036" cy="577246"/>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6" Type="http://schemas.openxmlformats.org/officeDocument/2006/relationships/theme" Target="../theme/theme2.xml"/><Relationship Id="rId15" Type="http://schemas.openxmlformats.org/officeDocument/2006/relationships/image" Target="../media/image1.png"/><Relationship Id="rId14" Type="http://schemas.openxmlformats.org/officeDocument/2006/relationships/tags" Target="../tags/tag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605" y="6351009"/>
            <a:ext cx="2699578" cy="316859"/>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5357" y="6351009"/>
            <a:ext cx="3959381" cy="316859"/>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09254" y="6351009"/>
            <a:ext cx="2699578" cy="316859"/>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
        <p:nvSpPr>
          <p:cNvPr id="2" name="矩形 1"/>
          <p:cNvSpPr/>
          <p:nvPr userDrawn="1"/>
        </p:nvSpPr>
        <p:spPr>
          <a:xfrm>
            <a:off x="278765" y="160020"/>
            <a:ext cx="391795" cy="236855"/>
          </a:xfrm>
          <a:prstGeom prst="rect">
            <a:avLst/>
          </a:prstGeom>
          <a:solidFill>
            <a:srgbClr val="4F7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pic>
        <p:nvPicPr>
          <p:cNvPr id="10" name="图片 9" descr="数字技术产业学院 标志设计2"/>
          <p:cNvPicPr>
            <a:picLocks noChangeAspect="1"/>
          </p:cNvPicPr>
          <p:nvPr userDrawn="1">
            <p:custDataLst>
              <p:tags r:id="rId9"/>
            </p:custDataLst>
          </p:nvPr>
        </p:nvPicPr>
        <p:blipFill>
          <a:blip r:embed="rId10"/>
          <a:stretch>
            <a:fillRect/>
          </a:stretch>
        </p:blipFill>
        <p:spPr>
          <a:xfrm>
            <a:off x="9622790" y="56515"/>
            <a:ext cx="2418715" cy="5245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fld>
            <a:endParaRPr lang="zh-CN" altLang="en-US"/>
          </a:p>
        </p:txBody>
      </p:sp>
      <p:sp>
        <p:nvSpPr>
          <p:cNvPr id="9" name="矩形 8"/>
          <p:cNvSpPr/>
          <p:nvPr userDrawn="1"/>
        </p:nvSpPr>
        <p:spPr>
          <a:xfrm>
            <a:off x="278765" y="160020"/>
            <a:ext cx="391795" cy="236855"/>
          </a:xfrm>
          <a:prstGeom prst="rect">
            <a:avLst/>
          </a:prstGeom>
          <a:solidFill>
            <a:srgbClr val="4F7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pic>
        <p:nvPicPr>
          <p:cNvPr id="10" name="图片 9" descr="数字技术产业学院 标志设计2"/>
          <p:cNvPicPr>
            <a:picLocks noChangeAspect="1"/>
          </p:cNvPicPr>
          <p:nvPr userDrawn="1">
            <p:custDataLst>
              <p:tags r:id="rId14"/>
            </p:custDataLst>
          </p:nvPr>
        </p:nvPicPr>
        <p:blipFill>
          <a:blip r:embed="rId15"/>
          <a:stretch>
            <a:fillRect/>
          </a:stretch>
        </p:blipFill>
        <p:spPr>
          <a:xfrm>
            <a:off x="9622790" y="56515"/>
            <a:ext cx="2418715" cy="524510"/>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10.xml"/><Relationship Id="rId2" Type="http://schemas.openxmlformats.org/officeDocument/2006/relationships/image" Target="../media/image45.png"/><Relationship Id="rId1" Type="http://schemas.openxmlformats.org/officeDocument/2006/relationships/image" Target="../media/image44.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stu.ityxb.com/ebookview/0756b0c775db5bcfc5c95e3d9ca9133c" TargetMode="External"/><Relationship Id="rId1" Type="http://schemas.openxmlformats.org/officeDocument/2006/relationships/image" Target="../media/image25.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stu.ityxb.com/ebookview/df3f2e9045ab737bd77653c7344f23ab" TargetMode="External"/><Relationship Id="rId1" Type="http://schemas.openxmlformats.org/officeDocument/2006/relationships/image" Target="../media/image2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7" Type="http://schemas.openxmlformats.org/officeDocument/2006/relationships/notesSlide" Target="../notesSlides/notesSlide20.xml"/><Relationship Id="rId16" Type="http://schemas.openxmlformats.org/officeDocument/2006/relationships/slideLayout" Target="../slideLayouts/slideLayout10.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0.xml"/><Relationship Id="rId2" Type="http://schemas.openxmlformats.org/officeDocument/2006/relationships/image" Target="../media/image6.png"/><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0.xml"/><Relationship Id="rId2" Type="http://schemas.openxmlformats.org/officeDocument/2006/relationships/image" Target="../media/image12.png"/><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20.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0.xml"/><Relationship Id="rId2" Type="http://schemas.openxmlformats.org/officeDocument/2006/relationships/image" Target="../media/image15.png"/><Relationship Id="rId1"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2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0.xml"/><Relationship Id="rId1"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0.xml"/><Relationship Id="rId2" Type="http://schemas.openxmlformats.org/officeDocument/2006/relationships/image" Target="../media/image20.svg"/><Relationship Id="rId1"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tags" Target="../tags/tag2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0.xml"/><Relationship Id="rId2" Type="http://schemas.openxmlformats.org/officeDocument/2006/relationships/image" Target="../media/image20.svg"/><Relationship Id="rId1" Type="http://schemas.openxmlformats.org/officeDocument/2006/relationships/image" Target="../media/image1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3.png"/><Relationship Id="rId1"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4.png"/><Relationship Id="rId1" Type="http://schemas.openxmlformats.org/officeDocument/2006/relationships/image" Target="../media/image2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stu.ityxb.com/ebookview/3d36410e84032c2d82077c49920dc3fd" TargetMode="External"/><Relationship Id="rId1" Type="http://schemas.openxmlformats.org/officeDocument/2006/relationships/image" Target="../media/image2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8" Type="http://schemas.openxmlformats.org/officeDocument/2006/relationships/notesSlide" Target="../notesSlides/notesSlide67.xml"/><Relationship Id="rId17" Type="http://schemas.openxmlformats.org/officeDocument/2006/relationships/slideLayout" Target="../slideLayouts/slideLayout10.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0.xml"/><Relationship Id="rId1" Type="http://schemas.openxmlformats.org/officeDocument/2006/relationships/image" Target="../media/image2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10.xml"/><Relationship Id="rId2" Type="http://schemas.openxmlformats.org/officeDocument/2006/relationships/image" Target="../media/image20.svg"/><Relationship Id="rId1" Type="http://schemas.openxmlformats.org/officeDocument/2006/relationships/image" Target="../media/image1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0.xml"/><Relationship Id="rId1" Type="http://schemas.openxmlformats.org/officeDocument/2006/relationships/image" Target="../media/image27.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10.xml"/><Relationship Id="rId2" Type="http://schemas.openxmlformats.org/officeDocument/2006/relationships/image" Target="../media/image29.png"/><Relationship Id="rId1" Type="http://schemas.openxmlformats.org/officeDocument/2006/relationships/image" Target="../media/image2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0.xml"/><Relationship Id="rId1" Type="http://schemas.openxmlformats.org/officeDocument/2006/relationships/image" Target="../media/image3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slideLayout" Target="../slideLayouts/slideLayout10.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42.xml"/></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slideLayout" Target="../slideLayouts/slideLayout10.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0.xml"/><Relationship Id="rId1" Type="http://schemas.openxmlformats.org/officeDocument/2006/relationships/image" Target="../media/image38.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slideLayout" Target="../slideLayouts/slideLayout10.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tags" Target="../tags/tag4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0.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8"/>
          <p:cNvSpPr txBox="1"/>
          <p:nvPr/>
        </p:nvSpPr>
        <p:spPr>
          <a:xfrm>
            <a:off x="3503294" y="2637790"/>
            <a:ext cx="5975911" cy="784830"/>
          </a:xfrm>
          <a:prstGeom prst="rect">
            <a:avLst/>
          </a:prstGeom>
          <a:noFill/>
        </p:spPr>
        <p:txBody>
          <a:bodyPr wrap="square" rtlCol="0">
            <a:spAutoFit/>
          </a:bodyPr>
          <a:lstStyle/>
          <a:p>
            <a:r>
              <a:rPr sz="4500" dirty="0" smtClean="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第</a:t>
            </a:r>
            <a:r>
              <a:rPr lang="en-US" sz="4500" dirty="0" smtClean="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6</a:t>
            </a:r>
            <a:r>
              <a:rPr sz="4500" dirty="0" smtClean="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章 </a:t>
            </a:r>
            <a:r>
              <a:rPr lang="en-US" sz="4500" dirty="0" smtClean="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W</a:t>
            </a:r>
            <a:r>
              <a:rPr lang="en-US" altLang="zh-CN" sz="4500" dirty="0" smtClean="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eb</a:t>
            </a:r>
            <a:r>
              <a:rPr lang="zh-CN" altLang="en-US" sz="4500" dirty="0" smtClean="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自动化</a:t>
            </a:r>
            <a:r>
              <a:rPr sz="4500" dirty="0" err="1" smtClean="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测试</a:t>
            </a:r>
            <a:endParaRPr sz="4500" dirty="0" smtClean="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endParaRPr>
          </a:p>
        </p:txBody>
      </p:sp>
      <p:sp>
        <p:nvSpPr>
          <p:cNvPr id="4" name="Rectangle 4"/>
          <p:cNvSpPr txBox="1">
            <a:spLocks noChangeArrowheads="1"/>
          </p:cNvSpPr>
          <p:nvPr/>
        </p:nvSpPr>
        <p:spPr>
          <a:xfrm>
            <a:off x="6598920" y="3933825"/>
            <a:ext cx="3524250" cy="430530"/>
          </a:xfrm>
          <a:prstGeom prst="rect">
            <a:avLst/>
          </a:prstGeom>
        </p:spPr>
        <p:txBody>
          <a:bodyPr vert="horz" lIns="121917" tIns="60958" rIns="121917" bIns="60958"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2400" dirty="0" smtClean="0">
                <a:solidFill>
                  <a:srgbClr val="595959"/>
                </a:solidFill>
                <a:latin typeface="微软雅黑" panose="020B0503020204020204" pitchFamily="34" charset="-122"/>
                <a:ea typeface="微软雅黑" panose="020B0503020204020204" pitchFamily="34" charset="-122"/>
                <a:cs typeface="+mn-ea"/>
                <a:sym typeface="+mn-lt"/>
              </a:rPr>
              <a:t>《</a:t>
            </a:r>
            <a:r>
              <a:rPr lang="zh-CN" sz="2400" dirty="0" smtClean="0">
                <a:solidFill>
                  <a:srgbClr val="595959"/>
                </a:solidFill>
                <a:latin typeface="微软雅黑" panose="020B0503020204020204" pitchFamily="34" charset="-122"/>
                <a:ea typeface="微软雅黑" panose="020B0503020204020204" pitchFamily="34" charset="-122"/>
                <a:cs typeface="+mn-ea"/>
                <a:sym typeface="+mn-lt"/>
              </a:rPr>
              <a:t>软件测试（第</a:t>
            </a:r>
            <a:r>
              <a:rPr lang="en-US" altLang="zh-CN" sz="2400" dirty="0" smtClean="0">
                <a:solidFill>
                  <a:srgbClr val="595959"/>
                </a:solidFill>
                <a:latin typeface="微软雅黑" panose="020B0503020204020204" pitchFamily="34" charset="-122"/>
                <a:ea typeface="微软雅黑" panose="020B0503020204020204" pitchFamily="34" charset="-122"/>
                <a:cs typeface="+mn-ea"/>
                <a:sym typeface="+mn-lt"/>
              </a:rPr>
              <a:t>2</a:t>
            </a:r>
            <a:r>
              <a:rPr lang="zh-CN" altLang="en-US" sz="2400" dirty="0" smtClean="0">
                <a:solidFill>
                  <a:srgbClr val="595959"/>
                </a:solidFill>
                <a:latin typeface="微软雅黑" panose="020B0503020204020204" pitchFamily="34" charset="-122"/>
                <a:ea typeface="微软雅黑" panose="020B0503020204020204" pitchFamily="34" charset="-122"/>
                <a:cs typeface="+mn-ea"/>
                <a:sym typeface="+mn-lt"/>
              </a:rPr>
              <a:t>版</a:t>
            </a:r>
            <a:r>
              <a:rPr lang="zh-CN" sz="2400" dirty="0" smtClean="0">
                <a:solidFill>
                  <a:srgbClr val="595959"/>
                </a:solidFill>
                <a:latin typeface="微软雅黑" panose="020B0503020204020204" pitchFamily="34" charset="-122"/>
                <a:ea typeface="微软雅黑" panose="020B0503020204020204" pitchFamily="34" charset="-122"/>
                <a:cs typeface="+mn-ea"/>
                <a:sym typeface="+mn-lt"/>
              </a:rPr>
              <a:t>）</a:t>
            </a:r>
            <a:r>
              <a:rPr lang="en-US" altLang="zh-CN" sz="2400" dirty="0" smtClean="0">
                <a:solidFill>
                  <a:srgbClr val="595959"/>
                </a:solidFill>
                <a:latin typeface="微软雅黑" panose="020B0503020204020204" pitchFamily="34" charset="-122"/>
                <a:ea typeface="微软雅黑" panose="020B0503020204020204" pitchFamily="34" charset="-122"/>
                <a:cs typeface="+mn-ea"/>
                <a:sym typeface="+mn-lt"/>
              </a:rPr>
              <a:t>》</a:t>
            </a:r>
            <a:endParaRPr lang="zh-CN" altLang="en-US" sz="2400"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6.1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自动化测试概述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3809076" y="1142599"/>
            <a:ext cx="7038130" cy="1478033"/>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4203130" y="925063"/>
            <a:ext cx="5793473" cy="436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r>
              <a:rPr lang="zh-CN" altLang="en-US" sz="2000" dirty="0" smtClean="0">
                <a:latin typeface="微软雅黑" panose="020B0503020204020204" pitchFamily="34" charset="-122"/>
                <a:ea typeface="微软雅黑" panose="020B0503020204020204" pitchFamily="34" charset="-122"/>
                <a:cs typeface="+mn-ea"/>
                <a:sym typeface="+mn-lt"/>
              </a:rPr>
              <a:t>项目需求变动不频繁</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8" name="六边形 7"/>
          <p:cNvSpPr/>
          <p:nvPr/>
        </p:nvSpPr>
        <p:spPr>
          <a:xfrm>
            <a:off x="1143692" y="3030203"/>
            <a:ext cx="1648410" cy="1453679"/>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r>
              <a:rPr lang="zh-CN" altLang="zh-CN" sz="1800" b="1" dirty="0" smtClean="0">
                <a:latin typeface="微软雅黑" panose="020B0503020204020204" pitchFamily="34" charset="-122"/>
                <a:ea typeface="微软雅黑" panose="020B0503020204020204" pitchFamily="34" charset="-122"/>
                <a:cs typeface="+mn-ea"/>
              </a:rPr>
              <a:t>自动化</a:t>
            </a:r>
            <a:r>
              <a:rPr lang="zh-CN" altLang="zh-CN" sz="1800" b="1" dirty="0">
                <a:latin typeface="微软雅黑" panose="020B0503020204020204" pitchFamily="34" charset="-122"/>
                <a:ea typeface="微软雅黑" panose="020B0503020204020204" pitchFamily="34" charset="-122"/>
                <a:cs typeface="+mn-ea"/>
              </a:rPr>
              <a:t>测试需要</a:t>
            </a:r>
            <a:r>
              <a:rPr lang="zh-CN" altLang="zh-CN" sz="1800" b="1" dirty="0" smtClean="0">
                <a:latin typeface="微软雅黑" panose="020B0503020204020204" pitchFamily="34" charset="-122"/>
                <a:ea typeface="微软雅黑" panose="020B0503020204020204" pitchFamily="34" charset="-122"/>
                <a:cs typeface="+mn-ea"/>
              </a:rPr>
              <a:t>满足</a:t>
            </a:r>
            <a:r>
              <a:rPr lang="zh-CN" altLang="en-US" sz="1800" b="1" dirty="0" smtClean="0">
                <a:latin typeface="微软雅黑" panose="020B0503020204020204" pitchFamily="34" charset="-122"/>
                <a:ea typeface="微软雅黑" panose="020B0503020204020204" pitchFamily="34" charset="-122"/>
                <a:cs typeface="+mn-ea"/>
              </a:rPr>
              <a:t>的</a:t>
            </a:r>
            <a:r>
              <a:rPr lang="en-US" altLang="zh-CN" sz="1800" b="1" dirty="0" smtClean="0">
                <a:latin typeface="微软雅黑" panose="020B0503020204020204" pitchFamily="34" charset="-122"/>
                <a:ea typeface="微软雅黑" panose="020B0503020204020204" pitchFamily="34" charset="-122"/>
                <a:cs typeface="+mn-ea"/>
              </a:rPr>
              <a:t>3</a:t>
            </a:r>
            <a:r>
              <a:rPr lang="zh-CN" altLang="en-US" sz="1800" b="1" dirty="0" smtClean="0">
                <a:latin typeface="微软雅黑" panose="020B0503020204020204" pitchFamily="34" charset="-122"/>
                <a:ea typeface="微软雅黑" panose="020B0503020204020204" pitchFamily="34" charset="-122"/>
                <a:cs typeface="+mn-ea"/>
              </a:rPr>
              <a:t>个条件</a:t>
            </a:r>
            <a:endParaRPr lang="zh-CN" altLang="en-US" sz="1800" b="1" dirty="0">
              <a:latin typeface="微软雅黑" panose="020B0503020204020204" pitchFamily="34" charset="-122"/>
              <a:ea typeface="微软雅黑" panose="020B0503020204020204" pitchFamily="34" charset="-122"/>
              <a:cs typeface="+mn-ea"/>
              <a:sym typeface="+mn-lt"/>
            </a:endParaRPr>
          </a:p>
        </p:txBody>
      </p:sp>
      <p:cxnSp>
        <p:nvCxnSpPr>
          <p:cNvPr id="9" name="直接箭头连接符 8"/>
          <p:cNvCxnSpPr>
            <a:stCxn id="8" idx="5"/>
            <a:endCxn id="6" idx="1"/>
          </p:cNvCxnSpPr>
          <p:nvPr/>
        </p:nvCxnSpPr>
        <p:spPr>
          <a:xfrm flipV="1">
            <a:off x="2428682" y="1881616"/>
            <a:ext cx="1380394" cy="114858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0"/>
            <a:endCxn id="15" idx="1"/>
          </p:cNvCxnSpPr>
          <p:nvPr/>
        </p:nvCxnSpPr>
        <p:spPr>
          <a:xfrm>
            <a:off x="2792102" y="3757043"/>
            <a:ext cx="1029574" cy="6235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1"/>
            <a:endCxn id="19" idx="1"/>
          </p:cNvCxnSpPr>
          <p:nvPr/>
        </p:nvCxnSpPr>
        <p:spPr>
          <a:xfrm>
            <a:off x="2428682" y="4483882"/>
            <a:ext cx="1366996" cy="115367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35205" y="1341794"/>
            <a:ext cx="7017473" cy="1372685"/>
          </a:xfrm>
          <a:prstGeom prst="rect">
            <a:avLst/>
          </a:prstGeom>
          <a:noFill/>
        </p:spPr>
        <p:txBody>
          <a:bodyPr wrap="square" lIns="91445" tIns="45721" rIns="91445" bIns="45721" rtlCol="0">
            <a:spAutoFit/>
          </a:bodyPr>
          <a:lstStyle/>
          <a:p>
            <a:pPr>
              <a:lnSpc>
                <a:spcPct val="130000"/>
              </a:lnSpc>
            </a:pPr>
            <a:r>
              <a:rPr lang="zh-CN" altLang="zh-CN" sz="1600" dirty="0">
                <a:solidFill>
                  <a:srgbClr val="0070C0"/>
                </a:solidFill>
                <a:latin typeface="微软雅黑" panose="020B0503020204020204" pitchFamily="34" charset="-122"/>
                <a:ea typeface="微软雅黑" panose="020B0503020204020204" pitchFamily="34" charset="-122"/>
                <a:cs typeface="+mn-ea"/>
              </a:rPr>
              <a:t>测试脚本的稳定性</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决定了自动化测试的</a:t>
            </a:r>
            <a:r>
              <a:rPr lang="zh-CN" altLang="zh-CN" sz="1600" dirty="0">
                <a:solidFill>
                  <a:srgbClr val="0070C0"/>
                </a:solidFill>
                <a:latin typeface="微软雅黑" panose="020B0503020204020204" pitchFamily="34" charset="-122"/>
                <a:ea typeface="微软雅黑" panose="020B0503020204020204" pitchFamily="34" charset="-122"/>
                <a:cs typeface="+mn-ea"/>
              </a:rPr>
              <a:t>维护成本</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如果项目需求变动过于频繁，测试人员需要</a:t>
            </a:r>
            <a:r>
              <a:rPr lang="zh-CN" altLang="zh-CN" sz="1600" dirty="0">
                <a:solidFill>
                  <a:srgbClr val="0070C0"/>
                </a:solidFill>
                <a:latin typeface="微软雅黑" panose="020B0503020204020204" pitchFamily="34" charset="-122"/>
                <a:ea typeface="微软雅黑" panose="020B0503020204020204" pitchFamily="34" charset="-122"/>
                <a:cs typeface="+mn-ea"/>
              </a:rPr>
              <a:t>根据变动的需求</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来</a:t>
            </a:r>
            <a:r>
              <a:rPr lang="zh-CN" altLang="zh-CN" sz="1600" dirty="0">
                <a:solidFill>
                  <a:srgbClr val="0070C0"/>
                </a:solidFill>
                <a:latin typeface="微软雅黑" panose="020B0503020204020204" pitchFamily="34" charset="-122"/>
                <a:ea typeface="微软雅黑" panose="020B0503020204020204" pitchFamily="34" charset="-122"/>
                <a:cs typeface="+mn-ea"/>
              </a:rPr>
              <a:t>更新测试用例</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以及</a:t>
            </a:r>
            <a:r>
              <a:rPr lang="zh-CN" altLang="zh-CN" sz="1600" dirty="0">
                <a:solidFill>
                  <a:srgbClr val="0070C0"/>
                </a:solidFill>
                <a:latin typeface="微软雅黑" panose="020B0503020204020204" pitchFamily="34" charset="-122"/>
                <a:ea typeface="微软雅黑" panose="020B0503020204020204" pitchFamily="34" charset="-122"/>
                <a:cs typeface="+mn-ea"/>
              </a:rPr>
              <a:t>相关的测试脚本</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，不断地对脚本代码进行</a:t>
            </a:r>
            <a:r>
              <a:rPr lang="zh-CN" altLang="zh-CN" sz="1600" dirty="0">
                <a:solidFill>
                  <a:srgbClr val="0070C0"/>
                </a:solidFill>
                <a:latin typeface="微软雅黑" panose="020B0503020204020204" pitchFamily="34" charset="-122"/>
                <a:ea typeface="微软雅黑" panose="020B0503020204020204" pitchFamily="34" charset="-122"/>
                <a:cs typeface="+mn-ea"/>
              </a:rPr>
              <a:t>修改</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与</a:t>
            </a:r>
            <a:r>
              <a:rPr lang="zh-CN" altLang="zh-CN" sz="1600" dirty="0">
                <a:solidFill>
                  <a:srgbClr val="0070C0"/>
                </a:solidFill>
                <a:latin typeface="微软雅黑" panose="020B0503020204020204" pitchFamily="34" charset="-122"/>
                <a:ea typeface="微软雅黑" panose="020B0503020204020204" pitchFamily="34" charset="-122"/>
                <a:cs typeface="+mn-ea"/>
              </a:rPr>
              <a:t>调试</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，有时候还需要</a:t>
            </a:r>
            <a:r>
              <a:rPr lang="zh-CN" altLang="zh-CN" sz="1600" dirty="0">
                <a:solidFill>
                  <a:srgbClr val="0070C0"/>
                </a:solidFill>
                <a:latin typeface="微软雅黑" panose="020B0503020204020204" pitchFamily="34" charset="-122"/>
                <a:ea typeface="微软雅黑" panose="020B0503020204020204" pitchFamily="34" charset="-122"/>
                <a:cs typeface="+mn-ea"/>
              </a:rPr>
              <a:t>花费很多时间</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对自动化测试的框架进行</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修改</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3821676" y="3019185"/>
            <a:ext cx="7030450" cy="160043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17" name="矩形 16"/>
          <p:cNvSpPr/>
          <p:nvPr/>
        </p:nvSpPr>
        <p:spPr>
          <a:xfrm>
            <a:off x="4215730" y="2811892"/>
            <a:ext cx="5793473" cy="436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5" tIns="45721" rIns="91445" bIns="45721" numCol="1" spcCol="0" rtlCol="0" fromWordArt="0" anchor="ctr" anchorCtr="0" forceAA="0" compatLnSpc="1">
            <a:noAutofit/>
          </a:bodyPr>
          <a:lstStyle/>
          <a:p>
            <a:pPr lvl="0" algn="ctr"/>
            <a:r>
              <a:rPr lang="zh-CN" altLang="zh-CN" sz="2000" dirty="0" smtClean="0">
                <a:latin typeface="微软雅黑" panose="020B0503020204020204" pitchFamily="34" charset="-122"/>
                <a:ea typeface="微软雅黑" panose="020B0503020204020204" pitchFamily="34" charset="-122"/>
                <a:cs typeface="+mn-ea"/>
              </a:rPr>
              <a:t>项目</a:t>
            </a:r>
            <a:r>
              <a:rPr lang="zh-CN" altLang="zh-CN" sz="2000" dirty="0">
                <a:latin typeface="微软雅黑" panose="020B0503020204020204" pitchFamily="34" charset="-122"/>
                <a:ea typeface="微软雅黑" panose="020B0503020204020204" pitchFamily="34" charset="-122"/>
                <a:cs typeface="+mn-ea"/>
              </a:rPr>
              <a:t>进度压力不大，时间不紧迫</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8" name="TextBox 17"/>
          <p:cNvSpPr txBox="1"/>
          <p:nvPr/>
        </p:nvSpPr>
        <p:spPr>
          <a:xfrm>
            <a:off x="3866792" y="3246930"/>
            <a:ext cx="7228553" cy="1372685"/>
          </a:xfrm>
          <a:prstGeom prst="rect">
            <a:avLst/>
          </a:prstGeom>
          <a:noFill/>
        </p:spPr>
        <p:txBody>
          <a:bodyPr wrap="square" lIns="91445" tIns="45721" rIns="91445" bIns="45721" rtlCol="0">
            <a:spAutoFit/>
          </a:bodyPr>
          <a:lstStyle/>
          <a:p>
            <a:pPr lvl="0">
              <a:lnSpc>
                <a:spcPct val="130000"/>
              </a:lnSpc>
            </a:pP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在自动化测试过程中，测试工具需要多次对项目进行测试后才能有效预防项目中的缺陷，并且在这个过程中测试人员还需要</a:t>
            </a:r>
            <a:r>
              <a:rPr lang="zh-CN" altLang="zh-CN" sz="1600" dirty="0">
                <a:solidFill>
                  <a:srgbClr val="0070C0"/>
                </a:solidFill>
                <a:latin typeface="微软雅黑" panose="020B0503020204020204" pitchFamily="34" charset="-122"/>
                <a:ea typeface="微软雅黑" panose="020B0503020204020204" pitchFamily="34" charset="-122"/>
                <a:cs typeface="+mn-ea"/>
              </a:rPr>
              <a:t>设计自动化测试框架</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0070C0"/>
                </a:solidFill>
                <a:latin typeface="微软雅黑" panose="020B0503020204020204" pitchFamily="34" charset="-122"/>
                <a:ea typeface="微软雅黑" panose="020B0503020204020204" pitchFamily="34" charset="-122"/>
                <a:cs typeface="+mn-ea"/>
              </a:rPr>
              <a:t>编写并调试自动化测试脚本代码</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，这些操作都需要给予</a:t>
            </a:r>
            <a:r>
              <a:rPr lang="zh-CN" altLang="zh-CN" sz="1600" dirty="0">
                <a:solidFill>
                  <a:srgbClr val="0070C0"/>
                </a:solidFill>
                <a:latin typeface="微软雅黑" panose="020B0503020204020204" pitchFamily="34" charset="-122"/>
                <a:ea typeface="微软雅黑" panose="020B0503020204020204" pitchFamily="34" charset="-122"/>
                <a:cs typeface="+mn-ea"/>
              </a:rPr>
              <a:t>足够的时间</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才可以</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cs typeface="+mn-ea"/>
              </a:rPr>
              <a:t>完成</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cs typeface="+mn-ea"/>
              </a:rPr>
              <a:t>。充足</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cs typeface="+mn-ea"/>
              </a:rPr>
              <a:t>的</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cs typeface="+mn-ea"/>
              </a:rPr>
              <a:t>时间有利于</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测试人员</a:t>
            </a:r>
            <a:r>
              <a:rPr lang="zh-CN" altLang="zh-CN" sz="1600" dirty="0">
                <a:solidFill>
                  <a:srgbClr val="0070C0"/>
                </a:solidFill>
                <a:latin typeface="微软雅黑" panose="020B0503020204020204" pitchFamily="34" charset="-122"/>
                <a:ea typeface="微软雅黑" panose="020B0503020204020204" pitchFamily="34" charset="-122"/>
                <a:cs typeface="+mn-ea"/>
              </a:rPr>
              <a:t>编写高质量的脚本</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，从而</a:t>
            </a:r>
            <a:r>
              <a:rPr lang="zh-CN" altLang="zh-CN" sz="1600" dirty="0">
                <a:solidFill>
                  <a:srgbClr val="0070C0"/>
                </a:solidFill>
                <a:latin typeface="微软雅黑" panose="020B0503020204020204" pitchFamily="34" charset="-122"/>
                <a:ea typeface="微软雅黑" panose="020B0503020204020204" pitchFamily="34" charset="-122"/>
                <a:cs typeface="+mn-ea"/>
              </a:rPr>
              <a:t>提高自动化测试的质量</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9" name="矩形 18"/>
          <p:cNvSpPr/>
          <p:nvPr/>
        </p:nvSpPr>
        <p:spPr>
          <a:xfrm>
            <a:off x="3795678" y="4965327"/>
            <a:ext cx="7051527" cy="1344467"/>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4189733" y="4758035"/>
            <a:ext cx="5793474" cy="436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5" tIns="45721" rIns="91445" bIns="45721" numCol="1" spcCol="0" rtlCol="0" fromWordArt="0" anchor="ctr" anchorCtr="0" forceAA="0" compatLnSpc="1">
            <a:noAutofit/>
          </a:bodyPr>
          <a:lstStyle/>
          <a:p>
            <a:pPr algn="ctr"/>
            <a:r>
              <a:rPr lang="zh-CN" altLang="zh-CN" sz="2000" dirty="0" smtClean="0">
                <a:latin typeface="微软雅黑" panose="020B0503020204020204" pitchFamily="34" charset="-122"/>
                <a:ea typeface="微软雅黑" panose="020B0503020204020204" pitchFamily="34" charset="-122"/>
                <a:cs typeface="+mn-ea"/>
              </a:rPr>
              <a:t>多种</a:t>
            </a:r>
            <a:r>
              <a:rPr lang="zh-CN" altLang="zh-CN" sz="2000" dirty="0">
                <a:latin typeface="微软雅黑" panose="020B0503020204020204" pitchFamily="34" charset="-122"/>
                <a:ea typeface="微软雅黑" panose="020B0503020204020204" pitchFamily="34" charset="-122"/>
                <a:cs typeface="+mn-ea"/>
              </a:rPr>
              <a:t>浏览器或平台上可以重复运行相同的测试脚本</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21" name="TextBox 20"/>
          <p:cNvSpPr txBox="1"/>
          <p:nvPr/>
        </p:nvSpPr>
        <p:spPr>
          <a:xfrm>
            <a:off x="3892981" y="5203896"/>
            <a:ext cx="6956051" cy="1052598"/>
          </a:xfrm>
          <a:prstGeom prst="rect">
            <a:avLst/>
          </a:prstGeom>
          <a:noFill/>
        </p:spPr>
        <p:txBody>
          <a:bodyPr wrap="square" lIns="91445" tIns="45721" rIns="91445" bIns="45721" rtlCol="0">
            <a:spAutoFit/>
          </a:bodyPr>
          <a:lstStyle/>
          <a:p>
            <a:pPr lvl="0">
              <a:lnSpc>
                <a:spcPct val="130000"/>
              </a:lnSpc>
            </a:pP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在自动化测试过程中，测试人员需要耗费一定的时间去编写测试脚本代码，如果</a:t>
            </a:r>
            <a:r>
              <a:rPr lang="zh-CN" altLang="zh-CN" sz="1600" dirty="0">
                <a:solidFill>
                  <a:srgbClr val="0070C0"/>
                </a:solidFill>
                <a:latin typeface="微软雅黑" panose="020B0503020204020204" pitchFamily="34" charset="-122"/>
                <a:ea typeface="微软雅黑" panose="020B0503020204020204" pitchFamily="34" charset="-122"/>
                <a:cs typeface="+mn-ea"/>
              </a:rPr>
              <a:t>测试脚本代码的复用率比较低</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，则</a:t>
            </a:r>
            <a:r>
              <a:rPr lang="zh-CN" altLang="zh-CN" sz="1600" dirty="0">
                <a:solidFill>
                  <a:srgbClr val="0070C0"/>
                </a:solidFill>
                <a:latin typeface="微软雅黑" panose="020B0503020204020204" pitchFamily="34" charset="-122"/>
                <a:ea typeface="微软雅黑" panose="020B0503020204020204" pitchFamily="34" charset="-122"/>
                <a:cs typeface="+mn-ea"/>
              </a:rPr>
              <a:t>会使</a:t>
            </a:r>
            <a:r>
              <a:rPr lang="zh-CN" altLang="zh-CN" sz="1600">
                <a:solidFill>
                  <a:srgbClr val="0070C0"/>
                </a:solidFill>
                <a:latin typeface="微软雅黑" panose="020B0503020204020204" pitchFamily="34" charset="-122"/>
                <a:ea typeface="微软雅黑" panose="020B0503020204020204" pitchFamily="34" charset="-122"/>
                <a:cs typeface="+mn-ea"/>
              </a:rPr>
              <a:t>编写脚本的</a:t>
            </a:r>
            <a:r>
              <a:rPr lang="zh-CN" altLang="zh-CN" sz="1600" dirty="0">
                <a:solidFill>
                  <a:srgbClr val="0070C0"/>
                </a:solidFill>
                <a:latin typeface="微软雅黑" panose="020B0503020204020204" pitchFamily="34" charset="-122"/>
                <a:ea typeface="微软雅黑" panose="020B0503020204020204" pitchFamily="34" charset="-122"/>
                <a:cs typeface="+mn-ea"/>
              </a:rPr>
              <a:t>成本大于创造的经济价值</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，这样会</a:t>
            </a:r>
            <a:r>
              <a:rPr lang="zh-CN" altLang="zh-CN" sz="1600" dirty="0">
                <a:solidFill>
                  <a:srgbClr val="0070C0"/>
                </a:solidFill>
                <a:latin typeface="微软雅黑" panose="020B0503020204020204" pitchFamily="34" charset="-122"/>
                <a:ea typeface="微软雅黑" panose="020B0503020204020204" pitchFamily="34" charset="-122"/>
                <a:cs typeface="+mn-ea"/>
              </a:rPr>
              <a:t>增加项目开发的经济负担</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marL="0" lvl="2" defTabSz="914400">
              <a:spcBef>
                <a:spcPct val="0"/>
              </a:spcBef>
            </a:pPr>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6.6.3 </a:t>
            </a:r>
            <a:r>
              <a:rPr lang="zh-CN" altLang="zh-CN" b="1" dirty="0" smtClean="0">
                <a:solidFill>
                  <a:srgbClr val="595959"/>
                </a:solidFill>
                <a:latin typeface="微软雅黑" panose="020B0503020204020204" pitchFamily="34" charset="-122"/>
                <a:ea typeface="微软雅黑" panose="020B0503020204020204" pitchFamily="34" charset="-122"/>
                <a:cs typeface="+mn-ea"/>
              </a:rPr>
              <a:t>测试</a:t>
            </a:r>
            <a:r>
              <a:rPr lang="zh-CN" altLang="zh-CN" b="1" dirty="0">
                <a:solidFill>
                  <a:srgbClr val="595959"/>
                </a:solidFill>
                <a:latin typeface="微软雅黑" panose="020B0503020204020204" pitchFamily="34" charset="-122"/>
                <a:ea typeface="微软雅黑" panose="020B0503020204020204" pitchFamily="34" charset="-122"/>
                <a:cs typeface="+mn-ea"/>
              </a:rPr>
              <a:t>登录和退出</a:t>
            </a:r>
            <a:r>
              <a:rPr lang="zh-CN" altLang="zh-CN" b="1" dirty="0" smtClean="0">
                <a:solidFill>
                  <a:srgbClr val="595959"/>
                </a:solidFill>
                <a:latin typeface="微软雅黑" panose="020B0503020204020204" pitchFamily="34" charset="-122"/>
                <a:ea typeface="微软雅黑" panose="020B0503020204020204" pitchFamily="34" charset="-122"/>
                <a:cs typeface="+mn-ea"/>
              </a:rPr>
              <a:t>功能</a:t>
            </a:r>
            <a:endParaRPr lang="zh-CN" altLang="zh-CN" b="1"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120564" y="1099212"/>
            <a:ext cx="9726641"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在编写</a:t>
            </a:r>
            <a:r>
              <a:rPr lang="en-US" altLang="zh-CN" sz="2000" dirty="0">
                <a:solidFill>
                  <a:srgbClr val="595959"/>
                </a:solidFill>
                <a:latin typeface="微软雅黑" panose="020B0503020204020204" pitchFamily="34" charset="-122"/>
                <a:ea typeface="微软雅黑" panose="020B0503020204020204" pitchFamily="34" charset="-122"/>
                <a:cs typeface="+mn-ea"/>
              </a:rPr>
              <a:t>Web</a:t>
            </a:r>
            <a:r>
              <a:rPr lang="zh-CN" altLang="zh-CN" sz="2000" dirty="0">
                <a:solidFill>
                  <a:srgbClr val="595959"/>
                </a:solidFill>
                <a:latin typeface="微软雅黑" panose="020B0503020204020204" pitchFamily="34" charset="-122"/>
                <a:ea typeface="微软雅黑" panose="020B0503020204020204" pitchFamily="34" charset="-122"/>
                <a:cs typeface="+mn-ea"/>
              </a:rPr>
              <a:t>自动化测试脚本之前，需要分析学成在线教育平台的</a:t>
            </a:r>
            <a:r>
              <a:rPr lang="zh-CN" altLang="zh-CN" sz="2000" dirty="0">
                <a:solidFill>
                  <a:srgbClr val="1369B2"/>
                </a:solidFill>
                <a:latin typeface="微软雅黑" panose="020B0503020204020204" pitchFamily="34" charset="-122"/>
                <a:ea typeface="微软雅黑" panose="020B0503020204020204" pitchFamily="34" charset="-122"/>
                <a:cs typeface="+mn-ea"/>
              </a:rPr>
              <a:t>登录功能</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mn-ea"/>
              </a:rPr>
              <a:t>退出功能</a:t>
            </a:r>
            <a:r>
              <a:rPr lang="zh-CN" altLang="zh-CN" sz="2000" dirty="0">
                <a:solidFill>
                  <a:srgbClr val="595959"/>
                </a:solidFill>
                <a:latin typeface="微软雅黑" panose="020B0503020204020204" pitchFamily="34" charset="-122"/>
                <a:ea typeface="微软雅黑" panose="020B0503020204020204" pitchFamily="34" charset="-122"/>
                <a:cs typeface="+mn-ea"/>
              </a:rPr>
              <a:t>所在的首页</a:t>
            </a:r>
            <a:r>
              <a:rPr lang="zh-CN" altLang="zh-CN" sz="2000" dirty="0" smtClean="0">
                <a:solidFill>
                  <a:srgbClr val="595959"/>
                </a:solidFill>
                <a:latin typeface="微软雅黑" panose="020B0503020204020204" pitchFamily="34" charset="-122"/>
                <a:ea typeface="微软雅黑" panose="020B0503020204020204" pitchFamily="34" charset="-122"/>
                <a:cs typeface="+mn-ea"/>
              </a:rPr>
              <a:t>面</a:t>
            </a:r>
            <a:r>
              <a:rPr lang="zh-CN" altLang="en-US" sz="2000" dirty="0" smtClean="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学成在线的首页效果</a:t>
            </a:r>
            <a:r>
              <a:rPr lang="zh-CN" altLang="en-US" sz="2000">
                <a:solidFill>
                  <a:srgbClr val="595959"/>
                </a:solidFill>
                <a:latin typeface="微软雅黑" panose="020B0503020204020204" pitchFamily="34" charset="-122"/>
                <a:ea typeface="微软雅黑" panose="020B0503020204020204" pitchFamily="34" charset="-122"/>
                <a:cs typeface="+mn-ea"/>
              </a:rPr>
              <a:t>如下</a:t>
            </a:r>
            <a:r>
              <a:rPr lang="zh-CN" altLang="en-US" sz="2000" smtClean="0">
                <a:solidFill>
                  <a:srgbClr val="595959"/>
                </a:solidFill>
                <a:latin typeface="微软雅黑" panose="020B0503020204020204" pitchFamily="34" charset="-122"/>
                <a:ea typeface="微软雅黑" panose="020B0503020204020204" pitchFamily="34" charset="-122"/>
                <a:cs typeface="+mn-ea"/>
              </a:rPr>
              <a:t>图所示</a:t>
            </a:r>
            <a:r>
              <a:rPr lang="zh-CN" altLang="en-US" sz="2000" smtClean="0"/>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99206" y="2345011"/>
            <a:ext cx="6696000" cy="42244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marL="0" lvl="2" defTabSz="914400">
              <a:spcBef>
                <a:spcPct val="0"/>
              </a:spcBef>
            </a:pPr>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6.6.3 </a:t>
            </a:r>
            <a:r>
              <a:rPr lang="zh-CN" altLang="zh-CN" b="1" dirty="0" smtClean="0">
                <a:solidFill>
                  <a:srgbClr val="595959"/>
                </a:solidFill>
                <a:latin typeface="微软雅黑" panose="020B0503020204020204" pitchFamily="34" charset="-122"/>
                <a:ea typeface="微软雅黑" panose="020B0503020204020204" pitchFamily="34" charset="-122"/>
                <a:cs typeface="+mn-ea"/>
              </a:rPr>
              <a:t>测试</a:t>
            </a:r>
            <a:r>
              <a:rPr lang="zh-CN" altLang="zh-CN" b="1" dirty="0">
                <a:solidFill>
                  <a:srgbClr val="595959"/>
                </a:solidFill>
                <a:latin typeface="微软雅黑" panose="020B0503020204020204" pitchFamily="34" charset="-122"/>
                <a:ea typeface="微软雅黑" panose="020B0503020204020204" pitchFamily="34" charset="-122"/>
                <a:cs typeface="+mn-ea"/>
              </a:rPr>
              <a:t>登录和退出</a:t>
            </a:r>
            <a:r>
              <a:rPr lang="zh-CN" altLang="zh-CN" b="1" dirty="0" smtClean="0">
                <a:solidFill>
                  <a:srgbClr val="595959"/>
                </a:solidFill>
                <a:latin typeface="微软雅黑" panose="020B0503020204020204" pitchFamily="34" charset="-122"/>
                <a:ea typeface="微软雅黑" panose="020B0503020204020204" pitchFamily="34" charset="-122"/>
                <a:cs typeface="+mn-ea"/>
              </a:rPr>
              <a:t>功能</a:t>
            </a:r>
            <a:endParaRPr lang="zh-CN" altLang="zh-CN" b="1"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983206" y="1099211"/>
            <a:ext cx="9972000" cy="1015663"/>
          </a:xfrm>
          <a:prstGeom prst="rect">
            <a:avLst/>
          </a:prstGeom>
        </p:spPr>
        <p:txBody>
          <a:bodyPr wrap="square">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cs typeface="+mn-ea"/>
              </a:rPr>
              <a:t>单击</a:t>
            </a:r>
            <a:r>
              <a:rPr lang="zh-CN" altLang="zh-CN" sz="2000" dirty="0">
                <a:solidFill>
                  <a:srgbClr val="595959"/>
                </a:solidFill>
                <a:latin typeface="微软雅黑" panose="020B0503020204020204" pitchFamily="34" charset="-122"/>
                <a:ea typeface="微软雅黑" panose="020B0503020204020204" pitchFamily="34" charset="-122"/>
                <a:cs typeface="+mn-ea"/>
              </a:rPr>
              <a:t>学成在线的首页右上角的</a:t>
            </a:r>
            <a:r>
              <a:rPr lang="zh-CN" altLang="zh-CN" sz="2000" dirty="0">
                <a:solidFill>
                  <a:srgbClr val="1369B2"/>
                </a:solidFill>
                <a:latin typeface="微软雅黑" panose="020B0503020204020204" pitchFamily="34" charset="-122"/>
                <a:ea typeface="微软雅黑" panose="020B0503020204020204" pitchFamily="34" charset="-122"/>
                <a:cs typeface="+mn-ea"/>
              </a:rPr>
              <a:t>“登录”文本链接</a:t>
            </a:r>
            <a:r>
              <a:rPr lang="zh-CN" altLang="zh-CN" sz="2000" dirty="0">
                <a:solidFill>
                  <a:srgbClr val="595959"/>
                </a:solidFill>
                <a:latin typeface="微软雅黑" panose="020B0503020204020204" pitchFamily="34" charset="-122"/>
                <a:ea typeface="微软雅黑" panose="020B0503020204020204" pitchFamily="34" charset="-122"/>
                <a:cs typeface="+mn-ea"/>
              </a:rPr>
              <a:t>或页面中的</a:t>
            </a:r>
            <a:r>
              <a:rPr lang="zh-CN" altLang="zh-CN" sz="2000" dirty="0">
                <a:solidFill>
                  <a:srgbClr val="1369B2"/>
                </a:solidFill>
                <a:latin typeface="微软雅黑" panose="020B0503020204020204" pitchFamily="34" charset="-122"/>
                <a:ea typeface="微软雅黑" panose="020B0503020204020204" pitchFamily="34" charset="-122"/>
                <a:cs typeface="+mn-ea"/>
              </a:rPr>
              <a:t>“登录”按钮</a:t>
            </a:r>
            <a:r>
              <a:rPr lang="zh-CN" altLang="zh-CN" sz="2000" dirty="0">
                <a:solidFill>
                  <a:srgbClr val="595959"/>
                </a:solidFill>
                <a:latin typeface="微软雅黑" panose="020B0503020204020204" pitchFamily="34" charset="-122"/>
                <a:ea typeface="微软雅黑" panose="020B0503020204020204" pitchFamily="34" charset="-122"/>
                <a:cs typeface="+mn-ea"/>
              </a:rPr>
              <a:t>，进入学成在线的</a:t>
            </a:r>
            <a:r>
              <a:rPr lang="zh-CN" altLang="zh-CN" sz="2000">
                <a:solidFill>
                  <a:srgbClr val="595959"/>
                </a:solidFill>
                <a:latin typeface="微软雅黑" panose="020B0503020204020204" pitchFamily="34" charset="-122"/>
                <a:ea typeface="微软雅黑" panose="020B0503020204020204" pitchFamily="34" charset="-122"/>
                <a:cs typeface="+mn-ea"/>
              </a:rPr>
              <a:t>登录</a:t>
            </a:r>
            <a:r>
              <a:rPr lang="zh-CN" altLang="zh-CN" sz="2000" smtClean="0">
                <a:solidFill>
                  <a:srgbClr val="595959"/>
                </a:solidFill>
                <a:latin typeface="微软雅黑" panose="020B0503020204020204" pitchFamily="34" charset="-122"/>
                <a:ea typeface="微软雅黑" panose="020B0503020204020204" pitchFamily="34" charset="-122"/>
                <a:cs typeface="+mn-ea"/>
              </a:rPr>
              <a:t>页面</a:t>
            </a:r>
            <a:r>
              <a:rPr lang="zh-CN" altLang="en-US" sz="2000" smtClean="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9206" y="2141626"/>
            <a:ext cx="4633715" cy="452882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marL="0" lvl="2" defTabSz="914400">
              <a:spcBef>
                <a:spcPct val="0"/>
              </a:spcBef>
            </a:pPr>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6.6.3 </a:t>
            </a:r>
            <a:r>
              <a:rPr lang="zh-CN" altLang="zh-CN" b="1" dirty="0" smtClean="0">
                <a:solidFill>
                  <a:srgbClr val="595959"/>
                </a:solidFill>
                <a:latin typeface="微软雅黑" panose="020B0503020204020204" pitchFamily="34" charset="-122"/>
                <a:ea typeface="微软雅黑" panose="020B0503020204020204" pitchFamily="34" charset="-122"/>
                <a:cs typeface="+mn-ea"/>
              </a:rPr>
              <a:t>测试</a:t>
            </a:r>
            <a:r>
              <a:rPr lang="zh-CN" altLang="zh-CN" b="1" dirty="0">
                <a:solidFill>
                  <a:srgbClr val="595959"/>
                </a:solidFill>
                <a:latin typeface="微软雅黑" panose="020B0503020204020204" pitchFamily="34" charset="-122"/>
                <a:ea typeface="微软雅黑" panose="020B0503020204020204" pitchFamily="34" charset="-122"/>
                <a:cs typeface="+mn-ea"/>
              </a:rPr>
              <a:t>登录和退出</a:t>
            </a:r>
            <a:r>
              <a:rPr lang="zh-CN" altLang="zh-CN" b="1" dirty="0" smtClean="0">
                <a:solidFill>
                  <a:srgbClr val="595959"/>
                </a:solidFill>
                <a:latin typeface="微软雅黑" panose="020B0503020204020204" pitchFamily="34" charset="-122"/>
                <a:ea typeface="微软雅黑" panose="020B0503020204020204" pitchFamily="34" charset="-122"/>
                <a:cs typeface="+mn-ea"/>
              </a:rPr>
              <a:t>功能</a:t>
            </a:r>
            <a:endParaRPr lang="zh-CN" altLang="zh-CN" b="1"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982057" y="949105"/>
            <a:ext cx="10332000" cy="1938992"/>
          </a:xfrm>
          <a:prstGeom prst="rect">
            <a:avLst/>
          </a:prstGeom>
        </p:spPr>
        <p:txBody>
          <a:bodyPr wrap="square">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cs typeface="+mn-ea"/>
              </a:rPr>
              <a:t>当</a:t>
            </a:r>
            <a:r>
              <a:rPr lang="zh-CN" altLang="zh-CN" sz="2000" dirty="0">
                <a:solidFill>
                  <a:srgbClr val="595959"/>
                </a:solidFill>
                <a:latin typeface="微软雅黑" panose="020B0503020204020204" pitchFamily="34" charset="-122"/>
                <a:ea typeface="微软雅黑" panose="020B0503020204020204" pitchFamily="34" charset="-122"/>
                <a:cs typeface="+mn-ea"/>
              </a:rPr>
              <a:t>测试登录功能时，需要输入正确的</a:t>
            </a:r>
            <a:r>
              <a:rPr lang="zh-CN" altLang="zh-CN" sz="2000" dirty="0">
                <a:solidFill>
                  <a:srgbClr val="1369B2"/>
                </a:solidFill>
                <a:latin typeface="微软雅黑" panose="020B0503020204020204" pitchFamily="34" charset="-122"/>
                <a:ea typeface="微软雅黑" panose="020B0503020204020204" pitchFamily="34" charset="-122"/>
                <a:cs typeface="+mn-ea"/>
              </a:rPr>
              <a:t>账户名</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mn-ea"/>
              </a:rPr>
              <a:t>登录密码</a:t>
            </a:r>
            <a:r>
              <a:rPr lang="zh-CN" altLang="zh-CN" sz="2000" dirty="0">
                <a:solidFill>
                  <a:srgbClr val="595959"/>
                </a:solidFill>
                <a:latin typeface="微软雅黑" panose="020B0503020204020204" pitchFamily="34" charset="-122"/>
                <a:ea typeface="微软雅黑" panose="020B0503020204020204" pitchFamily="34" charset="-122"/>
                <a:cs typeface="+mn-ea"/>
              </a:rPr>
              <a:t>，并单击</a:t>
            </a:r>
            <a:r>
              <a:rPr lang="zh-CN" altLang="zh-CN" sz="2000" dirty="0">
                <a:solidFill>
                  <a:srgbClr val="1369B2"/>
                </a:solidFill>
                <a:latin typeface="微软雅黑" panose="020B0503020204020204" pitchFamily="34" charset="-122"/>
                <a:ea typeface="微软雅黑" panose="020B0503020204020204" pitchFamily="34" charset="-122"/>
                <a:cs typeface="+mn-ea"/>
              </a:rPr>
              <a:t>“登录”</a:t>
            </a:r>
            <a:r>
              <a:rPr lang="zh-CN" altLang="zh-CN" sz="2000" dirty="0">
                <a:solidFill>
                  <a:srgbClr val="595959"/>
                </a:solidFill>
                <a:latin typeface="微软雅黑" panose="020B0503020204020204" pitchFamily="34" charset="-122"/>
                <a:ea typeface="微软雅黑" panose="020B0503020204020204" pitchFamily="34" charset="-122"/>
                <a:cs typeface="+mn-ea"/>
              </a:rPr>
              <a:t>按钮进入学成在线的</a:t>
            </a:r>
            <a:r>
              <a:rPr lang="zh-CN" altLang="zh-CN" sz="2000" dirty="0" smtClean="0">
                <a:solidFill>
                  <a:srgbClr val="595959"/>
                </a:solidFill>
                <a:latin typeface="微软雅黑" panose="020B0503020204020204" pitchFamily="34" charset="-122"/>
                <a:ea typeface="微软雅黑" panose="020B0503020204020204" pitchFamily="34" charset="-122"/>
                <a:cs typeface="+mn-ea"/>
              </a:rPr>
              <a:t>首页</a:t>
            </a:r>
            <a:r>
              <a:rPr lang="zh-CN" altLang="en-US" sz="2000" dirty="0" smtClean="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当鼠标移动至账户名处，会弹出一个</a:t>
            </a:r>
            <a:r>
              <a:rPr lang="zh-CN" altLang="zh-CN" sz="2000" dirty="0">
                <a:solidFill>
                  <a:srgbClr val="1369B2"/>
                </a:solidFill>
                <a:latin typeface="微软雅黑" panose="020B0503020204020204" pitchFamily="34" charset="-122"/>
                <a:ea typeface="微软雅黑" panose="020B0503020204020204" pitchFamily="34" charset="-122"/>
                <a:cs typeface="+mn-ea"/>
              </a:rPr>
              <a:t>“退出登录”</a:t>
            </a:r>
            <a:r>
              <a:rPr lang="zh-CN" altLang="zh-CN" sz="2000" dirty="0">
                <a:solidFill>
                  <a:srgbClr val="595959"/>
                </a:solidFill>
                <a:latin typeface="微软雅黑" panose="020B0503020204020204" pitchFamily="34" charset="-122"/>
                <a:ea typeface="微软雅黑" panose="020B0503020204020204" pitchFamily="34" charset="-122"/>
                <a:cs typeface="+mn-ea"/>
              </a:rPr>
              <a:t>的悬浮按钮，通过单击该按钮即可退出学成在线平台。单击页面右上角的</a:t>
            </a:r>
            <a:r>
              <a:rPr lang="zh-CN" altLang="zh-CN" sz="2000" dirty="0">
                <a:solidFill>
                  <a:srgbClr val="1369B2"/>
                </a:solidFill>
                <a:latin typeface="微软雅黑" panose="020B0503020204020204" pitchFamily="34" charset="-122"/>
                <a:ea typeface="微软雅黑" panose="020B0503020204020204" pitchFamily="34" charset="-122"/>
                <a:cs typeface="+mn-ea"/>
              </a:rPr>
              <a:t>“个人中心”</a:t>
            </a:r>
            <a:r>
              <a:rPr lang="zh-CN" altLang="zh-CN" sz="2000" dirty="0">
                <a:solidFill>
                  <a:srgbClr val="595959"/>
                </a:solidFill>
                <a:latin typeface="微软雅黑" panose="020B0503020204020204" pitchFamily="34" charset="-122"/>
                <a:ea typeface="微软雅黑" panose="020B0503020204020204" pitchFamily="34" charset="-122"/>
                <a:cs typeface="+mn-ea"/>
              </a:rPr>
              <a:t>文本链接，会进入学成在线的个人</a:t>
            </a:r>
            <a:r>
              <a:rPr lang="zh-CN" altLang="zh-CN" sz="2000">
                <a:solidFill>
                  <a:srgbClr val="595959"/>
                </a:solidFill>
                <a:latin typeface="微软雅黑" panose="020B0503020204020204" pitchFamily="34" charset="-122"/>
                <a:ea typeface="微软雅黑" panose="020B0503020204020204" pitchFamily="34" charset="-122"/>
                <a:cs typeface="+mn-ea"/>
              </a:rPr>
              <a:t>中心</a:t>
            </a:r>
            <a:r>
              <a:rPr lang="zh-CN" altLang="zh-CN" sz="2000" smtClean="0">
                <a:solidFill>
                  <a:srgbClr val="595959"/>
                </a:solidFill>
                <a:latin typeface="微软雅黑" panose="020B0503020204020204" pitchFamily="34" charset="-122"/>
                <a:ea typeface="微软雅黑" panose="020B0503020204020204" pitchFamily="34" charset="-122"/>
                <a:cs typeface="+mn-ea"/>
              </a:rPr>
              <a:t>页面</a:t>
            </a:r>
            <a:r>
              <a:rPr lang="zh-CN" altLang="en-US" sz="2000" smtClean="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691" y="2888097"/>
            <a:ext cx="4925438" cy="3357297"/>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0763" y="2927141"/>
            <a:ext cx="5128745" cy="32792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970653" y="1237673"/>
            <a:ext cx="10120750" cy="1079839"/>
          </a:xfrm>
          <a:prstGeom prst="rect">
            <a:avLst/>
          </a:prstGeom>
          <a:noFill/>
        </p:spPr>
        <p:txBody>
          <a:bodyPr wrap="square" rtlCol="0" anchor="t">
            <a:noAutofit/>
          </a:bodyPr>
          <a:lstStyle/>
          <a:p>
            <a:pPr algn="just">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分析</a:t>
            </a:r>
            <a:r>
              <a:rPr lang="zh-CN" altLang="zh-CN" sz="2000" dirty="0">
                <a:solidFill>
                  <a:srgbClr val="595959"/>
                </a:solidFill>
                <a:latin typeface="微软雅黑" panose="020B0503020204020204" pitchFamily="34" charset="-122"/>
                <a:ea typeface="微软雅黑" panose="020B0503020204020204" pitchFamily="34" charset="-122"/>
              </a:rPr>
              <a:t>完登录和退出功能所在的页面后，下面在</a:t>
            </a:r>
            <a:r>
              <a:rPr lang="en-US" altLang="zh-CN" sz="2000" dirty="0">
                <a:solidFill>
                  <a:srgbClr val="0070C0"/>
                </a:solidFill>
                <a:latin typeface="微软雅黑" panose="020B0503020204020204" pitchFamily="34" charset="-122"/>
                <a:ea typeface="微软雅黑" panose="020B0503020204020204" pitchFamily="34" charset="-122"/>
              </a:rPr>
              <a:t>Chapter06</a:t>
            </a:r>
            <a:r>
              <a:rPr lang="zh-CN" altLang="zh-CN" sz="2000" dirty="0">
                <a:solidFill>
                  <a:srgbClr val="595959"/>
                </a:solidFill>
                <a:latin typeface="微软雅黑" panose="020B0503020204020204" pitchFamily="34" charset="-122"/>
                <a:ea typeface="微软雅黑" panose="020B0503020204020204" pitchFamily="34" charset="-122"/>
              </a:rPr>
              <a:t>程序中创建一个</a:t>
            </a:r>
            <a:r>
              <a:rPr lang="en-US" altLang="zh-CN" sz="2000" dirty="0">
                <a:solidFill>
                  <a:srgbClr val="0070C0"/>
                </a:solidFill>
                <a:latin typeface="微软雅黑" panose="020B0503020204020204" pitchFamily="34" charset="-122"/>
                <a:ea typeface="微软雅黑" panose="020B0503020204020204" pitchFamily="34" charset="-122"/>
              </a:rPr>
              <a:t>login_and_logout.py</a:t>
            </a:r>
            <a:r>
              <a:rPr lang="zh-CN" altLang="zh-CN" sz="2000" dirty="0">
                <a:solidFill>
                  <a:srgbClr val="595959"/>
                </a:solidFill>
                <a:latin typeface="微软雅黑" panose="020B0503020204020204" pitchFamily="34" charset="-122"/>
                <a:ea typeface="微软雅黑" panose="020B0503020204020204" pitchFamily="34" charset="-122"/>
              </a:rPr>
              <a:t>文件，编写测试学成在线教育平台的自动化测试</a:t>
            </a:r>
            <a:r>
              <a:rPr lang="zh-CN" altLang="zh-CN" sz="2000" dirty="0" smtClean="0">
                <a:solidFill>
                  <a:srgbClr val="595959"/>
                </a:solidFill>
                <a:latin typeface="微软雅黑" panose="020B0503020204020204" pitchFamily="34" charset="-122"/>
                <a:ea typeface="微软雅黑" panose="020B0503020204020204" pitchFamily="34" charset="-122"/>
              </a:rPr>
              <a:t>脚本</a:t>
            </a:r>
            <a:r>
              <a:rPr lang="zh-CN" altLang="en-US" sz="2000" dirty="0" smtClean="0">
                <a:solidFill>
                  <a:srgbClr val="595959"/>
                </a:solidFill>
                <a:latin typeface="微软雅黑" panose="020B0503020204020204" pitchFamily="34" charset="-122"/>
                <a:ea typeface="微软雅黑" panose="020B0503020204020204" pitchFamily="34" charset="-122"/>
              </a:rPr>
              <a:t>。</a:t>
            </a:r>
            <a:r>
              <a:rPr lang="zh-CN" altLang="en-US" sz="2000" dirty="0">
                <a:solidFill>
                  <a:srgbClr val="595959"/>
                </a:solidFill>
                <a:latin typeface="微软雅黑" panose="020B0503020204020204" pitchFamily="34" charset="-122"/>
                <a:ea typeface="微软雅黑" panose="020B0503020204020204" pitchFamily="34" charset="-122"/>
                <a:sym typeface="+mn-ea"/>
              </a:rPr>
              <a:t>	</a:t>
            </a:r>
            <a:endParaRPr lang="zh-CN" altLang="en-US" sz="2000" dirty="0">
              <a:solidFill>
                <a:srgbClr val="595959"/>
              </a:solidFill>
              <a:latin typeface="微软雅黑" panose="020B0503020204020204" pitchFamily="34" charset="-122"/>
              <a:ea typeface="微软雅黑" panose="020B0503020204020204" pitchFamily="34" charset="-122"/>
              <a:sym typeface="+mn-ea"/>
            </a:endParaRPr>
          </a:p>
        </p:txBody>
      </p:sp>
      <p:sp>
        <p:nvSpPr>
          <p:cNvPr id="33" name="Title 1"/>
          <p:cNvSpPr txBox="1"/>
          <p:nvPr/>
        </p:nvSpPr>
        <p:spPr>
          <a:xfrm>
            <a:off x="1143690" y="266995"/>
            <a:ext cx="4852493"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marL="0" lvl="2" defTabSz="914400">
              <a:spcBef>
                <a:spcPct val="0"/>
              </a:spcBef>
            </a:pPr>
            <a:r>
              <a:rPr lang="en-US" altLang="zh-CN" b="1" dirty="0">
                <a:solidFill>
                  <a:srgbClr val="595959"/>
                </a:solidFill>
                <a:latin typeface="微软雅黑" panose="020B0503020204020204" pitchFamily="34" charset="-122"/>
                <a:ea typeface="微软雅黑" panose="020B0503020204020204" pitchFamily="34" charset="-122"/>
                <a:cs typeface="+mn-ea"/>
                <a:sym typeface="+mn-lt"/>
              </a:rPr>
              <a:t>6.6.3 </a:t>
            </a:r>
            <a:r>
              <a:rPr lang="zh-CN" altLang="zh-CN" b="1" dirty="0">
                <a:solidFill>
                  <a:srgbClr val="595959"/>
                </a:solidFill>
                <a:latin typeface="微软雅黑" panose="020B0503020204020204" pitchFamily="34" charset="-122"/>
                <a:ea typeface="微软雅黑" panose="020B0503020204020204" pitchFamily="34" charset="-122"/>
                <a:cs typeface="+mn-ea"/>
              </a:rPr>
              <a:t>测试登录和退出功能</a:t>
            </a:r>
            <a:endParaRPr lang="zh-CN" altLang="zh-CN" b="1" dirty="0">
              <a:solidFill>
                <a:srgbClr val="595959"/>
              </a:solidFill>
              <a:latin typeface="微软雅黑" panose="020B0503020204020204" pitchFamily="34" charset="-122"/>
              <a:ea typeface="微软雅黑" panose="020B0503020204020204" pitchFamily="34" charset="-122"/>
              <a:cs typeface="+mn-ea"/>
            </a:endParaRPr>
          </a:p>
        </p:txBody>
      </p:sp>
      <p:pic>
        <p:nvPicPr>
          <p:cNvPr id="11" name="Picture 13" descr="C:\Users\Administrator\Desktop\未标题-2.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41695" y="3318156"/>
            <a:ext cx="439519"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a:spLocks noChangeArrowheads="1"/>
          </p:cNvSpPr>
          <p:nvPr/>
        </p:nvSpPr>
        <p:spPr bwMode="auto">
          <a:xfrm>
            <a:off x="5153774" y="3341614"/>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500"/>
              </a:spcBef>
              <a:spcAft>
                <a:spcPts val="500"/>
              </a:spcAft>
            </a:pPr>
            <a:r>
              <a:rPr lang="en-US" altLang="zh-CN" sz="1400" dirty="0">
                <a:solidFill>
                  <a:srgbClr val="F0A000"/>
                </a:solidFill>
                <a:latin typeface="微软雅黑" panose="020B0503020204020204" pitchFamily="34" charset="-122"/>
                <a:ea typeface="微软雅黑" panose="020B0503020204020204" pitchFamily="34" charset="-122"/>
              </a:rPr>
              <a:t>[</a:t>
            </a:r>
            <a:r>
              <a:rPr lang="zh-CN" altLang="en-US" sz="1400" dirty="0">
                <a:solidFill>
                  <a:srgbClr val="F0A000"/>
                </a:solidFill>
                <a:latin typeface="微软雅黑" panose="020B0503020204020204" pitchFamily="34" charset="-122"/>
                <a:ea typeface="微软雅黑" panose="020B0503020204020204" pitchFamily="34" charset="-122"/>
              </a:rPr>
              <a:t>单击查看源码</a:t>
            </a:r>
            <a:r>
              <a:rPr lang="en-US" altLang="zh-CN" sz="1400" dirty="0">
                <a:solidFill>
                  <a:srgbClr val="F0A000"/>
                </a:solidFill>
                <a:latin typeface="微软雅黑" panose="020B0503020204020204" pitchFamily="34" charset="-122"/>
                <a:ea typeface="微软雅黑" panose="020B0503020204020204" pitchFamily="34" charset="-122"/>
              </a:rPr>
              <a:t>]</a:t>
            </a:r>
            <a:endParaRPr lang="zh-CN" altLang="zh-CN" sz="1400" dirty="0">
              <a:solidFill>
                <a:srgbClr val="F0A000"/>
              </a:solidFill>
              <a:latin typeface="微软雅黑" panose="020B0503020204020204" pitchFamily="34" charset="-122"/>
              <a:ea typeface="微软雅黑" panose="020B0503020204020204" pitchFamily="34" charset="-122"/>
            </a:endParaRPr>
          </a:p>
        </p:txBody>
      </p:sp>
      <p:sp>
        <p:nvSpPr>
          <p:cNvPr id="13" name="立方体 18"/>
          <p:cNvSpPr>
            <a:spLocks noChangeArrowheads="1"/>
          </p:cNvSpPr>
          <p:nvPr/>
        </p:nvSpPr>
        <p:spPr bwMode="auto">
          <a:xfrm>
            <a:off x="4959662" y="3396164"/>
            <a:ext cx="227272" cy="226754"/>
          </a:xfrm>
          <a:prstGeom prst="cube">
            <a:avLst>
              <a:gd name="adj" fmla="val 25000"/>
            </a:avLst>
          </a:prstGeom>
          <a:solidFill>
            <a:srgbClr val="F3B600"/>
          </a:solidFill>
          <a:ln w="19050" algn="ctr">
            <a:solidFill>
              <a:schemeClr val="bg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4" name="半闭框 13"/>
          <p:cNvSpPr/>
          <p:nvPr/>
        </p:nvSpPr>
        <p:spPr bwMode="auto">
          <a:xfrm>
            <a:off x="4906593" y="3348319"/>
            <a:ext cx="90487" cy="114300"/>
          </a:xfrm>
          <a:prstGeom prst="halfFrame">
            <a:avLst/>
          </a:prstGeom>
          <a:solidFill>
            <a:srgbClr val="F3B600"/>
          </a:solidFill>
          <a:ln w="28575" cap="flat" cmpd="sng" algn="ctr">
            <a:no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sp>
        <p:nvSpPr>
          <p:cNvPr id="15" name="半闭框 14"/>
          <p:cNvSpPr/>
          <p:nvPr/>
        </p:nvSpPr>
        <p:spPr bwMode="auto">
          <a:xfrm flipH="1" flipV="1">
            <a:off x="6935418" y="3573744"/>
            <a:ext cx="90487" cy="112712"/>
          </a:xfrm>
          <a:prstGeom prst="halfFrame">
            <a:avLst/>
          </a:prstGeom>
          <a:solidFill>
            <a:srgbClr val="F3B600"/>
          </a:solidFill>
          <a:ln w="28575" cap="flat" cmpd="sng" algn="ctr">
            <a:no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sp>
        <p:nvSpPr>
          <p:cNvPr id="16" name="矩形 15">
            <a:hlinkClick r:id="rId2"/>
          </p:cNvPr>
          <p:cNvSpPr/>
          <p:nvPr/>
        </p:nvSpPr>
        <p:spPr>
          <a:xfrm>
            <a:off x="4818539" y="3222631"/>
            <a:ext cx="2276475" cy="552450"/>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878830" y="3362960"/>
            <a:ext cx="587629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掌握页面跳转功能的测试</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smtClean="0">
                <a:solidFill>
                  <a:srgbClr val="0070C0"/>
                </a:solidFill>
                <a:latin typeface="微软雅黑" panose="020B0503020204020204" pitchFamily="34" charset="-122"/>
                <a:ea typeface="微软雅黑" panose="020B0503020204020204" pitchFamily="34" charset="-122"/>
                <a:cs typeface="+mn-ea"/>
                <a:sym typeface="+mn-lt"/>
              </a:rPr>
              <a:t>编写自动化测试脚本测试学成在线教育平台的页面跳转功能</a:t>
            </a:r>
            <a:endParaRPr lang="zh-CN" altLang="zh-CN" sz="2000" dirty="0">
              <a:solidFill>
                <a:srgbClr val="0070C0"/>
              </a:solidFill>
              <a:latin typeface="微软雅黑" panose="020B0503020204020204" pitchFamily="34" charset="-122"/>
              <a:ea typeface="微软雅黑" panose="020B0503020204020204" pitchFamily="34" charset="-122"/>
              <a:cs typeface="+mn-ea"/>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marL="0" lvl="2" defTabSz="914400">
              <a:spcBef>
                <a:spcPct val="0"/>
              </a:spcBef>
            </a:pPr>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6.6.4</a:t>
            </a:r>
            <a:r>
              <a:rPr lang="zh-CN" altLang="zh-CN" b="1" dirty="0" smtClean="0">
                <a:solidFill>
                  <a:srgbClr val="595959"/>
                </a:solidFill>
                <a:latin typeface="微软雅黑" panose="020B0503020204020204" pitchFamily="34" charset="-122"/>
                <a:ea typeface="微软雅黑" panose="020B0503020204020204" pitchFamily="34" charset="-122"/>
                <a:cs typeface="+mn-ea"/>
              </a:rPr>
              <a:t>测试</a:t>
            </a:r>
            <a:r>
              <a:rPr lang="zh-CN" altLang="en-US" b="1" dirty="0" smtClean="0">
                <a:solidFill>
                  <a:srgbClr val="595959"/>
                </a:solidFill>
                <a:latin typeface="微软雅黑" panose="020B0503020204020204" pitchFamily="34" charset="-122"/>
                <a:ea typeface="微软雅黑" panose="020B0503020204020204" pitchFamily="34" charset="-122"/>
                <a:cs typeface="+mn-ea"/>
              </a:rPr>
              <a:t>页面跳转</a:t>
            </a:r>
            <a:r>
              <a:rPr lang="zh-CN" altLang="zh-CN" b="1" dirty="0" smtClean="0">
                <a:solidFill>
                  <a:srgbClr val="595959"/>
                </a:solidFill>
                <a:latin typeface="微软雅黑" panose="020B0503020204020204" pitchFamily="34" charset="-122"/>
                <a:ea typeface="微软雅黑" panose="020B0503020204020204" pitchFamily="34" charset="-122"/>
                <a:cs typeface="+mn-ea"/>
              </a:rPr>
              <a:t>功能</a:t>
            </a:r>
            <a:endParaRPr lang="zh-CN" altLang="zh-CN"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marL="0" lvl="2" defTabSz="914400">
              <a:spcBef>
                <a:spcPct val="0"/>
              </a:spcBef>
            </a:pPr>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6.6.4</a:t>
            </a:r>
            <a:r>
              <a:rPr lang="zh-CN" altLang="zh-CN" b="1" dirty="0" smtClean="0">
                <a:solidFill>
                  <a:srgbClr val="595959"/>
                </a:solidFill>
                <a:latin typeface="微软雅黑" panose="020B0503020204020204" pitchFamily="34" charset="-122"/>
                <a:ea typeface="微软雅黑" panose="020B0503020204020204" pitchFamily="34" charset="-122"/>
                <a:cs typeface="+mn-ea"/>
              </a:rPr>
              <a:t>测试</a:t>
            </a:r>
            <a:r>
              <a:rPr lang="zh-CN" altLang="en-US" b="1" dirty="0" smtClean="0">
                <a:solidFill>
                  <a:srgbClr val="595959"/>
                </a:solidFill>
                <a:latin typeface="微软雅黑" panose="020B0503020204020204" pitchFamily="34" charset="-122"/>
                <a:ea typeface="微软雅黑" panose="020B0503020204020204" pitchFamily="34" charset="-122"/>
                <a:cs typeface="+mn-ea"/>
              </a:rPr>
              <a:t>页面跳转</a:t>
            </a:r>
            <a:r>
              <a:rPr lang="zh-CN" altLang="zh-CN" b="1" dirty="0" smtClean="0">
                <a:solidFill>
                  <a:srgbClr val="595959"/>
                </a:solidFill>
                <a:latin typeface="微软雅黑" panose="020B0503020204020204" pitchFamily="34" charset="-122"/>
                <a:ea typeface="微软雅黑" panose="020B0503020204020204" pitchFamily="34" charset="-122"/>
                <a:cs typeface="+mn-ea"/>
              </a:rPr>
              <a:t>功能</a:t>
            </a:r>
            <a:endParaRPr lang="zh-CN" altLang="zh-CN" b="1"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143691" y="1053794"/>
            <a:ext cx="10130955"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rPr>
              <a:t>单击菜单栏中的</a:t>
            </a:r>
            <a:r>
              <a:rPr lang="zh-CN" altLang="zh-CN" sz="2000" dirty="0">
                <a:solidFill>
                  <a:srgbClr val="0070C0"/>
                </a:solidFill>
                <a:latin typeface="微软雅黑" panose="020B0503020204020204" pitchFamily="34" charset="-122"/>
                <a:ea typeface="微软雅黑" panose="020B0503020204020204" pitchFamily="34" charset="-122"/>
              </a:rPr>
              <a:t>“课程”文本链接</a:t>
            </a:r>
            <a:r>
              <a:rPr lang="zh-CN" altLang="zh-CN" sz="2000" dirty="0">
                <a:solidFill>
                  <a:srgbClr val="595959"/>
                </a:solidFill>
                <a:latin typeface="微软雅黑" panose="020B0503020204020204" pitchFamily="34" charset="-122"/>
                <a:ea typeface="微软雅黑" panose="020B0503020204020204" pitchFamily="34" charset="-122"/>
              </a:rPr>
              <a:t>可以从学成在线首页跳转到</a:t>
            </a:r>
            <a:r>
              <a:rPr lang="zh-CN" altLang="zh-CN" sz="2000" dirty="0">
                <a:solidFill>
                  <a:srgbClr val="0070C0"/>
                </a:solidFill>
                <a:latin typeface="微软雅黑" panose="020B0503020204020204" pitchFamily="34" charset="-122"/>
                <a:ea typeface="微软雅黑" panose="020B0503020204020204" pitchFamily="34" charset="-122"/>
              </a:rPr>
              <a:t>课程页面</a:t>
            </a:r>
            <a:r>
              <a:rPr lang="zh-CN" altLang="zh-CN" sz="2000" dirty="0">
                <a:solidFill>
                  <a:srgbClr val="595959"/>
                </a:solidFill>
                <a:latin typeface="微软雅黑" panose="020B0503020204020204" pitchFamily="34" charset="-122"/>
                <a:ea typeface="微软雅黑" panose="020B0503020204020204" pitchFamily="34" charset="-122"/>
              </a:rPr>
              <a:t>；单击</a:t>
            </a:r>
            <a:r>
              <a:rPr lang="zh-CN" altLang="zh-CN" sz="2000" dirty="0">
                <a:solidFill>
                  <a:srgbClr val="0070C0"/>
                </a:solidFill>
                <a:latin typeface="微软雅黑" panose="020B0503020204020204" pitchFamily="34" charset="-122"/>
                <a:ea typeface="微软雅黑" panose="020B0503020204020204" pitchFamily="34" charset="-122"/>
              </a:rPr>
              <a:t>“注册”文本链接</a:t>
            </a:r>
            <a:r>
              <a:rPr lang="zh-CN" altLang="zh-CN" sz="2000" dirty="0">
                <a:solidFill>
                  <a:srgbClr val="595959"/>
                </a:solidFill>
                <a:latin typeface="微软雅黑" panose="020B0503020204020204" pitchFamily="34" charset="-122"/>
                <a:ea typeface="微软雅黑" panose="020B0503020204020204" pitchFamily="34" charset="-122"/>
              </a:rPr>
              <a:t>可以跳转到</a:t>
            </a:r>
            <a:r>
              <a:rPr lang="zh-CN" altLang="zh-CN" sz="2000" dirty="0">
                <a:solidFill>
                  <a:srgbClr val="0070C0"/>
                </a:solidFill>
                <a:latin typeface="微软雅黑" panose="020B0503020204020204" pitchFamily="34" charset="-122"/>
                <a:ea typeface="微软雅黑" panose="020B0503020204020204" pitchFamily="34" charset="-122"/>
              </a:rPr>
              <a:t>注册页面</a:t>
            </a:r>
            <a:r>
              <a:rPr lang="zh-CN" altLang="zh-CN" sz="2000" dirty="0">
                <a:solidFill>
                  <a:srgbClr val="595959"/>
                </a:solidFill>
                <a:latin typeface="微软雅黑" panose="020B0503020204020204" pitchFamily="34" charset="-122"/>
                <a:ea typeface="微软雅黑" panose="020B0503020204020204" pitchFamily="34" charset="-122"/>
              </a:rPr>
              <a:t>，注册页面的</a:t>
            </a:r>
            <a:r>
              <a:rPr lang="zh-CN" altLang="zh-CN" sz="2000" dirty="0" smtClean="0">
                <a:solidFill>
                  <a:srgbClr val="595959"/>
                </a:solidFill>
                <a:latin typeface="微软雅黑" panose="020B0503020204020204" pitchFamily="34" charset="-122"/>
                <a:ea typeface="微软雅黑" panose="020B0503020204020204" pitchFamily="34" charset="-122"/>
              </a:rPr>
              <a:t>效果</a:t>
            </a:r>
            <a:r>
              <a:rPr lang="zh-CN" altLang="en-US" sz="2000" smtClean="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48148" y="2072929"/>
            <a:ext cx="4219057" cy="457672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935808" y="1269794"/>
            <a:ext cx="10120750" cy="1079839"/>
          </a:xfrm>
          <a:prstGeom prst="rect">
            <a:avLst/>
          </a:prstGeom>
          <a:noFill/>
        </p:spPr>
        <p:txBody>
          <a:bodyPr wrap="square" rtlCol="0" anchor="t">
            <a:noAutofit/>
          </a:bodyPr>
          <a:lstStyle/>
          <a:p>
            <a:pPr algn="just">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下面</a:t>
            </a:r>
            <a:r>
              <a:rPr lang="zh-CN" altLang="zh-CN" sz="2000" dirty="0">
                <a:solidFill>
                  <a:srgbClr val="595959"/>
                </a:solidFill>
                <a:latin typeface="微软雅黑" panose="020B0503020204020204" pitchFamily="34" charset="-122"/>
                <a:ea typeface="微软雅黑" panose="020B0503020204020204" pitchFamily="34" charset="-122"/>
              </a:rPr>
              <a:t>在</a:t>
            </a:r>
            <a:r>
              <a:rPr lang="en-US" altLang="zh-CN" sz="2000" dirty="0">
                <a:solidFill>
                  <a:srgbClr val="0070C0"/>
                </a:solidFill>
                <a:latin typeface="微软雅黑" panose="020B0503020204020204" pitchFamily="34" charset="-122"/>
                <a:ea typeface="微软雅黑" panose="020B0503020204020204" pitchFamily="34" charset="-122"/>
              </a:rPr>
              <a:t>Chapter06</a:t>
            </a:r>
            <a:r>
              <a:rPr lang="zh-CN" altLang="zh-CN" sz="2000" dirty="0">
                <a:solidFill>
                  <a:srgbClr val="595959"/>
                </a:solidFill>
                <a:latin typeface="微软雅黑" panose="020B0503020204020204" pitchFamily="34" charset="-122"/>
                <a:ea typeface="微软雅黑" panose="020B0503020204020204" pitchFamily="34" charset="-122"/>
              </a:rPr>
              <a:t>程序中创建一个</a:t>
            </a:r>
            <a:r>
              <a:rPr lang="en-US" altLang="zh-CN" sz="2000" dirty="0">
                <a:solidFill>
                  <a:srgbClr val="0070C0"/>
                </a:solidFill>
                <a:latin typeface="微软雅黑" panose="020B0503020204020204" pitchFamily="34" charset="-122"/>
                <a:ea typeface="微软雅黑" panose="020B0503020204020204" pitchFamily="34" charset="-122"/>
              </a:rPr>
              <a:t>web_page_jump.py</a:t>
            </a:r>
            <a:r>
              <a:rPr lang="zh-CN" altLang="zh-CN" sz="2000" dirty="0">
                <a:solidFill>
                  <a:srgbClr val="595959"/>
                </a:solidFill>
                <a:latin typeface="微软雅黑" panose="020B0503020204020204" pitchFamily="34" charset="-122"/>
                <a:ea typeface="微软雅黑" panose="020B0503020204020204" pitchFamily="34" charset="-122"/>
              </a:rPr>
              <a:t>文件，在该文件中通过自动化测试脚本测试页面的跳转</a:t>
            </a:r>
            <a:r>
              <a:rPr lang="zh-CN" altLang="zh-CN" sz="2000" dirty="0" smtClean="0">
                <a:solidFill>
                  <a:srgbClr val="595959"/>
                </a:solidFill>
                <a:latin typeface="微软雅黑" panose="020B0503020204020204" pitchFamily="34" charset="-122"/>
                <a:ea typeface="微软雅黑" panose="020B0503020204020204" pitchFamily="34" charset="-122"/>
              </a:rPr>
              <a:t>功能</a:t>
            </a:r>
            <a:r>
              <a:rPr lang="zh-CN" altLang="en-US" sz="2000" dirty="0">
                <a:solidFill>
                  <a:srgbClr val="595959"/>
                </a:solidFill>
                <a:latin typeface="微软雅黑" panose="020B0503020204020204" pitchFamily="34" charset="-122"/>
                <a:ea typeface="微软雅黑" panose="020B0503020204020204" pitchFamily="34" charset="-122"/>
                <a:sym typeface="+mn-ea"/>
              </a:rPr>
              <a:t>。</a:t>
            </a:r>
            <a:endParaRPr lang="zh-CN" altLang="en-US" sz="2000" dirty="0">
              <a:solidFill>
                <a:srgbClr val="595959"/>
              </a:solidFill>
              <a:latin typeface="微软雅黑" panose="020B0503020204020204" pitchFamily="34" charset="-122"/>
              <a:ea typeface="微软雅黑" panose="020B0503020204020204" pitchFamily="34" charset="-122"/>
              <a:sym typeface="+mn-ea"/>
            </a:endParaRPr>
          </a:p>
        </p:txBody>
      </p:sp>
      <p:sp>
        <p:nvSpPr>
          <p:cNvPr id="33" name="Title 1"/>
          <p:cNvSpPr txBox="1"/>
          <p:nvPr/>
        </p:nvSpPr>
        <p:spPr>
          <a:xfrm>
            <a:off x="1143690" y="266995"/>
            <a:ext cx="4852493"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marL="0" lvl="2" defTabSz="914400">
              <a:spcBef>
                <a:spcPct val="0"/>
              </a:spcBef>
            </a:pPr>
            <a:r>
              <a:rPr lang="en-US" altLang="zh-CN" b="1" dirty="0">
                <a:solidFill>
                  <a:srgbClr val="595959"/>
                </a:solidFill>
                <a:latin typeface="微软雅黑" panose="020B0503020204020204" pitchFamily="34" charset="-122"/>
                <a:ea typeface="微软雅黑" panose="020B0503020204020204" pitchFamily="34" charset="-122"/>
                <a:cs typeface="+mn-ea"/>
                <a:sym typeface="+mn-lt"/>
              </a:rPr>
              <a:t>6.6.4</a:t>
            </a:r>
            <a:r>
              <a:rPr lang="zh-CN" altLang="zh-CN" b="1" dirty="0">
                <a:solidFill>
                  <a:srgbClr val="595959"/>
                </a:solidFill>
                <a:latin typeface="微软雅黑" panose="020B0503020204020204" pitchFamily="34" charset="-122"/>
                <a:ea typeface="微软雅黑" panose="020B0503020204020204" pitchFamily="34" charset="-122"/>
                <a:cs typeface="+mn-ea"/>
              </a:rPr>
              <a:t>测试</a:t>
            </a:r>
            <a:r>
              <a:rPr lang="zh-CN" altLang="en-US" b="1" dirty="0">
                <a:solidFill>
                  <a:srgbClr val="595959"/>
                </a:solidFill>
                <a:latin typeface="微软雅黑" panose="020B0503020204020204" pitchFamily="34" charset="-122"/>
                <a:ea typeface="微软雅黑" panose="020B0503020204020204" pitchFamily="34" charset="-122"/>
                <a:cs typeface="+mn-ea"/>
              </a:rPr>
              <a:t>页面跳转</a:t>
            </a:r>
            <a:r>
              <a:rPr lang="zh-CN" altLang="zh-CN" b="1" dirty="0">
                <a:solidFill>
                  <a:srgbClr val="595959"/>
                </a:solidFill>
                <a:latin typeface="微软雅黑" panose="020B0503020204020204" pitchFamily="34" charset="-122"/>
                <a:ea typeface="微软雅黑" panose="020B0503020204020204" pitchFamily="34" charset="-122"/>
                <a:cs typeface="+mn-ea"/>
              </a:rPr>
              <a:t>功能</a:t>
            </a:r>
            <a:endParaRPr lang="zh-CN" altLang="zh-CN" b="1" dirty="0">
              <a:solidFill>
                <a:srgbClr val="595959"/>
              </a:solidFill>
              <a:latin typeface="微软雅黑" panose="020B0503020204020204" pitchFamily="34" charset="-122"/>
              <a:ea typeface="微软雅黑" panose="020B0503020204020204" pitchFamily="34" charset="-122"/>
              <a:cs typeface="+mn-ea"/>
            </a:endParaRPr>
          </a:p>
        </p:txBody>
      </p:sp>
      <p:pic>
        <p:nvPicPr>
          <p:cNvPr id="11" name="Picture 13" descr="C:\Users\Administrator\Desktop\未标题-2.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41695" y="3318156"/>
            <a:ext cx="439519"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a:spLocks noChangeArrowheads="1"/>
          </p:cNvSpPr>
          <p:nvPr/>
        </p:nvSpPr>
        <p:spPr bwMode="auto">
          <a:xfrm>
            <a:off x="5153774" y="3341614"/>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500"/>
              </a:spcBef>
              <a:spcAft>
                <a:spcPts val="500"/>
              </a:spcAft>
            </a:pPr>
            <a:r>
              <a:rPr lang="en-US" altLang="zh-CN" sz="1400" dirty="0">
                <a:solidFill>
                  <a:srgbClr val="F0A000"/>
                </a:solidFill>
                <a:latin typeface="微软雅黑" panose="020B0503020204020204" pitchFamily="34" charset="-122"/>
                <a:ea typeface="微软雅黑" panose="020B0503020204020204" pitchFamily="34" charset="-122"/>
              </a:rPr>
              <a:t>[</a:t>
            </a:r>
            <a:r>
              <a:rPr lang="zh-CN" altLang="en-US" sz="1400" dirty="0">
                <a:solidFill>
                  <a:srgbClr val="F0A000"/>
                </a:solidFill>
                <a:latin typeface="微软雅黑" panose="020B0503020204020204" pitchFamily="34" charset="-122"/>
                <a:ea typeface="微软雅黑" panose="020B0503020204020204" pitchFamily="34" charset="-122"/>
              </a:rPr>
              <a:t>单击查看源码</a:t>
            </a:r>
            <a:r>
              <a:rPr lang="en-US" altLang="zh-CN" sz="1400" dirty="0">
                <a:solidFill>
                  <a:srgbClr val="F0A000"/>
                </a:solidFill>
                <a:latin typeface="微软雅黑" panose="020B0503020204020204" pitchFamily="34" charset="-122"/>
                <a:ea typeface="微软雅黑" panose="020B0503020204020204" pitchFamily="34" charset="-122"/>
              </a:rPr>
              <a:t>]</a:t>
            </a:r>
            <a:endParaRPr lang="zh-CN" altLang="zh-CN" sz="1400" dirty="0">
              <a:solidFill>
                <a:srgbClr val="F0A000"/>
              </a:solidFill>
              <a:latin typeface="微软雅黑" panose="020B0503020204020204" pitchFamily="34" charset="-122"/>
              <a:ea typeface="微软雅黑" panose="020B0503020204020204" pitchFamily="34" charset="-122"/>
            </a:endParaRPr>
          </a:p>
        </p:txBody>
      </p:sp>
      <p:sp>
        <p:nvSpPr>
          <p:cNvPr id="13" name="立方体 18"/>
          <p:cNvSpPr>
            <a:spLocks noChangeArrowheads="1"/>
          </p:cNvSpPr>
          <p:nvPr/>
        </p:nvSpPr>
        <p:spPr bwMode="auto">
          <a:xfrm>
            <a:off x="4959662" y="3396164"/>
            <a:ext cx="227272" cy="226754"/>
          </a:xfrm>
          <a:prstGeom prst="cube">
            <a:avLst>
              <a:gd name="adj" fmla="val 25000"/>
            </a:avLst>
          </a:prstGeom>
          <a:solidFill>
            <a:srgbClr val="F3B600"/>
          </a:solidFill>
          <a:ln w="19050" algn="ctr">
            <a:solidFill>
              <a:schemeClr val="bg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4" name="半闭框 13"/>
          <p:cNvSpPr/>
          <p:nvPr/>
        </p:nvSpPr>
        <p:spPr bwMode="auto">
          <a:xfrm>
            <a:off x="4906593" y="3348319"/>
            <a:ext cx="90487" cy="114300"/>
          </a:xfrm>
          <a:prstGeom prst="halfFrame">
            <a:avLst/>
          </a:prstGeom>
          <a:solidFill>
            <a:srgbClr val="F3B600"/>
          </a:solidFill>
          <a:ln w="28575" cap="flat" cmpd="sng" algn="ctr">
            <a:no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sp>
        <p:nvSpPr>
          <p:cNvPr id="15" name="半闭框 14"/>
          <p:cNvSpPr/>
          <p:nvPr/>
        </p:nvSpPr>
        <p:spPr bwMode="auto">
          <a:xfrm flipH="1" flipV="1">
            <a:off x="6935418" y="3573744"/>
            <a:ext cx="90487" cy="112712"/>
          </a:xfrm>
          <a:prstGeom prst="halfFrame">
            <a:avLst/>
          </a:prstGeom>
          <a:solidFill>
            <a:srgbClr val="F3B600"/>
          </a:solidFill>
          <a:ln w="28575" cap="flat" cmpd="sng" algn="ctr">
            <a:no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sp>
        <p:nvSpPr>
          <p:cNvPr id="16" name="矩形 15">
            <a:hlinkClick r:id="rId2"/>
          </p:cNvPr>
          <p:cNvSpPr/>
          <p:nvPr/>
        </p:nvSpPr>
        <p:spPr>
          <a:xfrm>
            <a:off x="4818539" y="3222631"/>
            <a:ext cx="2276475" cy="552450"/>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67159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None/>
            </a:pP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本章小结</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圆角矩形 3"/>
          <p:cNvSpPr/>
          <p:nvPr/>
        </p:nvSpPr>
        <p:spPr>
          <a:xfrm>
            <a:off x="1527810" y="1990090"/>
            <a:ext cx="8909050" cy="3239704"/>
          </a:xfrm>
          <a:prstGeom prst="roundRect">
            <a:avLst>
              <a:gd name="adj" fmla="val 0"/>
            </a:avLst>
          </a:prstGeom>
          <a:noFill/>
          <a:ln w="31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5" name="TextBox 38"/>
          <p:cNvSpPr txBox="1"/>
          <p:nvPr/>
        </p:nvSpPr>
        <p:spPr>
          <a:xfrm>
            <a:off x="1991206" y="2565794"/>
            <a:ext cx="8136890" cy="2308324"/>
          </a:xfrm>
          <a:prstGeom prst="rect">
            <a:avLst/>
          </a:prstGeom>
          <a:noFill/>
        </p:spPr>
        <p:txBody>
          <a:bodyPr wrap="square" lIns="0" tIns="0" rIns="0" bIns="0" rtlCol="0">
            <a:spAutoFit/>
          </a:bodyPr>
          <a:lstStyle/>
          <a:p>
            <a:pPr algn="just">
              <a:lnSpc>
                <a:spcPct val="150000"/>
              </a:lnSpc>
            </a:pP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本章</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主要讲解了</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自动化测试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，首先介绍了</a:t>
            </a:r>
            <a:r>
              <a:rPr lang="zh-CN" altLang="zh-CN" sz="200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自动化</a:t>
            </a:r>
            <a:r>
              <a:rPr lang="zh-CN" altLang="zh-CN" sz="200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测试</a:t>
            </a:r>
            <a:r>
              <a:rPr lang="zh-CN" altLang="en-US" sz="200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及其</a:t>
            </a:r>
            <a:r>
              <a:rPr lang="zh-CN" altLang="zh-CN" sz="200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常见</a:t>
            </a:r>
            <a:r>
              <a:rPr lang="zh-CN"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技术</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zh-CN"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自动化测试环境的搭建</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，然后</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介绍</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了</a:t>
            </a:r>
            <a:r>
              <a:rPr lang="en-US" altLang="zh-CN" sz="200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Selenium</a:t>
            </a:r>
            <a:r>
              <a:rPr lang="zh-CN" altLang="zh-CN" sz="200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工具</a:t>
            </a:r>
            <a:r>
              <a:rPr lang="zh-CN"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的基本应用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zh-CN"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自动化测试框架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，最后以测试</a:t>
            </a:r>
            <a:r>
              <a:rPr lang="zh-CN"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学成在线教育平台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为例，讲解了</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zh-CN" sz="200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自动化</a:t>
            </a:r>
            <a:r>
              <a:rPr lang="zh-CN" altLang="zh-CN" sz="200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测试</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通过本章的学习，读者能够掌握</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自动化测试的基础知识</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，为后续对</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项目进行自动化测试奠定基础</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椭圆 5"/>
          <p:cNvSpPr/>
          <p:nvPr/>
        </p:nvSpPr>
        <p:spPr>
          <a:xfrm>
            <a:off x="4513580" y="16300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微软雅黑" panose="020B0503020204020204" pitchFamily="34" charset="-122"/>
                <a:ea typeface="微软雅黑" panose="020B0503020204020204" pitchFamily="34" charset="-122"/>
              </a:rPr>
              <a:t>本</a:t>
            </a:r>
            <a:endParaRPr lang="zh-CN" altLang="en-US" sz="2800">
              <a:latin typeface="微软雅黑" panose="020B0503020204020204" pitchFamily="34" charset="-122"/>
              <a:ea typeface="微软雅黑" panose="020B0503020204020204" pitchFamily="34" charset="-122"/>
            </a:endParaRPr>
          </a:p>
        </p:txBody>
      </p:sp>
      <p:sp>
        <p:nvSpPr>
          <p:cNvPr id="7" name="椭圆 6"/>
          <p:cNvSpPr/>
          <p:nvPr/>
        </p:nvSpPr>
        <p:spPr>
          <a:xfrm>
            <a:off x="5232400" y="16300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latin typeface="微软雅黑" panose="020B0503020204020204" pitchFamily="34" charset="-122"/>
                <a:ea typeface="微软雅黑" panose="020B0503020204020204" pitchFamily="34" charset="-122"/>
                <a:sym typeface="+mn-ea"/>
              </a:rPr>
              <a:t>章</a:t>
            </a:r>
            <a:endParaRPr lang="zh-CN" altLang="en-US" sz="2800" dirty="0">
              <a:latin typeface="微软雅黑" panose="020B0503020204020204" pitchFamily="34" charset="-122"/>
              <a:ea typeface="微软雅黑" panose="020B0503020204020204" pitchFamily="34" charset="-122"/>
              <a:sym typeface="+mn-ea"/>
            </a:endParaRPr>
          </a:p>
        </p:txBody>
      </p:sp>
      <p:sp>
        <p:nvSpPr>
          <p:cNvPr id="8" name="椭圆 7"/>
          <p:cNvSpPr/>
          <p:nvPr/>
        </p:nvSpPr>
        <p:spPr>
          <a:xfrm>
            <a:off x="5951220" y="16300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a:latin typeface="微软雅黑" panose="020B0503020204020204" pitchFamily="34" charset="-122"/>
                <a:ea typeface="微软雅黑" panose="020B0503020204020204" pitchFamily="34" charset="-122"/>
                <a:sym typeface="+mn-ea"/>
              </a:rPr>
              <a:t>小</a:t>
            </a:r>
            <a:endParaRPr lang="zh-CN" altLang="en-US" sz="2800">
              <a:latin typeface="微软雅黑" panose="020B0503020204020204" pitchFamily="34" charset="-122"/>
              <a:ea typeface="微软雅黑" panose="020B0503020204020204" pitchFamily="34" charset="-122"/>
              <a:sym typeface="+mn-ea"/>
            </a:endParaRPr>
          </a:p>
        </p:txBody>
      </p:sp>
      <p:sp>
        <p:nvSpPr>
          <p:cNvPr id="9" name="椭圆 8"/>
          <p:cNvSpPr/>
          <p:nvPr/>
        </p:nvSpPr>
        <p:spPr>
          <a:xfrm>
            <a:off x="6670040" y="16300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a:latin typeface="微软雅黑" panose="020B0503020204020204" pitchFamily="34" charset="-122"/>
                <a:ea typeface="微软雅黑" panose="020B0503020204020204" pitchFamily="34" charset="-122"/>
                <a:sym typeface="+mn-ea"/>
              </a:rPr>
              <a:t>结</a:t>
            </a:r>
            <a:endParaRPr lang="zh-CN" altLang="en-US" sz="280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6.1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自动化测试概述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911206" y="1197794"/>
            <a:ext cx="10296000" cy="1015663"/>
          </a:xfrm>
          <a:prstGeom prst="rect">
            <a:avLst/>
          </a:prstGeom>
          <a:noFill/>
        </p:spPr>
        <p:txBody>
          <a:bodyPr wrap="square" rtlCol="0">
            <a:spAutoFit/>
          </a:bodyPr>
          <a:lstStyle/>
          <a:p>
            <a:pPr lvl="0" defTabSz="1216660">
              <a:lnSpc>
                <a:spcPct val="150000"/>
              </a:lnSpc>
              <a:spcBef>
                <a:spcPct val="20000"/>
              </a:spcBef>
              <a:defRPr/>
            </a:pPr>
            <a:r>
              <a:rPr lang="zh-CN" altLang="zh-CN" sz="2000" dirty="0" smtClean="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1369B2"/>
                </a:solidFill>
                <a:latin typeface="微软雅黑" panose="020B0503020204020204" pitchFamily="34" charset="-122"/>
                <a:ea typeface="微软雅黑" panose="020B0503020204020204" pitchFamily="34" charset="-122"/>
                <a:cs typeface="+mn-ea"/>
              </a:rPr>
              <a:t>软件开发</a:t>
            </a:r>
            <a:r>
              <a:rPr lang="zh-CN" altLang="zh-CN" sz="2000" dirty="0">
                <a:solidFill>
                  <a:srgbClr val="595959"/>
                </a:solidFill>
                <a:latin typeface="微软雅黑" panose="020B0503020204020204" pitchFamily="34" charset="-122"/>
                <a:ea typeface="微软雅黑" panose="020B0503020204020204" pitchFamily="34" charset="-122"/>
                <a:cs typeface="+mn-ea"/>
              </a:rPr>
              <a:t>的过程中，由于</a:t>
            </a:r>
            <a:r>
              <a:rPr lang="zh-CN" altLang="zh-CN" sz="2000">
                <a:solidFill>
                  <a:srgbClr val="595959"/>
                </a:solidFill>
                <a:latin typeface="微软雅黑" panose="020B0503020204020204" pitchFamily="34" charset="-122"/>
                <a:ea typeface="微软雅黑" panose="020B0503020204020204" pitchFamily="34" charset="-122"/>
                <a:cs typeface="+mn-ea"/>
              </a:rPr>
              <a:t>开发</a:t>
            </a:r>
            <a:r>
              <a:rPr lang="zh-CN" altLang="zh-CN" sz="2000" smtClean="0">
                <a:solidFill>
                  <a:srgbClr val="595959"/>
                </a:solidFill>
                <a:latin typeface="微软雅黑" panose="020B0503020204020204" pitchFamily="34" charset="-122"/>
                <a:ea typeface="微软雅黑" panose="020B0503020204020204" pitchFamily="34" charset="-122"/>
                <a:cs typeface="+mn-ea"/>
              </a:rPr>
              <a:t>团队</a:t>
            </a:r>
            <a:r>
              <a:rPr lang="zh-CN" altLang="en-US" sz="2000" smtClean="0">
                <a:solidFill>
                  <a:srgbClr val="595959"/>
                </a:solidFill>
                <a:latin typeface="微软雅黑" panose="020B0503020204020204" pitchFamily="34" charset="-122"/>
                <a:ea typeface="微软雅黑" panose="020B0503020204020204" pitchFamily="34" charset="-122"/>
                <a:cs typeface="+mn-ea"/>
              </a:rPr>
              <a:t>通常</a:t>
            </a:r>
            <a:r>
              <a:rPr lang="zh-CN" altLang="zh-CN" sz="2000" smtClean="0">
                <a:solidFill>
                  <a:srgbClr val="1369B2"/>
                </a:solidFill>
                <a:latin typeface="微软雅黑" panose="020B0503020204020204" pitchFamily="34" charset="-122"/>
                <a:ea typeface="微软雅黑" panose="020B0503020204020204" pitchFamily="34" charset="-122"/>
                <a:cs typeface="+mn-ea"/>
              </a:rPr>
              <a:t>追求</a:t>
            </a:r>
            <a:r>
              <a:rPr lang="zh-CN" altLang="zh-CN" sz="2000" dirty="0">
                <a:solidFill>
                  <a:srgbClr val="1369B2"/>
                </a:solidFill>
                <a:latin typeface="微软雅黑" panose="020B0503020204020204" pitchFamily="34" charset="-122"/>
                <a:ea typeface="微软雅黑" panose="020B0503020204020204" pitchFamily="34" charset="-122"/>
                <a:cs typeface="+mn-ea"/>
              </a:rPr>
              <a:t>敏捷开发</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所以许多</a:t>
            </a:r>
            <a:r>
              <a:rPr lang="zh-CN" altLang="zh-CN" sz="2000" dirty="0">
                <a:solidFill>
                  <a:srgbClr val="595959"/>
                </a:solidFill>
                <a:latin typeface="微软雅黑" panose="020B0503020204020204" pitchFamily="34" charset="-122"/>
                <a:ea typeface="微软雅黑" panose="020B0503020204020204" pitchFamily="34" charset="-122"/>
                <a:cs typeface="+mn-ea"/>
              </a:rPr>
              <a:t>开发团队采用</a:t>
            </a:r>
            <a:r>
              <a:rPr lang="zh-CN" altLang="zh-CN" sz="2000" dirty="0">
                <a:solidFill>
                  <a:srgbClr val="1369B2"/>
                </a:solidFill>
                <a:latin typeface="微软雅黑" panose="020B0503020204020204" pitchFamily="34" charset="-122"/>
                <a:ea typeface="微软雅黑" panose="020B0503020204020204" pitchFamily="34" charset="-122"/>
                <a:cs typeface="+mn-ea"/>
              </a:rPr>
              <a:t>金字塔测试策略</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15206" y="2219103"/>
            <a:ext cx="5486400" cy="38957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6.1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自动化测试概述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5" name="直接连接符 42"/>
          <p:cNvCxnSpPr/>
          <p:nvPr/>
        </p:nvCxnSpPr>
        <p:spPr>
          <a:xfrm flipH="1">
            <a:off x="3689671" y="3807803"/>
            <a:ext cx="1775581" cy="0"/>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4965815" y="3334432"/>
            <a:ext cx="923799" cy="9237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7" name="椭圆 6"/>
          <p:cNvSpPr/>
          <p:nvPr/>
        </p:nvSpPr>
        <p:spPr>
          <a:xfrm>
            <a:off x="4883204" y="3253930"/>
            <a:ext cx="1107747" cy="110774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latin typeface="微软雅黑" panose="020B0503020204020204" pitchFamily="34" charset="-122"/>
              <a:ea typeface="微软雅黑" panose="020B0503020204020204" pitchFamily="34" charset="-122"/>
            </a:endParaRPr>
          </a:p>
        </p:txBody>
      </p:sp>
      <p:sp>
        <p:nvSpPr>
          <p:cNvPr id="8" name="椭圆 7"/>
          <p:cNvSpPr/>
          <p:nvPr/>
        </p:nvSpPr>
        <p:spPr>
          <a:xfrm>
            <a:off x="4965814" y="3347333"/>
            <a:ext cx="923799" cy="923799"/>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41"/>
          <p:cNvCxnSpPr/>
          <p:nvPr/>
        </p:nvCxnSpPr>
        <p:spPr>
          <a:xfrm flipH="1">
            <a:off x="3689671" y="1843408"/>
            <a:ext cx="1775581" cy="0"/>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43"/>
          <p:cNvCxnSpPr/>
          <p:nvPr/>
        </p:nvCxnSpPr>
        <p:spPr>
          <a:xfrm flipH="1">
            <a:off x="3689671" y="5520879"/>
            <a:ext cx="1775581" cy="0"/>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44"/>
          <p:cNvCxnSpPr/>
          <p:nvPr/>
        </p:nvCxnSpPr>
        <p:spPr>
          <a:xfrm>
            <a:off x="3689671" y="1865598"/>
            <a:ext cx="0" cy="3635619"/>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3" name="椭圆 12"/>
          <p:cNvSpPr/>
          <p:nvPr/>
        </p:nvSpPr>
        <p:spPr>
          <a:xfrm>
            <a:off x="4883204" y="1311725"/>
            <a:ext cx="1107747" cy="110774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latin typeface="微软雅黑" panose="020B0503020204020204" pitchFamily="34" charset="-122"/>
              <a:ea typeface="微软雅黑" panose="020B0503020204020204" pitchFamily="34" charset="-122"/>
            </a:endParaRPr>
          </a:p>
        </p:txBody>
      </p:sp>
      <p:sp>
        <p:nvSpPr>
          <p:cNvPr id="14" name="椭圆 13"/>
          <p:cNvSpPr/>
          <p:nvPr/>
        </p:nvSpPr>
        <p:spPr>
          <a:xfrm>
            <a:off x="4883204" y="4947345"/>
            <a:ext cx="1107747" cy="110774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latin typeface="微软雅黑" panose="020B0503020204020204" pitchFamily="34" charset="-122"/>
              <a:ea typeface="微软雅黑" panose="020B0503020204020204" pitchFamily="34" charset="-122"/>
            </a:endParaRPr>
          </a:p>
        </p:txBody>
      </p:sp>
      <p:sp>
        <p:nvSpPr>
          <p:cNvPr id="15" name="Freeform 176"/>
          <p:cNvSpPr>
            <a:spLocks noEditPoints="1"/>
          </p:cNvSpPr>
          <p:nvPr/>
        </p:nvSpPr>
        <p:spPr bwMode="auto">
          <a:xfrm>
            <a:off x="5134393" y="3541227"/>
            <a:ext cx="605367" cy="575733"/>
          </a:xfrm>
          <a:custGeom>
            <a:avLst/>
            <a:gdLst>
              <a:gd name="T0" fmla="*/ 93 w 121"/>
              <a:gd name="T1" fmla="*/ 56 h 115"/>
              <a:gd name="T2" fmla="*/ 90 w 121"/>
              <a:gd name="T3" fmla="*/ 60 h 115"/>
              <a:gd name="T4" fmla="*/ 86 w 121"/>
              <a:gd name="T5" fmla="*/ 40 h 115"/>
              <a:gd name="T6" fmla="*/ 82 w 121"/>
              <a:gd name="T7" fmla="*/ 82 h 115"/>
              <a:gd name="T8" fmla="*/ 75 w 121"/>
              <a:gd name="T9" fmla="*/ 89 h 115"/>
              <a:gd name="T10" fmla="*/ 69 w 121"/>
              <a:gd name="T11" fmla="*/ 44 h 115"/>
              <a:gd name="T12" fmla="*/ 59 w 121"/>
              <a:gd name="T13" fmla="*/ 28 h 115"/>
              <a:gd name="T14" fmla="*/ 82 w 121"/>
              <a:gd name="T15" fmla="*/ 13 h 115"/>
              <a:gd name="T16" fmla="*/ 59 w 121"/>
              <a:gd name="T17" fmla="*/ 10 h 115"/>
              <a:gd name="T18" fmla="*/ 116 w 121"/>
              <a:gd name="T19" fmla="*/ 0 h 115"/>
              <a:gd name="T20" fmla="*/ 113 w 121"/>
              <a:gd name="T21" fmla="*/ 21 h 115"/>
              <a:gd name="T22" fmla="*/ 121 w 121"/>
              <a:gd name="T23" fmla="*/ 23 h 115"/>
              <a:gd name="T24" fmla="*/ 121 w 121"/>
              <a:gd name="T25" fmla="*/ 28 h 115"/>
              <a:gd name="T26" fmla="*/ 110 w 121"/>
              <a:gd name="T27" fmla="*/ 39 h 115"/>
              <a:gd name="T28" fmla="*/ 93 w 121"/>
              <a:gd name="T29" fmla="*/ 42 h 115"/>
              <a:gd name="T30" fmla="*/ 5 w 121"/>
              <a:gd name="T31" fmla="*/ 40 h 115"/>
              <a:gd name="T32" fmla="*/ 56 w 121"/>
              <a:gd name="T33" fmla="*/ 37 h 115"/>
              <a:gd name="T34" fmla="*/ 5 w 121"/>
              <a:gd name="T35" fmla="*/ 40 h 115"/>
              <a:gd name="T36" fmla="*/ 7 w 121"/>
              <a:gd name="T37" fmla="*/ 49 h 115"/>
              <a:gd name="T38" fmla="*/ 29 w 121"/>
              <a:gd name="T39" fmla="*/ 64 h 115"/>
              <a:gd name="T40" fmla="*/ 52 w 121"/>
              <a:gd name="T41" fmla="*/ 108 h 115"/>
              <a:gd name="T42" fmla="*/ 58 w 121"/>
              <a:gd name="T43" fmla="*/ 46 h 115"/>
              <a:gd name="T44" fmla="*/ 42 w 121"/>
              <a:gd name="T45" fmla="*/ 98 h 115"/>
              <a:gd name="T46" fmla="*/ 44 w 121"/>
              <a:gd name="T47" fmla="*/ 107 h 115"/>
              <a:gd name="T48" fmla="*/ 42 w 121"/>
              <a:gd name="T49" fmla="*/ 98 h 115"/>
              <a:gd name="T50" fmla="*/ 51 w 121"/>
              <a:gd name="T51" fmla="*/ 11 h 115"/>
              <a:gd name="T52" fmla="*/ 39 w 121"/>
              <a:gd name="T53" fmla="*/ 7 h 115"/>
              <a:gd name="T54" fmla="*/ 36 w 121"/>
              <a:gd name="T55" fmla="*/ 8 h 115"/>
              <a:gd name="T56" fmla="*/ 16 w 121"/>
              <a:gd name="T57" fmla="*/ 25 h 115"/>
              <a:gd name="T58" fmla="*/ 12 w 121"/>
              <a:gd name="T59" fmla="*/ 12 h 115"/>
              <a:gd name="T60" fmla="*/ 12 w 121"/>
              <a:gd name="T61" fmla="*/ 26 h 115"/>
              <a:gd name="T62" fmla="*/ 7 w 121"/>
              <a:gd name="T63" fmla="*/ 13 h 115"/>
              <a:gd name="T64" fmla="*/ 4 w 121"/>
              <a:gd name="T65" fmla="*/ 3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15">
                <a:moveTo>
                  <a:pt x="93" y="42"/>
                </a:moveTo>
                <a:cubicBezTo>
                  <a:pt x="93" y="56"/>
                  <a:pt x="93" y="56"/>
                  <a:pt x="93" y="56"/>
                </a:cubicBezTo>
                <a:cubicBezTo>
                  <a:pt x="93" y="58"/>
                  <a:pt x="92" y="60"/>
                  <a:pt x="90" y="60"/>
                </a:cubicBezTo>
                <a:cubicBezTo>
                  <a:pt x="90" y="60"/>
                  <a:pt x="90" y="60"/>
                  <a:pt x="90" y="60"/>
                </a:cubicBezTo>
                <a:cubicBezTo>
                  <a:pt x="88" y="60"/>
                  <a:pt x="86" y="58"/>
                  <a:pt x="86" y="56"/>
                </a:cubicBezTo>
                <a:cubicBezTo>
                  <a:pt x="86" y="40"/>
                  <a:pt x="86" y="40"/>
                  <a:pt x="86" y="40"/>
                </a:cubicBezTo>
                <a:cubicBezTo>
                  <a:pt x="85" y="42"/>
                  <a:pt x="84" y="43"/>
                  <a:pt x="82" y="44"/>
                </a:cubicBezTo>
                <a:cubicBezTo>
                  <a:pt x="82" y="82"/>
                  <a:pt x="82" y="82"/>
                  <a:pt x="82" y="82"/>
                </a:cubicBezTo>
                <a:cubicBezTo>
                  <a:pt x="82" y="86"/>
                  <a:pt x="79" y="89"/>
                  <a:pt x="75" y="89"/>
                </a:cubicBezTo>
                <a:cubicBezTo>
                  <a:pt x="75" y="89"/>
                  <a:pt x="75" y="89"/>
                  <a:pt x="75" y="89"/>
                </a:cubicBezTo>
                <a:cubicBezTo>
                  <a:pt x="72" y="89"/>
                  <a:pt x="69" y="86"/>
                  <a:pt x="69" y="82"/>
                </a:cubicBezTo>
                <a:cubicBezTo>
                  <a:pt x="69" y="44"/>
                  <a:pt x="69" y="44"/>
                  <a:pt x="69" y="44"/>
                </a:cubicBezTo>
                <a:cubicBezTo>
                  <a:pt x="63" y="42"/>
                  <a:pt x="59" y="36"/>
                  <a:pt x="59" y="29"/>
                </a:cubicBezTo>
                <a:cubicBezTo>
                  <a:pt x="59" y="29"/>
                  <a:pt x="59" y="28"/>
                  <a:pt x="59" y="28"/>
                </a:cubicBezTo>
                <a:cubicBezTo>
                  <a:pt x="59" y="16"/>
                  <a:pt x="59" y="16"/>
                  <a:pt x="59" y="16"/>
                </a:cubicBezTo>
                <a:cubicBezTo>
                  <a:pt x="82" y="13"/>
                  <a:pt x="82" y="13"/>
                  <a:pt x="82" y="13"/>
                </a:cubicBezTo>
                <a:cubicBezTo>
                  <a:pt x="84" y="10"/>
                  <a:pt x="84" y="10"/>
                  <a:pt x="84" y="10"/>
                </a:cubicBezTo>
                <a:cubicBezTo>
                  <a:pt x="59" y="10"/>
                  <a:pt x="59" y="10"/>
                  <a:pt x="59" y="10"/>
                </a:cubicBezTo>
                <a:cubicBezTo>
                  <a:pt x="59" y="6"/>
                  <a:pt x="59" y="6"/>
                  <a:pt x="59" y="6"/>
                </a:cubicBezTo>
                <a:cubicBezTo>
                  <a:pt x="116" y="0"/>
                  <a:pt x="116" y="0"/>
                  <a:pt x="116" y="0"/>
                </a:cubicBezTo>
                <a:cubicBezTo>
                  <a:pt x="121" y="16"/>
                  <a:pt x="121" y="16"/>
                  <a:pt x="121" y="16"/>
                </a:cubicBezTo>
                <a:cubicBezTo>
                  <a:pt x="113" y="21"/>
                  <a:pt x="113" y="21"/>
                  <a:pt x="113" y="21"/>
                </a:cubicBezTo>
                <a:cubicBezTo>
                  <a:pt x="112" y="24"/>
                  <a:pt x="112" y="24"/>
                  <a:pt x="112" y="24"/>
                </a:cubicBezTo>
                <a:cubicBezTo>
                  <a:pt x="121" y="23"/>
                  <a:pt x="121" y="23"/>
                  <a:pt x="121" y="23"/>
                </a:cubicBezTo>
                <a:cubicBezTo>
                  <a:pt x="121" y="28"/>
                  <a:pt x="121" y="28"/>
                  <a:pt x="121" y="28"/>
                </a:cubicBezTo>
                <a:cubicBezTo>
                  <a:pt x="121" y="28"/>
                  <a:pt x="121" y="28"/>
                  <a:pt x="121" y="28"/>
                </a:cubicBezTo>
                <a:cubicBezTo>
                  <a:pt x="121" y="28"/>
                  <a:pt x="121" y="28"/>
                  <a:pt x="121" y="28"/>
                </a:cubicBezTo>
                <a:cubicBezTo>
                  <a:pt x="121" y="34"/>
                  <a:pt x="116" y="39"/>
                  <a:pt x="110" y="39"/>
                </a:cubicBezTo>
                <a:cubicBezTo>
                  <a:pt x="107" y="39"/>
                  <a:pt x="105" y="38"/>
                  <a:pt x="103" y="37"/>
                </a:cubicBezTo>
                <a:cubicBezTo>
                  <a:pt x="101" y="40"/>
                  <a:pt x="97" y="42"/>
                  <a:pt x="93" y="42"/>
                </a:cubicBezTo>
                <a:cubicBezTo>
                  <a:pt x="93" y="42"/>
                  <a:pt x="93" y="42"/>
                  <a:pt x="93" y="42"/>
                </a:cubicBezTo>
                <a:close/>
                <a:moveTo>
                  <a:pt x="5" y="40"/>
                </a:moveTo>
                <a:cubicBezTo>
                  <a:pt x="54" y="30"/>
                  <a:pt x="54" y="30"/>
                  <a:pt x="54" y="30"/>
                </a:cubicBezTo>
                <a:cubicBezTo>
                  <a:pt x="56" y="37"/>
                  <a:pt x="56" y="37"/>
                  <a:pt x="56" y="37"/>
                </a:cubicBezTo>
                <a:cubicBezTo>
                  <a:pt x="6" y="47"/>
                  <a:pt x="6" y="47"/>
                  <a:pt x="6" y="47"/>
                </a:cubicBezTo>
                <a:cubicBezTo>
                  <a:pt x="5" y="40"/>
                  <a:pt x="5" y="40"/>
                  <a:pt x="5" y="40"/>
                </a:cubicBezTo>
                <a:close/>
                <a:moveTo>
                  <a:pt x="56" y="40"/>
                </a:moveTo>
                <a:cubicBezTo>
                  <a:pt x="7" y="49"/>
                  <a:pt x="7" y="49"/>
                  <a:pt x="7" y="49"/>
                </a:cubicBezTo>
                <a:cubicBezTo>
                  <a:pt x="7" y="52"/>
                  <a:pt x="7" y="54"/>
                  <a:pt x="8" y="56"/>
                </a:cubicBezTo>
                <a:cubicBezTo>
                  <a:pt x="16" y="56"/>
                  <a:pt x="23" y="59"/>
                  <a:pt x="29" y="64"/>
                </a:cubicBezTo>
                <a:cubicBezTo>
                  <a:pt x="32" y="79"/>
                  <a:pt x="28" y="104"/>
                  <a:pt x="37" y="111"/>
                </a:cubicBezTo>
                <a:cubicBezTo>
                  <a:pt x="42" y="115"/>
                  <a:pt x="49" y="114"/>
                  <a:pt x="52" y="108"/>
                </a:cubicBezTo>
                <a:cubicBezTo>
                  <a:pt x="57" y="97"/>
                  <a:pt x="44" y="76"/>
                  <a:pt x="42" y="62"/>
                </a:cubicBezTo>
                <a:cubicBezTo>
                  <a:pt x="45" y="54"/>
                  <a:pt x="51" y="49"/>
                  <a:pt x="58" y="46"/>
                </a:cubicBezTo>
                <a:cubicBezTo>
                  <a:pt x="57" y="44"/>
                  <a:pt x="57" y="42"/>
                  <a:pt x="56" y="40"/>
                </a:cubicBezTo>
                <a:close/>
                <a:moveTo>
                  <a:pt x="42" y="98"/>
                </a:moveTo>
                <a:cubicBezTo>
                  <a:pt x="45" y="98"/>
                  <a:pt x="47" y="99"/>
                  <a:pt x="48" y="102"/>
                </a:cubicBezTo>
                <a:cubicBezTo>
                  <a:pt x="48" y="104"/>
                  <a:pt x="47" y="107"/>
                  <a:pt x="44" y="107"/>
                </a:cubicBezTo>
                <a:cubicBezTo>
                  <a:pt x="42" y="108"/>
                  <a:pt x="39" y="106"/>
                  <a:pt x="39" y="104"/>
                </a:cubicBezTo>
                <a:cubicBezTo>
                  <a:pt x="38" y="101"/>
                  <a:pt x="40" y="99"/>
                  <a:pt x="42" y="98"/>
                </a:cubicBezTo>
                <a:close/>
                <a:moveTo>
                  <a:pt x="54" y="26"/>
                </a:moveTo>
                <a:cubicBezTo>
                  <a:pt x="51" y="11"/>
                  <a:pt x="51" y="11"/>
                  <a:pt x="51" y="11"/>
                </a:cubicBezTo>
                <a:cubicBezTo>
                  <a:pt x="50" y="8"/>
                  <a:pt x="46" y="6"/>
                  <a:pt x="42" y="6"/>
                </a:cubicBezTo>
                <a:cubicBezTo>
                  <a:pt x="39" y="7"/>
                  <a:pt x="39" y="7"/>
                  <a:pt x="39" y="7"/>
                </a:cubicBezTo>
                <a:cubicBezTo>
                  <a:pt x="39" y="13"/>
                  <a:pt x="39" y="13"/>
                  <a:pt x="39" y="13"/>
                </a:cubicBezTo>
                <a:cubicBezTo>
                  <a:pt x="36" y="8"/>
                  <a:pt x="36" y="8"/>
                  <a:pt x="36" y="8"/>
                </a:cubicBezTo>
                <a:cubicBezTo>
                  <a:pt x="14" y="12"/>
                  <a:pt x="14" y="12"/>
                  <a:pt x="14" y="12"/>
                </a:cubicBezTo>
                <a:cubicBezTo>
                  <a:pt x="16" y="25"/>
                  <a:pt x="16" y="25"/>
                  <a:pt x="16" y="25"/>
                </a:cubicBezTo>
                <a:cubicBezTo>
                  <a:pt x="16" y="26"/>
                  <a:pt x="16" y="26"/>
                  <a:pt x="16" y="26"/>
                </a:cubicBezTo>
                <a:cubicBezTo>
                  <a:pt x="12" y="12"/>
                  <a:pt x="12" y="12"/>
                  <a:pt x="12" y="12"/>
                </a:cubicBezTo>
                <a:cubicBezTo>
                  <a:pt x="10" y="13"/>
                  <a:pt x="10" y="13"/>
                  <a:pt x="10" y="13"/>
                </a:cubicBezTo>
                <a:cubicBezTo>
                  <a:pt x="12" y="26"/>
                  <a:pt x="12" y="26"/>
                  <a:pt x="12" y="26"/>
                </a:cubicBezTo>
                <a:cubicBezTo>
                  <a:pt x="11" y="26"/>
                  <a:pt x="11" y="26"/>
                  <a:pt x="11" y="26"/>
                </a:cubicBezTo>
                <a:cubicBezTo>
                  <a:pt x="7" y="13"/>
                  <a:pt x="7" y="13"/>
                  <a:pt x="7" y="13"/>
                </a:cubicBezTo>
                <a:cubicBezTo>
                  <a:pt x="3" y="14"/>
                  <a:pt x="0" y="18"/>
                  <a:pt x="1" y="21"/>
                </a:cubicBezTo>
                <a:cubicBezTo>
                  <a:pt x="4" y="36"/>
                  <a:pt x="4" y="36"/>
                  <a:pt x="4" y="36"/>
                </a:cubicBezTo>
                <a:lnTo>
                  <a:pt x="54" y="26"/>
                </a:lnTo>
                <a:close/>
              </a:path>
            </a:pathLst>
          </a:custGeom>
          <a:solidFill>
            <a:schemeClr val="bg1"/>
          </a:solidFill>
          <a:ln>
            <a:noFill/>
          </a:ln>
        </p:spPr>
        <p:txBody>
          <a:bodyPr vert="horz" wrap="square" lIns="121920" tIns="60960" rIns="121920" bIns="60960" numCol="1" anchor="t" anchorCtr="0" compatLnSpc="1"/>
          <a:lstStyle/>
          <a:p>
            <a:endParaRPr lang="zh-CN" altLang="en-US" sz="2400">
              <a:solidFill>
                <a:srgbClr val="E93F30"/>
              </a:solidFill>
              <a:latin typeface="微软雅黑" panose="020B0503020204020204" pitchFamily="34" charset="-122"/>
              <a:ea typeface="微软雅黑" panose="020B0503020204020204" pitchFamily="34" charset="-122"/>
            </a:endParaRPr>
          </a:p>
        </p:txBody>
      </p:sp>
      <p:sp>
        <p:nvSpPr>
          <p:cNvPr id="16" name="椭圆 15"/>
          <p:cNvSpPr/>
          <p:nvPr/>
        </p:nvSpPr>
        <p:spPr>
          <a:xfrm>
            <a:off x="4975178" y="1403699"/>
            <a:ext cx="923799" cy="9237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7" name="椭圆 16"/>
          <p:cNvSpPr/>
          <p:nvPr/>
        </p:nvSpPr>
        <p:spPr>
          <a:xfrm>
            <a:off x="4965816" y="5058980"/>
            <a:ext cx="923799" cy="9237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8" name="Freeform 175"/>
          <p:cNvSpPr>
            <a:spLocks noEditPoints="1"/>
          </p:cNvSpPr>
          <p:nvPr/>
        </p:nvSpPr>
        <p:spPr bwMode="auto">
          <a:xfrm>
            <a:off x="5190486" y="5185835"/>
            <a:ext cx="575733" cy="630767"/>
          </a:xfrm>
          <a:custGeom>
            <a:avLst/>
            <a:gdLst>
              <a:gd name="T0" fmla="*/ 165 w 272"/>
              <a:gd name="T1" fmla="*/ 0 h 298"/>
              <a:gd name="T2" fmla="*/ 246 w 272"/>
              <a:gd name="T3" fmla="*/ 47 h 298"/>
              <a:gd name="T4" fmla="*/ 153 w 272"/>
              <a:gd name="T5" fmla="*/ 201 h 298"/>
              <a:gd name="T6" fmla="*/ 108 w 272"/>
              <a:gd name="T7" fmla="*/ 229 h 298"/>
              <a:gd name="T8" fmla="*/ 66 w 272"/>
              <a:gd name="T9" fmla="*/ 232 h 298"/>
              <a:gd name="T10" fmla="*/ 71 w 272"/>
              <a:gd name="T11" fmla="*/ 153 h 298"/>
              <a:gd name="T12" fmla="*/ 165 w 272"/>
              <a:gd name="T13" fmla="*/ 0 h 298"/>
              <a:gd name="T14" fmla="*/ 165 w 272"/>
              <a:gd name="T15" fmla="*/ 0 h 298"/>
              <a:gd name="T16" fmla="*/ 243 w 272"/>
              <a:gd name="T17" fmla="*/ 293 h 298"/>
              <a:gd name="T18" fmla="*/ 248 w 272"/>
              <a:gd name="T19" fmla="*/ 262 h 298"/>
              <a:gd name="T20" fmla="*/ 158 w 272"/>
              <a:gd name="T21" fmla="*/ 260 h 298"/>
              <a:gd name="T22" fmla="*/ 272 w 272"/>
              <a:gd name="T23" fmla="*/ 253 h 298"/>
              <a:gd name="T24" fmla="*/ 272 w 272"/>
              <a:gd name="T25" fmla="*/ 241 h 298"/>
              <a:gd name="T26" fmla="*/ 239 w 272"/>
              <a:gd name="T27" fmla="*/ 239 h 298"/>
              <a:gd name="T28" fmla="*/ 269 w 272"/>
              <a:gd name="T29" fmla="*/ 234 h 298"/>
              <a:gd name="T30" fmla="*/ 257 w 272"/>
              <a:gd name="T31" fmla="*/ 210 h 298"/>
              <a:gd name="T32" fmla="*/ 175 w 272"/>
              <a:gd name="T33" fmla="*/ 201 h 298"/>
              <a:gd name="T34" fmla="*/ 172 w 272"/>
              <a:gd name="T35" fmla="*/ 224 h 298"/>
              <a:gd name="T36" fmla="*/ 208 w 272"/>
              <a:gd name="T37" fmla="*/ 232 h 298"/>
              <a:gd name="T38" fmla="*/ 0 w 272"/>
              <a:gd name="T39" fmla="*/ 243 h 298"/>
              <a:gd name="T40" fmla="*/ 2 w 272"/>
              <a:gd name="T41" fmla="*/ 265 h 298"/>
              <a:gd name="T42" fmla="*/ 137 w 272"/>
              <a:gd name="T43" fmla="*/ 279 h 298"/>
              <a:gd name="T44" fmla="*/ 85 w 272"/>
              <a:gd name="T45" fmla="*/ 281 h 298"/>
              <a:gd name="T46" fmla="*/ 87 w 272"/>
              <a:gd name="T47" fmla="*/ 298 h 298"/>
              <a:gd name="T48" fmla="*/ 243 w 272"/>
              <a:gd name="T49" fmla="*/ 293 h 298"/>
              <a:gd name="T50" fmla="*/ 243 w 272"/>
              <a:gd name="T51" fmla="*/ 293 h 298"/>
              <a:gd name="T52" fmla="*/ 106 w 272"/>
              <a:gd name="T53" fmla="*/ 213 h 298"/>
              <a:gd name="T54" fmla="*/ 137 w 272"/>
              <a:gd name="T55" fmla="*/ 191 h 298"/>
              <a:gd name="T56" fmla="*/ 87 w 272"/>
              <a:gd name="T57" fmla="*/ 163 h 298"/>
              <a:gd name="T58" fmla="*/ 85 w 272"/>
              <a:gd name="T59" fmla="*/ 198 h 298"/>
              <a:gd name="T60" fmla="*/ 106 w 272"/>
              <a:gd name="T61" fmla="*/ 213 h 298"/>
              <a:gd name="T62" fmla="*/ 106 w 272"/>
              <a:gd name="T63" fmla="*/ 213 h 298"/>
              <a:gd name="T64" fmla="*/ 217 w 272"/>
              <a:gd name="T65" fmla="*/ 47 h 298"/>
              <a:gd name="T66" fmla="*/ 142 w 272"/>
              <a:gd name="T67" fmla="*/ 172 h 298"/>
              <a:gd name="T68" fmla="*/ 151 w 272"/>
              <a:gd name="T69" fmla="*/ 177 h 298"/>
              <a:gd name="T70" fmla="*/ 224 w 272"/>
              <a:gd name="T71" fmla="*/ 52 h 298"/>
              <a:gd name="T72" fmla="*/ 217 w 272"/>
              <a:gd name="T73" fmla="*/ 47 h 298"/>
              <a:gd name="T74" fmla="*/ 217 w 272"/>
              <a:gd name="T75" fmla="*/ 47 h 298"/>
              <a:gd name="T76" fmla="*/ 170 w 272"/>
              <a:gd name="T77" fmla="*/ 19 h 298"/>
              <a:gd name="T78" fmla="*/ 97 w 272"/>
              <a:gd name="T79" fmla="*/ 144 h 298"/>
              <a:gd name="T80" fmla="*/ 111 w 272"/>
              <a:gd name="T81" fmla="*/ 153 h 298"/>
              <a:gd name="T82" fmla="*/ 186 w 272"/>
              <a:gd name="T83" fmla="*/ 28 h 298"/>
              <a:gd name="T84" fmla="*/ 170 w 272"/>
              <a:gd name="T8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98">
                <a:moveTo>
                  <a:pt x="165" y="0"/>
                </a:moveTo>
                <a:lnTo>
                  <a:pt x="246" y="47"/>
                </a:lnTo>
                <a:lnTo>
                  <a:pt x="153" y="201"/>
                </a:lnTo>
                <a:lnTo>
                  <a:pt x="108" y="229"/>
                </a:lnTo>
                <a:lnTo>
                  <a:pt x="66" y="232"/>
                </a:lnTo>
                <a:lnTo>
                  <a:pt x="71" y="153"/>
                </a:lnTo>
                <a:lnTo>
                  <a:pt x="165" y="0"/>
                </a:lnTo>
                <a:lnTo>
                  <a:pt x="165" y="0"/>
                </a:lnTo>
                <a:close/>
                <a:moveTo>
                  <a:pt x="243" y="293"/>
                </a:moveTo>
                <a:lnTo>
                  <a:pt x="248" y="262"/>
                </a:lnTo>
                <a:lnTo>
                  <a:pt x="158" y="260"/>
                </a:lnTo>
                <a:lnTo>
                  <a:pt x="272" y="253"/>
                </a:lnTo>
                <a:lnTo>
                  <a:pt x="272" y="241"/>
                </a:lnTo>
                <a:lnTo>
                  <a:pt x="239" y="239"/>
                </a:lnTo>
                <a:lnTo>
                  <a:pt x="269" y="234"/>
                </a:lnTo>
                <a:lnTo>
                  <a:pt x="257" y="210"/>
                </a:lnTo>
                <a:lnTo>
                  <a:pt x="175" y="201"/>
                </a:lnTo>
                <a:lnTo>
                  <a:pt x="172" y="224"/>
                </a:lnTo>
                <a:lnTo>
                  <a:pt x="208" y="232"/>
                </a:lnTo>
                <a:lnTo>
                  <a:pt x="0" y="243"/>
                </a:lnTo>
                <a:lnTo>
                  <a:pt x="2" y="265"/>
                </a:lnTo>
                <a:lnTo>
                  <a:pt x="137" y="279"/>
                </a:lnTo>
                <a:lnTo>
                  <a:pt x="85" y="281"/>
                </a:lnTo>
                <a:lnTo>
                  <a:pt x="87" y="298"/>
                </a:lnTo>
                <a:lnTo>
                  <a:pt x="243" y="293"/>
                </a:lnTo>
                <a:lnTo>
                  <a:pt x="243" y="293"/>
                </a:lnTo>
                <a:close/>
                <a:moveTo>
                  <a:pt x="106" y="213"/>
                </a:moveTo>
                <a:lnTo>
                  <a:pt x="137" y="191"/>
                </a:lnTo>
                <a:lnTo>
                  <a:pt x="87" y="163"/>
                </a:lnTo>
                <a:lnTo>
                  <a:pt x="85" y="198"/>
                </a:lnTo>
                <a:lnTo>
                  <a:pt x="106" y="213"/>
                </a:lnTo>
                <a:lnTo>
                  <a:pt x="106" y="213"/>
                </a:lnTo>
                <a:close/>
                <a:moveTo>
                  <a:pt x="217" y="47"/>
                </a:moveTo>
                <a:lnTo>
                  <a:pt x="142" y="172"/>
                </a:lnTo>
                <a:lnTo>
                  <a:pt x="151" y="177"/>
                </a:lnTo>
                <a:lnTo>
                  <a:pt x="224" y="52"/>
                </a:lnTo>
                <a:lnTo>
                  <a:pt x="217" y="47"/>
                </a:lnTo>
                <a:lnTo>
                  <a:pt x="217" y="47"/>
                </a:lnTo>
                <a:close/>
                <a:moveTo>
                  <a:pt x="170" y="19"/>
                </a:moveTo>
                <a:lnTo>
                  <a:pt x="97" y="144"/>
                </a:lnTo>
                <a:lnTo>
                  <a:pt x="111" y="153"/>
                </a:lnTo>
                <a:lnTo>
                  <a:pt x="186" y="28"/>
                </a:lnTo>
                <a:lnTo>
                  <a:pt x="170" y="19"/>
                </a:lnTo>
                <a:close/>
              </a:path>
            </a:pathLst>
          </a:custGeom>
          <a:solidFill>
            <a:schemeClr val="bg1"/>
          </a:solidFill>
          <a:ln>
            <a:noFill/>
          </a:ln>
        </p:spPr>
        <p:txBody>
          <a:bodyPr vert="horz" wrap="square" lIns="121920" tIns="60960" rIns="121920" bIns="60960" numCol="1" anchor="t" anchorCtr="0" compatLnSpc="1"/>
          <a:lstStyle/>
          <a:p>
            <a:endParaRPr lang="zh-CN" altLang="en-US" sz="2400">
              <a:solidFill>
                <a:srgbClr val="E93F30"/>
              </a:solidFill>
              <a:latin typeface="微软雅黑" panose="020B0503020204020204" pitchFamily="34" charset="-122"/>
              <a:ea typeface="微软雅黑" panose="020B0503020204020204" pitchFamily="34" charset="-122"/>
            </a:endParaRPr>
          </a:p>
        </p:txBody>
      </p:sp>
      <p:sp>
        <p:nvSpPr>
          <p:cNvPr id="19" name="Freeform 168"/>
          <p:cNvSpPr>
            <a:spLocks noEditPoints="1"/>
          </p:cNvSpPr>
          <p:nvPr/>
        </p:nvSpPr>
        <p:spPr bwMode="auto">
          <a:xfrm>
            <a:off x="5160852" y="1759049"/>
            <a:ext cx="552451" cy="615951"/>
          </a:xfrm>
          <a:custGeom>
            <a:avLst/>
            <a:gdLst>
              <a:gd name="T0" fmla="*/ 55 w 110"/>
              <a:gd name="T1" fmla="*/ 41 h 123"/>
              <a:gd name="T2" fmla="*/ 75 w 110"/>
              <a:gd name="T3" fmla="*/ 31 h 123"/>
              <a:gd name="T4" fmla="*/ 99 w 110"/>
              <a:gd name="T5" fmla="*/ 86 h 123"/>
              <a:gd name="T6" fmla="*/ 97 w 110"/>
              <a:gd name="T7" fmla="*/ 88 h 123"/>
              <a:gd name="T8" fmla="*/ 101 w 110"/>
              <a:gd name="T9" fmla="*/ 96 h 123"/>
              <a:gd name="T10" fmla="*/ 94 w 110"/>
              <a:gd name="T11" fmla="*/ 99 h 123"/>
              <a:gd name="T12" fmla="*/ 90 w 110"/>
              <a:gd name="T13" fmla="*/ 91 h 123"/>
              <a:gd name="T14" fmla="*/ 87 w 110"/>
              <a:gd name="T15" fmla="*/ 93 h 123"/>
              <a:gd name="T16" fmla="*/ 55 w 110"/>
              <a:gd name="T17" fmla="*/ 41 h 123"/>
              <a:gd name="T18" fmla="*/ 0 w 110"/>
              <a:gd name="T19" fmla="*/ 108 h 123"/>
              <a:gd name="T20" fmla="*/ 3 w 110"/>
              <a:gd name="T21" fmla="*/ 115 h 123"/>
              <a:gd name="T22" fmla="*/ 31 w 110"/>
              <a:gd name="T23" fmla="*/ 105 h 123"/>
              <a:gd name="T24" fmla="*/ 30 w 110"/>
              <a:gd name="T25" fmla="*/ 121 h 123"/>
              <a:gd name="T26" fmla="*/ 110 w 110"/>
              <a:gd name="T27" fmla="*/ 105 h 123"/>
              <a:gd name="T28" fmla="*/ 108 w 110"/>
              <a:gd name="T29" fmla="*/ 98 h 123"/>
              <a:gd name="T30" fmla="*/ 36 w 110"/>
              <a:gd name="T31" fmla="*/ 113 h 123"/>
              <a:gd name="T32" fmla="*/ 55 w 110"/>
              <a:gd name="T33" fmla="*/ 96 h 123"/>
              <a:gd name="T34" fmla="*/ 52 w 110"/>
              <a:gd name="T35" fmla="*/ 89 h 123"/>
              <a:gd name="T36" fmla="*/ 0 w 110"/>
              <a:gd name="T37" fmla="*/ 108 h 123"/>
              <a:gd name="T38" fmla="*/ 60 w 110"/>
              <a:gd name="T39" fmla="*/ 9 h 123"/>
              <a:gd name="T40" fmla="*/ 53 w 110"/>
              <a:gd name="T41" fmla="*/ 36 h 123"/>
              <a:gd name="T42" fmla="*/ 72 w 110"/>
              <a:gd name="T43" fmla="*/ 26 h 123"/>
              <a:gd name="T44" fmla="*/ 66 w 110"/>
              <a:gd name="T45" fmla="*/ 15 h 123"/>
              <a:gd name="T46" fmla="*/ 71 w 110"/>
              <a:gd name="T47" fmla="*/ 12 h 123"/>
              <a:gd name="T48" fmla="*/ 86 w 110"/>
              <a:gd name="T49" fmla="*/ 51 h 123"/>
              <a:gd name="T50" fmla="*/ 93 w 110"/>
              <a:gd name="T51" fmla="*/ 48 h 123"/>
              <a:gd name="T52" fmla="*/ 77 w 110"/>
              <a:gd name="T53" fmla="*/ 5 h 123"/>
              <a:gd name="T54" fmla="*/ 75 w 110"/>
              <a:gd name="T55" fmla="*/ 2 h 123"/>
              <a:gd name="T56" fmla="*/ 72 w 110"/>
              <a:gd name="T57" fmla="*/ 3 h 123"/>
              <a:gd name="T58" fmla="*/ 60 w 110"/>
              <a:gd name="T59" fmla="*/ 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123">
                <a:moveTo>
                  <a:pt x="55" y="41"/>
                </a:moveTo>
                <a:cubicBezTo>
                  <a:pt x="75" y="31"/>
                  <a:pt x="75" y="31"/>
                  <a:pt x="75" y="31"/>
                </a:cubicBezTo>
                <a:cubicBezTo>
                  <a:pt x="99" y="86"/>
                  <a:pt x="99" y="86"/>
                  <a:pt x="99" y="86"/>
                </a:cubicBezTo>
                <a:cubicBezTo>
                  <a:pt x="97" y="88"/>
                  <a:pt x="97" y="88"/>
                  <a:pt x="97" y="88"/>
                </a:cubicBezTo>
                <a:cubicBezTo>
                  <a:pt x="101" y="96"/>
                  <a:pt x="101" y="96"/>
                  <a:pt x="101" y="96"/>
                </a:cubicBezTo>
                <a:cubicBezTo>
                  <a:pt x="94" y="99"/>
                  <a:pt x="94" y="99"/>
                  <a:pt x="94" y="99"/>
                </a:cubicBezTo>
                <a:cubicBezTo>
                  <a:pt x="90" y="91"/>
                  <a:pt x="90" y="91"/>
                  <a:pt x="90" y="91"/>
                </a:cubicBezTo>
                <a:cubicBezTo>
                  <a:pt x="87" y="93"/>
                  <a:pt x="87" y="93"/>
                  <a:pt x="87" y="93"/>
                </a:cubicBezTo>
                <a:cubicBezTo>
                  <a:pt x="55" y="41"/>
                  <a:pt x="55" y="41"/>
                  <a:pt x="55" y="41"/>
                </a:cubicBezTo>
                <a:close/>
                <a:moveTo>
                  <a:pt x="0" y="108"/>
                </a:moveTo>
                <a:cubicBezTo>
                  <a:pt x="3" y="115"/>
                  <a:pt x="3" y="115"/>
                  <a:pt x="3" y="115"/>
                </a:cubicBezTo>
                <a:cubicBezTo>
                  <a:pt x="31" y="105"/>
                  <a:pt x="31" y="105"/>
                  <a:pt x="31" y="105"/>
                </a:cubicBezTo>
                <a:cubicBezTo>
                  <a:pt x="23" y="112"/>
                  <a:pt x="19" y="119"/>
                  <a:pt x="30" y="121"/>
                </a:cubicBezTo>
                <a:cubicBezTo>
                  <a:pt x="44" y="123"/>
                  <a:pt x="110" y="105"/>
                  <a:pt x="110" y="105"/>
                </a:cubicBezTo>
                <a:cubicBezTo>
                  <a:pt x="108" y="98"/>
                  <a:pt x="108" y="98"/>
                  <a:pt x="108" y="98"/>
                </a:cubicBezTo>
                <a:cubicBezTo>
                  <a:pt x="108" y="98"/>
                  <a:pt x="49" y="115"/>
                  <a:pt x="36" y="113"/>
                </a:cubicBezTo>
                <a:cubicBezTo>
                  <a:pt x="33" y="112"/>
                  <a:pt x="55" y="96"/>
                  <a:pt x="55" y="96"/>
                </a:cubicBezTo>
                <a:cubicBezTo>
                  <a:pt x="52" y="89"/>
                  <a:pt x="52" y="89"/>
                  <a:pt x="52" y="89"/>
                </a:cubicBezTo>
                <a:cubicBezTo>
                  <a:pt x="0" y="108"/>
                  <a:pt x="0" y="108"/>
                  <a:pt x="0" y="108"/>
                </a:cubicBezTo>
                <a:close/>
                <a:moveTo>
                  <a:pt x="60" y="9"/>
                </a:moveTo>
                <a:cubicBezTo>
                  <a:pt x="48" y="0"/>
                  <a:pt x="40" y="12"/>
                  <a:pt x="53" y="36"/>
                </a:cubicBezTo>
                <a:cubicBezTo>
                  <a:pt x="72" y="26"/>
                  <a:pt x="72" y="26"/>
                  <a:pt x="72" y="26"/>
                </a:cubicBezTo>
                <a:cubicBezTo>
                  <a:pt x="70" y="21"/>
                  <a:pt x="68" y="18"/>
                  <a:pt x="66" y="15"/>
                </a:cubicBezTo>
                <a:cubicBezTo>
                  <a:pt x="71" y="12"/>
                  <a:pt x="71" y="12"/>
                  <a:pt x="71" y="12"/>
                </a:cubicBezTo>
                <a:cubicBezTo>
                  <a:pt x="86" y="51"/>
                  <a:pt x="86" y="51"/>
                  <a:pt x="86" y="51"/>
                </a:cubicBezTo>
                <a:cubicBezTo>
                  <a:pt x="93" y="48"/>
                  <a:pt x="93" y="48"/>
                  <a:pt x="93" y="48"/>
                </a:cubicBezTo>
                <a:cubicBezTo>
                  <a:pt x="77" y="5"/>
                  <a:pt x="77" y="5"/>
                  <a:pt x="77" y="5"/>
                </a:cubicBezTo>
                <a:cubicBezTo>
                  <a:pt x="75" y="2"/>
                  <a:pt x="75" y="2"/>
                  <a:pt x="75" y="2"/>
                </a:cubicBezTo>
                <a:cubicBezTo>
                  <a:pt x="72" y="3"/>
                  <a:pt x="72" y="3"/>
                  <a:pt x="72" y="3"/>
                </a:cubicBezTo>
                <a:lnTo>
                  <a:pt x="60" y="9"/>
                </a:lnTo>
                <a:close/>
              </a:path>
            </a:pathLst>
          </a:custGeom>
          <a:solidFill>
            <a:schemeClr val="bg1"/>
          </a:solidFill>
          <a:ln>
            <a:noFill/>
          </a:ln>
        </p:spPr>
        <p:txBody>
          <a:bodyPr vert="horz" wrap="square" lIns="121920" tIns="60960" rIns="121920" bIns="60960" numCol="1" anchor="t" anchorCtr="0" compatLnSpc="1"/>
          <a:lstStyle/>
          <a:p>
            <a:endParaRPr lang="zh-CN" altLang="en-US" sz="2400">
              <a:solidFill>
                <a:srgbClr val="E93F30"/>
              </a:solidFill>
              <a:latin typeface="微软雅黑" panose="020B0503020204020204" pitchFamily="34" charset="-122"/>
              <a:ea typeface="微软雅黑" panose="020B0503020204020204" pitchFamily="34" charset="-122"/>
            </a:endParaRPr>
          </a:p>
        </p:txBody>
      </p:sp>
      <p:sp>
        <p:nvSpPr>
          <p:cNvPr id="20" name="文本框 9"/>
          <p:cNvSpPr txBox="1"/>
          <p:nvPr/>
        </p:nvSpPr>
        <p:spPr>
          <a:xfrm>
            <a:off x="6089698" y="1314327"/>
            <a:ext cx="4281735" cy="4618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a:lnSpc>
                <a:spcPct val="150000"/>
              </a:lnSpc>
            </a:pPr>
            <a:r>
              <a:rPr lang="zh-CN" altLang="en-US" sz="2000" b="1" dirty="0">
                <a:solidFill>
                  <a:srgbClr val="595959"/>
                </a:solidFill>
                <a:cs typeface="+mn-ea"/>
              </a:rPr>
              <a:t>单元测试</a:t>
            </a:r>
            <a:endParaRPr lang="zh-CN" altLang="en-US" sz="2000" b="1" dirty="0">
              <a:solidFill>
                <a:srgbClr val="595959"/>
              </a:solidFill>
              <a:cs typeface="+mn-ea"/>
            </a:endParaRPr>
          </a:p>
        </p:txBody>
      </p:sp>
      <p:sp>
        <p:nvSpPr>
          <p:cNvPr id="21" name="文本框 9"/>
          <p:cNvSpPr txBox="1"/>
          <p:nvPr/>
        </p:nvSpPr>
        <p:spPr>
          <a:xfrm>
            <a:off x="6119204" y="3267646"/>
            <a:ext cx="1270952" cy="58610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a:lnSpc>
                <a:spcPct val="150000"/>
              </a:lnSpc>
            </a:pPr>
            <a:r>
              <a:rPr lang="zh-CN" altLang="en-US" sz="2000" b="1" dirty="0">
                <a:solidFill>
                  <a:srgbClr val="595959"/>
                </a:solidFill>
                <a:cs typeface="+mn-ea"/>
              </a:rPr>
              <a:t>接口测试</a:t>
            </a:r>
            <a:endParaRPr lang="en-US" altLang="zh-CN" sz="2000" b="1" dirty="0">
              <a:solidFill>
                <a:srgbClr val="595959"/>
              </a:solidFill>
              <a:cs typeface="+mn-ea"/>
            </a:endParaRPr>
          </a:p>
        </p:txBody>
      </p:sp>
      <p:sp>
        <p:nvSpPr>
          <p:cNvPr id="22" name="文本框 9"/>
          <p:cNvSpPr txBox="1"/>
          <p:nvPr/>
        </p:nvSpPr>
        <p:spPr>
          <a:xfrm>
            <a:off x="6138125" y="5067419"/>
            <a:ext cx="5150377" cy="5596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a:lnSpc>
                <a:spcPct val="150000"/>
              </a:lnSpc>
            </a:pPr>
            <a:r>
              <a:rPr lang="en-US" altLang="zh-CN" sz="2000" b="1" dirty="0">
                <a:solidFill>
                  <a:srgbClr val="595959"/>
                </a:solidFill>
                <a:cs typeface="+mn-ea"/>
              </a:rPr>
              <a:t>UI</a:t>
            </a:r>
            <a:r>
              <a:rPr lang="zh-CN" altLang="zh-CN" sz="2000" b="1" dirty="0">
                <a:solidFill>
                  <a:srgbClr val="595959"/>
                </a:solidFill>
                <a:cs typeface="+mn-ea"/>
              </a:rPr>
              <a:t>测试</a:t>
            </a:r>
            <a:endParaRPr lang="en-US" altLang="zh-CN" sz="2000" b="1" dirty="0">
              <a:solidFill>
                <a:srgbClr val="595959"/>
              </a:solidFill>
              <a:cs typeface="+mn-ea"/>
            </a:endParaRPr>
          </a:p>
        </p:txBody>
      </p:sp>
      <p:sp>
        <p:nvSpPr>
          <p:cNvPr id="23" name="文本框 9"/>
          <p:cNvSpPr txBox="1"/>
          <p:nvPr/>
        </p:nvSpPr>
        <p:spPr>
          <a:xfrm>
            <a:off x="901183" y="3522737"/>
            <a:ext cx="3305175" cy="570132"/>
          </a:xfrm>
          <a:prstGeom prst="rect">
            <a:avLst/>
          </a:prstGeom>
          <a:ln w="9525">
            <a:noFill/>
            <a:miter lim="800000"/>
          </a:ln>
          <a:extLst>
            <a:ext uri="{909E8E84-426E-40DD-AFC4-6F175D3DCCD1}">
              <a14:hiddenFill xmlns:a14="http://schemas.microsoft.com/office/drawing/2010/main">
                <a:solidFill>
                  <a:srgbClr val="FFFFFF"/>
                </a:solidFill>
              </a14:hiddenFill>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a:lnSpc>
                <a:spcPct val="150000"/>
              </a:lnSpc>
            </a:pPr>
            <a:r>
              <a:rPr lang="zh-CN" altLang="zh-CN" sz="2000" b="1" dirty="0">
                <a:solidFill>
                  <a:srgbClr val="595959"/>
                </a:solidFill>
                <a:cs typeface="+mn-ea"/>
              </a:rPr>
              <a:t>自动化测试金字塔策略</a:t>
            </a:r>
            <a:endParaRPr lang="zh-CN" altLang="en-US" sz="2000" b="1" dirty="0">
              <a:solidFill>
                <a:srgbClr val="595959"/>
              </a:solidFill>
              <a:cs typeface="+mn-ea"/>
            </a:endParaRPr>
          </a:p>
        </p:txBody>
      </p:sp>
      <p:sp>
        <p:nvSpPr>
          <p:cNvPr id="24" name="TextBox 33"/>
          <p:cNvSpPr txBox="1"/>
          <p:nvPr/>
        </p:nvSpPr>
        <p:spPr>
          <a:xfrm>
            <a:off x="6017821" y="1837777"/>
            <a:ext cx="5284700" cy="1181862"/>
          </a:xfrm>
          <a:prstGeom prst="rect">
            <a:avLst/>
          </a:prstGeom>
          <a:noFill/>
        </p:spPr>
        <p:txBody>
          <a:bodyPr wrap="square" lIns="0" tIns="0" rIns="0" bIns="0" rtlCol="0">
            <a:spAutoFit/>
          </a:bodyPr>
          <a:lstStyle>
            <a:defPPr>
              <a:defRPr lang="zh-CN"/>
            </a:defPPr>
            <a:lvl1pPr algn="just" defTabSz="1218565">
              <a:lnSpc>
                <a:spcPts val="1600"/>
              </a:lnSpc>
              <a:defRPr sz="1255">
                <a:solidFill>
                  <a:schemeClr val="tx1">
                    <a:lumMod val="65000"/>
                    <a:lumOff val="35000"/>
                  </a:schemeClr>
                </a:solidFill>
                <a:latin typeface="微软雅黑 Light" panose="020B0502040204020203" charset="-122"/>
                <a:ea typeface="微软雅黑 Light" panose="020B0502040204020203" charset="-122"/>
              </a:defRPr>
            </a:lvl1pPr>
            <a:lvl2pPr marL="609600" defTabSz="1218565">
              <a:defRPr sz="2400"/>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a:lnSpc>
                <a:spcPct val="120000"/>
              </a:lnSpc>
            </a:pPr>
            <a:r>
              <a:rPr lang="zh-CN" altLang="zh-CN" sz="1600" dirty="0" smtClean="0">
                <a:solidFill>
                  <a:srgbClr val="0070C0"/>
                </a:solidFill>
                <a:latin typeface="微软雅黑" panose="020B0503020204020204" pitchFamily="34" charset="-122"/>
                <a:ea typeface="微软雅黑" panose="020B0503020204020204" pitchFamily="34" charset="-122"/>
              </a:rPr>
              <a:t>单元测试</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要求开发人员在开发的过程中对</a:t>
            </a:r>
            <a:r>
              <a:rPr lang="zh-CN" altLang="zh-CN" sz="1600" dirty="0">
                <a:solidFill>
                  <a:srgbClr val="0070C0"/>
                </a:solidFill>
                <a:latin typeface="微软雅黑" panose="020B0503020204020204" pitchFamily="34" charset="-122"/>
                <a:ea typeface="微软雅黑" panose="020B0503020204020204" pitchFamily="34" charset="-122"/>
              </a:rPr>
              <a:t>每个功能模块（函数、类方法</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）进行</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rPr>
              <a:t>测试</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例</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rPr>
              <a:t>如</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检测其中某一项功能是否按预期要求正常运行。单元测试中通常使用</a:t>
            </a:r>
            <a:r>
              <a:rPr lang="zh-CN" altLang="zh-CN" sz="1600" dirty="0">
                <a:solidFill>
                  <a:srgbClr val="0070C0"/>
                </a:solidFill>
                <a:latin typeface="微软雅黑" panose="020B0503020204020204" pitchFamily="34" charset="-122"/>
                <a:ea typeface="微软雅黑" panose="020B0503020204020204" pitchFamily="34" charset="-122"/>
              </a:rPr>
              <a:t>白盒测试方法</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，主要</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rPr>
              <a:t>对</a:t>
            </a:r>
            <a:r>
              <a:rPr lang="zh-CN" altLang="zh-CN" sz="1600" smtClean="0">
                <a:solidFill>
                  <a:srgbClr val="0070C0"/>
                </a:solidFill>
                <a:latin typeface="微软雅黑" panose="020B0503020204020204" pitchFamily="34" charset="-122"/>
                <a:ea typeface="微软雅黑" panose="020B0503020204020204" pitchFamily="34" charset="-122"/>
              </a:rPr>
              <a:t>代码</a:t>
            </a:r>
            <a:r>
              <a:rPr lang="zh-CN" altLang="en-US" sz="1600" smtClean="0">
                <a:solidFill>
                  <a:srgbClr val="0070C0"/>
                </a:solidFill>
                <a:latin typeface="微软雅黑" panose="020B0503020204020204" pitchFamily="34" charset="-122"/>
                <a:ea typeface="微软雅黑" panose="020B0503020204020204" pitchFamily="34" charset="-122"/>
              </a:rPr>
              <a:t>的</a:t>
            </a:r>
            <a:r>
              <a:rPr lang="zh-CN" altLang="zh-CN" sz="1600" smtClean="0">
                <a:solidFill>
                  <a:srgbClr val="0070C0"/>
                </a:solidFill>
                <a:latin typeface="微软雅黑" panose="020B0503020204020204" pitchFamily="34" charset="-122"/>
                <a:ea typeface="微软雅黑" panose="020B0503020204020204" pitchFamily="34" charset="-122"/>
              </a:rPr>
              <a:t>内部</a:t>
            </a:r>
            <a:r>
              <a:rPr lang="zh-CN" altLang="zh-CN" sz="1600" dirty="0">
                <a:solidFill>
                  <a:srgbClr val="0070C0"/>
                </a:solidFill>
                <a:latin typeface="微软雅黑" panose="020B0503020204020204" pitchFamily="34" charset="-122"/>
                <a:ea typeface="微软雅黑" panose="020B0503020204020204" pitchFamily="34" charset="-122"/>
              </a:rPr>
              <a:t>逻辑结构</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进行测试</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5990889" y="3626475"/>
            <a:ext cx="5540785" cy="1569660"/>
          </a:xfrm>
          <a:prstGeom prst="rect">
            <a:avLst/>
          </a:prstGeom>
        </p:spPr>
        <p:txBody>
          <a:bodyPr wrap="square">
            <a:spAutoFit/>
          </a:bodyPr>
          <a:lstStyle/>
          <a:p>
            <a:pPr>
              <a:lnSpc>
                <a:spcPct val="150000"/>
              </a:lnSpc>
            </a:pPr>
            <a:r>
              <a:rPr lang="zh-CN" altLang="zh-CN" sz="1600" dirty="0">
                <a:solidFill>
                  <a:srgbClr val="0070C0"/>
                </a:solidFill>
                <a:latin typeface="微软雅黑" panose="020B0503020204020204" pitchFamily="34" charset="-122"/>
                <a:ea typeface="微软雅黑" panose="020B0503020204020204" pitchFamily="34" charset="-122"/>
              </a:rPr>
              <a:t>接口测试</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要求对</a:t>
            </a:r>
            <a:r>
              <a:rPr lang="zh-CN" altLang="zh-CN" sz="1600" dirty="0">
                <a:solidFill>
                  <a:srgbClr val="0070C0"/>
                </a:solidFill>
                <a:latin typeface="微软雅黑" panose="020B0503020204020204" pitchFamily="34" charset="-122"/>
                <a:ea typeface="微软雅黑" panose="020B0503020204020204" pitchFamily="34" charset="-122"/>
              </a:rPr>
              <a:t>数据传输</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dirty="0">
                <a:solidFill>
                  <a:srgbClr val="0070C0"/>
                </a:solidFill>
                <a:latin typeface="微软雅黑" panose="020B0503020204020204" pitchFamily="34" charset="-122"/>
                <a:ea typeface="微软雅黑" panose="020B0503020204020204" pitchFamily="34" charset="-122"/>
              </a:rPr>
              <a:t>数据库性能</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等进行测试，从而保证</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rPr>
              <a:t>数据</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rPr>
              <a:t>传输</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和</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rPr>
              <a:t>处理</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的完整性。接口功能的完整运作对整个项目</a:t>
            </a:r>
            <a:r>
              <a:rPr lang="zh-CN" altLang="zh-CN" sz="1600" dirty="0">
                <a:solidFill>
                  <a:srgbClr val="0070C0"/>
                </a:solidFill>
                <a:latin typeface="微软雅黑" panose="020B0503020204020204" pitchFamily="34" charset="-122"/>
                <a:ea typeface="微软雅黑" panose="020B0503020204020204" pitchFamily="34" charset="-122"/>
              </a:rPr>
              <a:t>功能扩展</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dirty="0">
                <a:solidFill>
                  <a:srgbClr val="0070C0"/>
                </a:solidFill>
                <a:latin typeface="微软雅黑" panose="020B0503020204020204" pitchFamily="34" charset="-122"/>
                <a:ea typeface="微软雅黑" panose="020B0503020204020204" pitchFamily="34" charset="-122"/>
              </a:rPr>
              <a:t>升级</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zh-CN" sz="1600" dirty="0">
                <a:solidFill>
                  <a:srgbClr val="0070C0"/>
                </a:solidFill>
                <a:latin typeface="微软雅黑" panose="020B0503020204020204" pitchFamily="34" charset="-122"/>
                <a:ea typeface="微软雅黑" panose="020B0503020204020204" pitchFamily="34" charset="-122"/>
              </a:rPr>
              <a:t>维护</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有着重要作用，接口测试通常使用</a:t>
            </a:r>
            <a:r>
              <a:rPr lang="zh-CN" altLang="zh-CN" sz="1600" dirty="0">
                <a:solidFill>
                  <a:srgbClr val="0070C0"/>
                </a:solidFill>
                <a:latin typeface="微软雅黑" panose="020B0503020204020204" pitchFamily="34" charset="-122"/>
                <a:ea typeface="微软雅黑" panose="020B0503020204020204" pitchFamily="34" charset="-122"/>
              </a:rPr>
              <a:t>黑盒测试</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zh-CN" sz="1600" dirty="0">
                <a:solidFill>
                  <a:srgbClr val="0070C0"/>
                </a:solidFill>
                <a:latin typeface="微软雅黑" panose="020B0503020204020204" pitchFamily="34" charset="-122"/>
                <a:ea typeface="微软雅黑" panose="020B0503020204020204" pitchFamily="34" charset="-122"/>
              </a:rPr>
              <a:t>白盒测试</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相结合的方法进行。</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5972226" y="5347241"/>
            <a:ext cx="5450979" cy="1569660"/>
          </a:xfrm>
          <a:prstGeom prst="rect">
            <a:avLst/>
          </a:prstGeom>
        </p:spPr>
        <p:txBody>
          <a:bodyPr wrap="square">
            <a:spAutoFit/>
          </a:bodyPr>
          <a:lstStyle/>
          <a:p>
            <a:pPr>
              <a:lnSpc>
                <a:spcPct val="150000"/>
              </a:lnSpc>
            </a:pPr>
            <a:r>
              <a:rPr lang="en-US" altLang="zh-CN" sz="1600" dirty="0">
                <a:solidFill>
                  <a:srgbClr val="0070C0"/>
                </a:solidFill>
                <a:latin typeface="微软雅黑" panose="020B0503020204020204" pitchFamily="34" charset="-122"/>
                <a:ea typeface="微软雅黑" panose="020B0503020204020204" pitchFamily="34" charset="-122"/>
              </a:rPr>
              <a:t>UI</a:t>
            </a:r>
            <a:r>
              <a:rPr lang="zh-CN" altLang="zh-CN" sz="1600" dirty="0">
                <a:solidFill>
                  <a:srgbClr val="0070C0"/>
                </a:solidFill>
                <a:latin typeface="微软雅黑" panose="020B0503020204020204" pitchFamily="34" charset="-122"/>
                <a:ea typeface="微软雅黑" panose="020B0503020204020204" pitchFamily="34" charset="-122"/>
              </a:rPr>
              <a:t>测试以用户体验为主</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，由于软件的所有功能都是通过</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UI</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这一层展示</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rPr>
              <a:t>给</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rPr>
              <a:t>用户</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所以</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UI</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测试也很</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rPr>
              <a:t>重要</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smtClean="0">
                <a:solidFill>
                  <a:schemeClr val="tx1">
                    <a:lumMod val="75000"/>
                    <a:lumOff val="25000"/>
                  </a:schemeClr>
                </a:solidFill>
                <a:latin typeface="微软雅黑" panose="020B0503020204020204" pitchFamily="34" charset="-122"/>
                <a:ea typeface="微软雅黑" panose="020B0503020204020204" pitchFamily="34" charset="-122"/>
              </a:rPr>
              <a:t>UI</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rPr>
              <a:t>测试</a:t>
            </a:r>
            <a:r>
              <a:rPr lang="zh-CN" altLang="zh-CN" sz="1600" smtClean="0">
                <a:solidFill>
                  <a:srgbClr val="0070C0"/>
                </a:solidFill>
                <a:latin typeface="微软雅黑" panose="020B0503020204020204" pitchFamily="34" charset="-122"/>
                <a:ea typeface="微软雅黑" panose="020B0503020204020204" pitchFamily="34" charset="-122"/>
              </a:rPr>
              <a:t>并不是</a:t>
            </a:r>
            <a:r>
              <a:rPr lang="zh-CN" altLang="zh-CN" sz="1600" dirty="0">
                <a:solidFill>
                  <a:srgbClr val="0070C0"/>
                </a:solidFill>
                <a:latin typeface="微软雅黑" panose="020B0503020204020204" pitchFamily="34" charset="-122"/>
                <a:ea typeface="微软雅黑" panose="020B0503020204020204" pitchFamily="34" charset="-122"/>
              </a:rPr>
              <a:t>完全地使用自动化测试方式</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实现，其中也需要</a:t>
            </a:r>
            <a:r>
              <a:rPr lang="zh-CN" altLang="zh-CN" sz="1600" dirty="0">
                <a:solidFill>
                  <a:srgbClr val="0070C0"/>
                </a:solidFill>
                <a:latin typeface="微软雅黑" panose="020B0503020204020204" pitchFamily="34" charset="-122"/>
                <a:ea typeface="微软雅黑" panose="020B0503020204020204" pitchFamily="34" charset="-122"/>
              </a:rPr>
              <a:t>人工操作</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来</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rPr>
              <a:t>确定</a:t>
            </a:r>
            <a:r>
              <a:rPr lang="en-US" altLang="zh-CN" sz="1600" smtClean="0">
                <a:solidFill>
                  <a:schemeClr val="tx1">
                    <a:lumMod val="75000"/>
                    <a:lumOff val="25000"/>
                  </a:schemeClr>
                </a:solidFill>
                <a:latin typeface="微软雅黑" panose="020B0503020204020204" pitchFamily="34" charset="-122"/>
                <a:ea typeface="微软雅黑" panose="020B0503020204020204" pitchFamily="34" charset="-122"/>
              </a:rPr>
              <a:t>UI</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zh-CN" sz="1600" dirty="0">
                <a:solidFill>
                  <a:srgbClr val="0070C0"/>
                </a:solidFill>
                <a:latin typeface="微软雅黑" panose="020B0503020204020204" pitchFamily="34" charset="-122"/>
                <a:ea typeface="微软雅黑" panose="020B0503020204020204" pitchFamily="34" charset="-122"/>
              </a:rPr>
              <a:t>易用程度</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6.1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自动化测试概述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911206" y="1443835"/>
            <a:ext cx="7128000" cy="2400657"/>
          </a:xfrm>
          <a:prstGeom prst="rect">
            <a:avLst/>
          </a:prstGeom>
          <a:noFill/>
        </p:spPr>
        <p:txBody>
          <a:bodyPr wrap="square" rtlCol="0">
            <a:spAutoFit/>
          </a:bodyPr>
          <a:lstStyle/>
          <a:p>
            <a:pPr defTabSz="1216660">
              <a:lnSpc>
                <a:spcPct val="150000"/>
              </a:lnSpc>
              <a:spcBef>
                <a:spcPct val="20000"/>
              </a:spcBef>
              <a:defRPr/>
            </a:pPr>
            <a:r>
              <a:rPr lang="zh-CN" altLang="zh-CN" sz="2000" dirty="0" smtClean="0">
                <a:solidFill>
                  <a:srgbClr val="595959"/>
                </a:solidFill>
                <a:latin typeface="微软雅黑" panose="020B0503020204020204" pitchFamily="34" charset="-122"/>
                <a:ea typeface="微软雅黑" panose="020B0503020204020204" pitchFamily="34" charset="-122"/>
                <a:cs typeface="+mn-ea"/>
              </a:rPr>
              <a:t>自动化</a:t>
            </a:r>
            <a:r>
              <a:rPr lang="zh-CN" altLang="zh-CN" sz="2000" dirty="0">
                <a:solidFill>
                  <a:srgbClr val="595959"/>
                </a:solidFill>
                <a:latin typeface="微软雅黑" panose="020B0503020204020204" pitchFamily="34" charset="-122"/>
                <a:ea typeface="微软雅黑" panose="020B0503020204020204" pitchFamily="34" charset="-122"/>
                <a:cs typeface="+mn-ea"/>
              </a:rPr>
              <a:t>测试与人工测试相比，既有</a:t>
            </a:r>
            <a:r>
              <a:rPr lang="zh-CN" altLang="zh-CN" sz="2000" dirty="0">
                <a:solidFill>
                  <a:srgbClr val="1369B2"/>
                </a:solidFill>
                <a:latin typeface="微软雅黑" panose="020B0503020204020204" pitchFamily="34" charset="-122"/>
                <a:ea typeface="微软雅黑" panose="020B0503020204020204" pitchFamily="34" charset="-122"/>
                <a:cs typeface="+mn-ea"/>
              </a:rPr>
              <a:t>优点</a:t>
            </a:r>
            <a:r>
              <a:rPr lang="zh-CN" altLang="zh-CN" sz="2000" dirty="0">
                <a:solidFill>
                  <a:srgbClr val="595959"/>
                </a:solidFill>
                <a:latin typeface="微软雅黑" panose="020B0503020204020204" pitchFamily="34" charset="-122"/>
                <a:ea typeface="微软雅黑" panose="020B0503020204020204" pitchFamily="34" charset="-122"/>
                <a:cs typeface="+mn-ea"/>
              </a:rPr>
              <a:t>也有</a:t>
            </a:r>
            <a:r>
              <a:rPr lang="zh-CN" altLang="zh-CN" sz="2000" dirty="0">
                <a:solidFill>
                  <a:srgbClr val="1369B2"/>
                </a:solidFill>
                <a:latin typeface="微软雅黑" panose="020B0503020204020204" pitchFamily="34" charset="-122"/>
                <a:ea typeface="微软雅黑" panose="020B0503020204020204" pitchFamily="34" charset="-122"/>
                <a:cs typeface="+mn-ea"/>
              </a:rPr>
              <a:t>缺点</a:t>
            </a:r>
            <a:r>
              <a:rPr lang="zh-CN" altLang="zh-CN" sz="2000" dirty="0">
                <a:solidFill>
                  <a:srgbClr val="595959"/>
                </a:solidFill>
                <a:latin typeface="微软雅黑" panose="020B0503020204020204" pitchFamily="34" charset="-122"/>
                <a:ea typeface="微软雅黑" panose="020B0503020204020204" pitchFamily="34" charset="-122"/>
                <a:cs typeface="+mn-ea"/>
              </a:rPr>
              <a:t>。自动化测试虽然能够</a:t>
            </a:r>
            <a:r>
              <a:rPr lang="zh-CN" altLang="zh-CN" sz="2000" dirty="0">
                <a:solidFill>
                  <a:srgbClr val="1369B2"/>
                </a:solidFill>
                <a:latin typeface="微软雅黑" panose="020B0503020204020204" pitchFamily="34" charset="-122"/>
                <a:ea typeface="微软雅黑" panose="020B0503020204020204" pitchFamily="34" charset="-122"/>
                <a:cs typeface="+mn-ea"/>
              </a:rPr>
              <a:t>解决人工测试不能解决的复杂的测试场景问题</a:t>
            </a:r>
            <a:r>
              <a:rPr lang="zh-CN" altLang="zh-CN" sz="2000" dirty="0">
                <a:solidFill>
                  <a:srgbClr val="595959"/>
                </a:solidFill>
                <a:latin typeface="微软雅黑" panose="020B0503020204020204" pitchFamily="34" charset="-122"/>
                <a:ea typeface="微软雅黑" panose="020B0503020204020204" pitchFamily="34" charset="-122"/>
                <a:cs typeface="+mn-ea"/>
              </a:rPr>
              <a:t>，但是</a:t>
            </a:r>
            <a:r>
              <a:rPr lang="zh-CN" altLang="zh-CN" sz="2000" dirty="0">
                <a:solidFill>
                  <a:srgbClr val="1369B2"/>
                </a:solidFill>
                <a:latin typeface="微软雅黑" panose="020B0503020204020204" pitchFamily="34" charset="-122"/>
                <a:ea typeface="微软雅黑" panose="020B0503020204020204" pitchFamily="34" charset="-122"/>
                <a:cs typeface="+mn-ea"/>
              </a:rPr>
              <a:t>自动化测试也不能完全代替人工测试</a:t>
            </a:r>
            <a:r>
              <a:rPr lang="zh-CN" altLang="zh-CN" sz="2000" dirty="0">
                <a:solidFill>
                  <a:srgbClr val="595959"/>
                </a:solidFill>
                <a:latin typeface="微软雅黑" panose="020B0503020204020204" pitchFamily="34" charset="-122"/>
                <a:ea typeface="微软雅黑" panose="020B0503020204020204" pitchFamily="34" charset="-122"/>
                <a:cs typeface="+mn-ea"/>
              </a:rPr>
              <a:t>，例如，人工</a:t>
            </a:r>
            <a:r>
              <a:rPr lang="zh-CN" altLang="zh-CN" sz="2000">
                <a:solidFill>
                  <a:srgbClr val="595959"/>
                </a:solidFill>
                <a:latin typeface="微软雅黑" panose="020B0503020204020204" pitchFamily="34" charset="-122"/>
                <a:ea typeface="微软雅黑" panose="020B0503020204020204" pitchFamily="34" charset="-122"/>
                <a:cs typeface="+mn-ea"/>
              </a:rPr>
              <a:t>测试</a:t>
            </a:r>
            <a:r>
              <a:rPr lang="zh-CN" altLang="zh-CN" sz="2000" smtClean="0">
                <a:solidFill>
                  <a:srgbClr val="595959"/>
                </a:solidFill>
                <a:latin typeface="微软雅黑" panose="020B0503020204020204" pitchFamily="34" charset="-122"/>
                <a:ea typeface="微软雅黑" panose="020B0503020204020204" pitchFamily="34" charset="-122"/>
                <a:cs typeface="+mn-ea"/>
              </a:rPr>
              <a:t>中</a:t>
            </a:r>
            <a:r>
              <a:rPr lang="zh-CN" altLang="en-US" sz="2000">
                <a:solidFill>
                  <a:srgbClr val="1369B2"/>
                </a:solidFill>
                <a:latin typeface="微软雅黑" panose="020B0503020204020204" pitchFamily="34" charset="-122"/>
                <a:ea typeface="微软雅黑" panose="020B0503020204020204" pitchFamily="34" charset="-122"/>
                <a:cs typeface="+mn-ea"/>
              </a:rPr>
              <a:t>测试人员经过</a:t>
            </a:r>
            <a:r>
              <a:rPr lang="zh-CN" altLang="zh-CN" sz="2000" smtClean="0">
                <a:solidFill>
                  <a:srgbClr val="1369B2"/>
                </a:solidFill>
                <a:latin typeface="微软雅黑" panose="020B0503020204020204" pitchFamily="34" charset="-122"/>
                <a:ea typeface="微软雅黑" panose="020B0503020204020204" pitchFamily="34" charset="-122"/>
                <a:cs typeface="+mn-ea"/>
              </a:rPr>
              <a:t>大脑</a:t>
            </a:r>
            <a:r>
              <a:rPr lang="zh-CN" altLang="zh-CN" sz="2000" dirty="0">
                <a:solidFill>
                  <a:srgbClr val="1369B2"/>
                </a:solidFill>
                <a:latin typeface="微软雅黑" panose="020B0503020204020204" pitchFamily="34" charset="-122"/>
                <a:ea typeface="微软雅黑" panose="020B0503020204020204" pitchFamily="34" charset="-122"/>
                <a:cs typeface="+mn-ea"/>
              </a:rPr>
              <a:t>思考的逻辑判断</a:t>
            </a:r>
            <a:r>
              <a:rPr lang="zh-CN" altLang="zh-CN" sz="2000" dirty="0">
                <a:solidFill>
                  <a:srgbClr val="595959"/>
                </a:solidFill>
                <a:latin typeface="微软雅黑" panose="020B0503020204020204" pitchFamily="34" charset="-122"/>
                <a:ea typeface="微软雅黑" panose="020B0503020204020204" pitchFamily="34" charset="-122"/>
                <a:cs typeface="+mn-ea"/>
              </a:rPr>
              <a:t>与</a:t>
            </a:r>
            <a:r>
              <a:rPr lang="zh-CN" altLang="zh-CN" sz="2000" dirty="0">
                <a:solidFill>
                  <a:srgbClr val="1369B2"/>
                </a:solidFill>
                <a:latin typeface="微软雅黑" panose="020B0503020204020204" pitchFamily="34" charset="-122"/>
                <a:ea typeface="微软雅黑" panose="020B0503020204020204" pitchFamily="34" charset="-122"/>
                <a:cs typeface="+mn-ea"/>
              </a:rPr>
              <a:t>细致定位操作</a:t>
            </a:r>
            <a:r>
              <a:rPr lang="zh-CN" altLang="zh-CN" sz="2000" dirty="0">
                <a:solidFill>
                  <a:srgbClr val="595959"/>
                </a:solidFill>
                <a:latin typeface="微软雅黑" panose="020B0503020204020204" pitchFamily="34" charset="-122"/>
                <a:ea typeface="微软雅黑" panose="020B0503020204020204" pitchFamily="34" charset="-122"/>
                <a:cs typeface="+mn-ea"/>
              </a:rPr>
              <a:t>是</a:t>
            </a:r>
            <a:r>
              <a:rPr lang="zh-CN" altLang="zh-CN" sz="2000">
                <a:solidFill>
                  <a:srgbClr val="595959"/>
                </a:solidFill>
                <a:latin typeface="微软雅黑" panose="020B0503020204020204" pitchFamily="34" charset="-122"/>
                <a:ea typeface="微软雅黑" panose="020B0503020204020204" pitchFamily="34" charset="-122"/>
                <a:cs typeface="+mn-ea"/>
              </a:rPr>
              <a:t>自动化</a:t>
            </a:r>
            <a:r>
              <a:rPr lang="zh-CN" altLang="zh-CN" sz="2000" smtClean="0">
                <a:solidFill>
                  <a:srgbClr val="595959"/>
                </a:solidFill>
                <a:latin typeface="微软雅黑" panose="020B0503020204020204" pitchFamily="34" charset="-122"/>
                <a:ea typeface="微软雅黑" panose="020B0503020204020204" pitchFamily="34" charset="-122"/>
                <a:cs typeface="+mn-ea"/>
              </a:rPr>
              <a:t>测试</a:t>
            </a:r>
            <a:r>
              <a:rPr lang="zh-CN" altLang="en-US" sz="2000" smtClean="0">
                <a:solidFill>
                  <a:srgbClr val="595959"/>
                </a:solidFill>
                <a:latin typeface="微软雅黑" panose="020B0503020204020204" pitchFamily="34" charset="-122"/>
                <a:ea typeface="微软雅黑" panose="020B0503020204020204" pitchFamily="34" charset="-122"/>
                <a:cs typeface="+mn-ea"/>
              </a:rPr>
              <a:t>无法</a:t>
            </a:r>
            <a:r>
              <a:rPr lang="zh-CN" altLang="zh-CN" sz="2000" smtClean="0">
                <a:solidFill>
                  <a:srgbClr val="595959"/>
                </a:solidFill>
                <a:latin typeface="微软雅黑" panose="020B0503020204020204" pitchFamily="34" charset="-122"/>
                <a:ea typeface="微软雅黑" panose="020B0503020204020204" pitchFamily="34" charset="-122"/>
                <a:cs typeface="+mn-ea"/>
              </a:rPr>
              <a:t>完成</a:t>
            </a:r>
            <a:r>
              <a:rPr lang="zh-CN" altLang="zh-CN" sz="2000" dirty="0">
                <a:solidFill>
                  <a:srgbClr val="595959"/>
                </a:solidFill>
                <a:latin typeface="微软雅黑" panose="020B0503020204020204" pitchFamily="34" charset="-122"/>
                <a:ea typeface="微软雅黑" panose="020B0503020204020204" pitchFamily="34" charset="-122"/>
                <a:cs typeface="+mn-ea"/>
              </a:rPr>
              <a:t>的，</a:t>
            </a:r>
            <a:r>
              <a:rPr lang="zh-CN" altLang="zh-CN" sz="2000" dirty="0">
                <a:solidFill>
                  <a:srgbClr val="1369B2"/>
                </a:solidFill>
                <a:latin typeface="微软雅黑" panose="020B0503020204020204" pitchFamily="34" charset="-122"/>
                <a:ea typeface="微软雅黑" panose="020B0503020204020204" pitchFamily="34" charset="-122"/>
                <a:cs typeface="+mn-ea"/>
              </a:rPr>
              <a:t>测试人员的测试经验</a:t>
            </a:r>
            <a:r>
              <a:rPr lang="zh-CN" altLang="zh-CN" sz="2000" dirty="0">
                <a:solidFill>
                  <a:srgbClr val="595959"/>
                </a:solidFill>
                <a:latin typeface="微软雅黑" panose="020B0503020204020204" pitchFamily="34" charset="-122"/>
                <a:ea typeface="微软雅黑" panose="020B0503020204020204" pitchFamily="34" charset="-122"/>
                <a:cs typeface="+mn-ea"/>
              </a:rPr>
              <a:t>也是自动化测试不具备的</a:t>
            </a:r>
            <a:r>
              <a:rPr lang="zh-CN" altLang="zh-CN" sz="20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Picture 2" descr="C:\Users\admin\Desktop\QQ截图20201109163646.png"/>
          <p:cNvPicPr>
            <a:picLocks noChangeAspect="1" noChangeArrowheads="1"/>
          </p:cNvPicPr>
          <p:nvPr/>
        </p:nvPicPr>
        <p:blipFill rotWithShape="1">
          <a:blip r:embed="rId1">
            <a:extLst>
              <a:ext uri="{28A0092B-C50C-407E-A947-70E740481C1C}">
                <a14:useLocalDpi xmlns:a14="http://schemas.microsoft.com/office/drawing/2010/main" val="0"/>
              </a:ext>
            </a:extLst>
          </a:blip>
          <a:srcRect r="5516"/>
          <a:stretch>
            <a:fillRect/>
          </a:stretch>
        </p:blipFill>
        <p:spPr bwMode="auto">
          <a:xfrm flipH="1">
            <a:off x="8458200" y="2103928"/>
            <a:ext cx="2946548" cy="3486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7055425" y="1549672"/>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5">
              <a:latin typeface="微软雅黑" panose="020B0503020204020204" pitchFamily="34" charset="-122"/>
              <a:ea typeface="微软雅黑" panose="020B0503020204020204" pitchFamily="34" charset="-122"/>
              <a:cs typeface="+mn-ea"/>
              <a:sym typeface="+mn-lt"/>
            </a:endParaRPr>
          </a:p>
        </p:txBody>
      </p:sp>
      <p:sp>
        <p:nvSpPr>
          <p:cNvPr id="3" name="Shape 2013"/>
          <p:cNvSpPr/>
          <p:nvPr/>
        </p:nvSpPr>
        <p:spPr>
          <a:xfrm>
            <a:off x="7055425" y="3480148"/>
            <a:ext cx="3561372" cy="1684827"/>
          </a:xfrm>
          <a:prstGeom prst="roundRect">
            <a:avLst>
              <a:gd name="adj" fmla="val 6925"/>
            </a:avLst>
          </a:prstGeom>
          <a:noFill/>
          <a:ln w="12700">
            <a:solidFill>
              <a:srgbClr val="A6AAA9"/>
            </a:solidFill>
            <a:miter lim="400000"/>
          </a:ln>
        </p:spPr>
        <p:txBody>
          <a:bodyPr lIns="19051" tIns="19051" rIns="19051" bIns="19051" anchor="ctr"/>
          <a:lstStyle/>
          <a:p>
            <a:pPr lvl="0"/>
            <a:endParaRPr sz="1735">
              <a:latin typeface="微软雅黑" panose="020B0503020204020204" pitchFamily="34" charset="-122"/>
              <a:ea typeface="微软雅黑" panose="020B0503020204020204" pitchFamily="34" charset="-122"/>
              <a:cs typeface="+mn-ea"/>
              <a:sym typeface="+mn-lt"/>
            </a:endParaRPr>
          </a:p>
        </p:txBody>
      </p:sp>
      <p:sp>
        <p:nvSpPr>
          <p:cNvPr id="4" name="Shape 2014"/>
          <p:cNvSpPr/>
          <p:nvPr/>
        </p:nvSpPr>
        <p:spPr>
          <a:xfrm>
            <a:off x="1581951" y="3479255"/>
            <a:ext cx="3561372" cy="1686612"/>
          </a:xfrm>
          <a:prstGeom prst="roundRect">
            <a:avLst>
              <a:gd name="adj" fmla="val 6918"/>
            </a:avLst>
          </a:prstGeom>
          <a:noFill/>
          <a:ln w="12700">
            <a:solidFill>
              <a:srgbClr val="A6AAA9"/>
            </a:solidFill>
            <a:miter lim="400000"/>
          </a:ln>
        </p:spPr>
        <p:txBody>
          <a:bodyPr lIns="19051" tIns="19051" rIns="19051" bIns="19051" anchor="ctr"/>
          <a:lstStyle/>
          <a:p>
            <a:pPr lvl="0"/>
            <a:endParaRPr sz="1735">
              <a:latin typeface="微软雅黑" panose="020B0503020204020204" pitchFamily="34" charset="-122"/>
              <a:ea typeface="微软雅黑" panose="020B0503020204020204" pitchFamily="34" charset="-122"/>
              <a:cs typeface="+mn-ea"/>
              <a:sym typeface="+mn-lt"/>
            </a:endParaRPr>
          </a:p>
        </p:txBody>
      </p:sp>
      <p:sp>
        <p:nvSpPr>
          <p:cNvPr id="5" name="Shape 2015"/>
          <p:cNvSpPr/>
          <p:nvPr/>
        </p:nvSpPr>
        <p:spPr>
          <a:xfrm>
            <a:off x="1581951" y="1549672"/>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5">
              <a:latin typeface="微软雅黑" panose="020B0503020204020204" pitchFamily="34" charset="-122"/>
              <a:ea typeface="微软雅黑" panose="020B0503020204020204" pitchFamily="34" charset="-122"/>
              <a:cs typeface="+mn-ea"/>
              <a:sym typeface="+mn-lt"/>
            </a:endParaRPr>
          </a:p>
        </p:txBody>
      </p:sp>
      <p:sp>
        <p:nvSpPr>
          <p:cNvPr id="6" name="Shape 2016"/>
          <p:cNvSpPr/>
          <p:nvPr/>
        </p:nvSpPr>
        <p:spPr>
          <a:xfrm>
            <a:off x="4651927" y="1917313"/>
            <a:ext cx="2887903" cy="2887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0C0"/>
          </a:solidFill>
          <a:ln w="12700">
            <a:miter lim="400000"/>
          </a:ln>
        </p:spPr>
        <p:txBody>
          <a:bodyPr lIns="25400" tIns="25400" rIns="25400" bIns="25400" anchor="ctr"/>
          <a:lstStyle/>
          <a:p>
            <a:pPr lvl="0"/>
            <a:endParaRPr sz="1735">
              <a:latin typeface="微软雅黑" panose="020B0503020204020204" pitchFamily="34" charset="-122"/>
              <a:ea typeface="微软雅黑" panose="020B0503020204020204" pitchFamily="34" charset="-122"/>
              <a:cs typeface="+mn-ea"/>
              <a:sym typeface="+mn-lt"/>
            </a:endParaRPr>
          </a:p>
        </p:txBody>
      </p:sp>
      <p:sp>
        <p:nvSpPr>
          <p:cNvPr id="7" name="Shape 2021"/>
          <p:cNvSpPr/>
          <p:nvPr/>
        </p:nvSpPr>
        <p:spPr>
          <a:xfrm>
            <a:off x="2134420" y="1975974"/>
            <a:ext cx="2681661" cy="1165820"/>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当需要</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对项目进行回归测试时，只需要重新按照预先设计好的测试用例和业务操作流程进行测试即可。</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8" name="Shape 2022"/>
          <p:cNvSpPr/>
          <p:nvPr/>
        </p:nvSpPr>
        <p:spPr>
          <a:xfrm>
            <a:off x="2123189" y="1574357"/>
            <a:ext cx="2149279" cy="401615"/>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zh-CN" sz="1800" b="1" smtClean="0">
                <a:solidFill>
                  <a:schemeClr val="tx1">
                    <a:lumMod val="75000"/>
                    <a:lumOff val="25000"/>
                  </a:schemeClr>
                </a:solidFill>
                <a:latin typeface="微软雅黑" panose="020B0503020204020204" pitchFamily="34" charset="-122"/>
                <a:ea typeface="微软雅黑" panose="020B0503020204020204" pitchFamily="34" charset="-122"/>
                <a:cs typeface="+mn-ea"/>
              </a:rPr>
              <a:t>提高回归测试</a:t>
            </a:r>
            <a:r>
              <a:rPr lang="zh-CN" altLang="en-US" sz="1800" b="1" smtClean="0">
                <a:solidFill>
                  <a:schemeClr val="tx1">
                    <a:lumMod val="75000"/>
                    <a:lumOff val="25000"/>
                  </a:schemeClr>
                </a:solidFill>
                <a:latin typeface="微软雅黑" panose="020B0503020204020204" pitchFamily="34" charset="-122"/>
                <a:ea typeface="微软雅黑" panose="020B0503020204020204" pitchFamily="34" charset="-122"/>
                <a:cs typeface="+mn-ea"/>
              </a:rPr>
              <a:t>的</a:t>
            </a:r>
            <a:r>
              <a:rPr lang="zh-CN" altLang="zh-CN" sz="1800" b="1" smtClean="0">
                <a:solidFill>
                  <a:schemeClr val="tx1">
                    <a:lumMod val="75000"/>
                    <a:lumOff val="25000"/>
                  </a:schemeClr>
                </a:solidFill>
                <a:latin typeface="微软雅黑" panose="020B0503020204020204" pitchFamily="34" charset="-122"/>
                <a:ea typeface="微软雅黑" panose="020B0503020204020204" pitchFamily="34" charset="-122"/>
                <a:cs typeface="+mn-ea"/>
              </a:rPr>
              <a:t>效率</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9" name="Shape 2023"/>
          <p:cNvSpPr/>
          <p:nvPr/>
        </p:nvSpPr>
        <p:spPr>
          <a:xfrm>
            <a:off x="2141684" y="3933794"/>
            <a:ext cx="2681661" cy="1158068"/>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gn="just"/>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自动化</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测试在测试的过程中是由测试工具每次按照相同的轨迹不断地自动执行测试操作来完成</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的</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0" name="Shape 2024"/>
          <p:cNvSpPr/>
          <p:nvPr/>
        </p:nvSpPr>
        <p:spPr>
          <a:xfrm>
            <a:off x="2138832" y="3549023"/>
            <a:ext cx="1869332" cy="401615"/>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zh-CN" sz="1800" b="1" smtClean="0">
                <a:solidFill>
                  <a:schemeClr val="tx1">
                    <a:lumMod val="75000"/>
                    <a:lumOff val="25000"/>
                  </a:schemeClr>
                </a:solidFill>
                <a:latin typeface="微软雅黑" panose="020B0503020204020204" pitchFamily="34" charset="-122"/>
                <a:ea typeface="微软雅黑" panose="020B0503020204020204" pitchFamily="34" charset="-122"/>
                <a:cs typeface="+mn-ea"/>
              </a:rPr>
              <a:t>提高测试</a:t>
            </a:r>
            <a:r>
              <a:rPr lang="zh-CN" altLang="en-US" sz="1800" b="1" smtClean="0">
                <a:solidFill>
                  <a:schemeClr val="tx1">
                    <a:lumMod val="75000"/>
                    <a:lumOff val="25000"/>
                  </a:schemeClr>
                </a:solidFill>
                <a:latin typeface="微软雅黑" panose="020B0503020204020204" pitchFamily="34" charset="-122"/>
                <a:ea typeface="微软雅黑" panose="020B0503020204020204" pitchFamily="34" charset="-122"/>
                <a:cs typeface="+mn-ea"/>
              </a:rPr>
              <a:t>的</a:t>
            </a:r>
            <a:r>
              <a:rPr lang="zh-CN" altLang="zh-CN" sz="1800" b="1" smtClean="0">
                <a:solidFill>
                  <a:schemeClr val="tx1">
                    <a:lumMod val="75000"/>
                    <a:lumOff val="25000"/>
                  </a:schemeClr>
                </a:solidFill>
                <a:latin typeface="微软雅黑" panose="020B0503020204020204" pitchFamily="34" charset="-122"/>
                <a:ea typeface="微软雅黑" panose="020B0503020204020204" pitchFamily="34" charset="-122"/>
                <a:cs typeface="+mn-ea"/>
              </a:rPr>
              <a:t>精确度</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1" name="Shape 2025"/>
          <p:cNvSpPr/>
          <p:nvPr/>
        </p:nvSpPr>
        <p:spPr>
          <a:xfrm>
            <a:off x="7515506" y="1975973"/>
            <a:ext cx="2616127" cy="1165821"/>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gn="just"/>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自动化</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测试可以在无人看守的状态</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下对</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测试结果进行分析，测试人员可以有时间和精力投入到其他测试工作</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中。</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a:p>
            <a:pPr algn="just"/>
            <a:endParaRPr 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2" name="Shape 2026"/>
          <p:cNvSpPr/>
          <p:nvPr/>
        </p:nvSpPr>
        <p:spPr>
          <a:xfrm>
            <a:off x="7386324" y="1574357"/>
            <a:ext cx="2391140" cy="401615"/>
          </a:xfrm>
          <a:prstGeom prst="rect">
            <a:avLst/>
          </a:prstGeom>
          <a:ln w="12700">
            <a:miter lim="400000"/>
          </a:ln>
        </p:spPr>
        <p:txBody>
          <a:bodyPr lIns="0" tIns="0" rIns="0" bIns="0" anchor="ctr"/>
          <a:lstStyle>
            <a:lvl1pPr algn="r">
              <a:defRPr sz="3500">
                <a:solidFill>
                  <a:srgbClr val="53585F"/>
                </a:solidFill>
              </a:defRPr>
            </a:lvl1pPr>
          </a:lstStyle>
          <a:p>
            <a:r>
              <a:rPr lang="zh-CN"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mn-ea"/>
              </a:rPr>
              <a:t>提高</a:t>
            </a:r>
            <a:r>
              <a:rPr lang="zh-CN" altLang="zh-CN" sz="1800" b="1">
                <a:solidFill>
                  <a:schemeClr val="tx1">
                    <a:lumMod val="75000"/>
                    <a:lumOff val="25000"/>
                  </a:schemeClr>
                </a:solidFill>
                <a:latin typeface="微软雅黑" panose="020B0503020204020204" pitchFamily="34" charset="-122"/>
                <a:ea typeface="微软雅黑" panose="020B0503020204020204" pitchFamily="34" charset="-122"/>
                <a:cs typeface="+mn-ea"/>
              </a:rPr>
              <a:t>测试</a:t>
            </a:r>
            <a:r>
              <a:rPr lang="zh-CN" altLang="zh-CN" sz="1800" b="1" smtClean="0">
                <a:solidFill>
                  <a:schemeClr val="tx1">
                    <a:lumMod val="75000"/>
                    <a:lumOff val="25000"/>
                  </a:schemeClr>
                </a:solidFill>
                <a:latin typeface="微软雅黑" panose="020B0503020204020204" pitchFamily="34" charset="-122"/>
                <a:ea typeface="微软雅黑" panose="020B0503020204020204" pitchFamily="34" charset="-122"/>
                <a:cs typeface="+mn-ea"/>
              </a:rPr>
              <a:t>人员</a:t>
            </a:r>
            <a:r>
              <a:rPr lang="zh-CN" altLang="en-US" sz="1800" b="1" smtClean="0">
                <a:solidFill>
                  <a:schemeClr val="tx1">
                    <a:lumMod val="75000"/>
                    <a:lumOff val="25000"/>
                  </a:schemeClr>
                </a:solidFill>
                <a:latin typeface="微软雅黑" panose="020B0503020204020204" pitchFamily="34" charset="-122"/>
                <a:ea typeface="微软雅黑" panose="020B0503020204020204" pitchFamily="34" charset="-122"/>
                <a:cs typeface="+mn-ea"/>
              </a:rPr>
              <a:t>的</a:t>
            </a:r>
            <a:r>
              <a:rPr lang="zh-CN" altLang="zh-CN" sz="1800" b="1" smtClean="0">
                <a:solidFill>
                  <a:schemeClr val="tx1">
                    <a:lumMod val="75000"/>
                    <a:lumOff val="25000"/>
                  </a:schemeClr>
                </a:solidFill>
                <a:latin typeface="微软雅黑" panose="020B0503020204020204" pitchFamily="34" charset="-122"/>
                <a:ea typeface="微软雅黑" panose="020B0503020204020204" pitchFamily="34" charset="-122"/>
                <a:cs typeface="+mn-ea"/>
              </a:rPr>
              <a:t>利用率</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3" name="Shape 2027"/>
          <p:cNvSpPr/>
          <p:nvPr/>
        </p:nvSpPr>
        <p:spPr>
          <a:xfrm>
            <a:off x="7539831" y="3920258"/>
            <a:ext cx="2597110" cy="1158068"/>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gn="just"/>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自动化测试可以</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实现大量用户同时访问并操作</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项目</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从而达到对项目进行负载测试与压力测试的</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目的</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a:t>
            </a:r>
            <a:endParaRPr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4" name="Shape 2028"/>
          <p:cNvSpPr/>
          <p:nvPr/>
        </p:nvSpPr>
        <p:spPr>
          <a:xfrm>
            <a:off x="7508141" y="3549023"/>
            <a:ext cx="1869332" cy="401615"/>
          </a:xfrm>
          <a:prstGeom prst="rect">
            <a:avLst/>
          </a:prstGeom>
          <a:ln w="12700">
            <a:miter lim="400000"/>
          </a:ln>
        </p:spPr>
        <p:txBody>
          <a:bodyPr lIns="0" tIns="0" rIns="0" bIns="0" anchor="ctr"/>
          <a:lstStyle>
            <a:lvl1pPr algn="r">
              <a:defRPr sz="3500">
                <a:solidFill>
                  <a:srgbClr val="53585F"/>
                </a:solidFill>
              </a:defRPr>
            </a:lvl1pPr>
          </a:lstStyle>
          <a:p>
            <a:r>
              <a:rPr lang="zh-CN"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提高</a:t>
            </a:r>
            <a:r>
              <a:rPr lang="zh-CN"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mn-ea"/>
              </a:rPr>
              <a:t>测试的便捷性</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15" name="Group 2031"/>
          <p:cNvGrpSpPr/>
          <p:nvPr/>
        </p:nvGrpSpPr>
        <p:grpSpPr>
          <a:xfrm>
            <a:off x="1107307" y="1915236"/>
            <a:ext cx="955485" cy="955485"/>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0C0"/>
            </a:solidFill>
            <a:ln w="12700" cap="flat">
              <a:noFill/>
              <a:miter lim="400000"/>
            </a:ln>
            <a:effectLst/>
          </p:spPr>
          <p:txBody>
            <a:bodyPr wrap="square" lIns="33867" tIns="33867" rIns="33867" bIns="33867" numCol="1" anchor="ctr">
              <a:noAutofit/>
            </a:bodyPr>
            <a:lstStyle/>
            <a:p>
              <a:pPr lvl="0"/>
              <a:endParaRPr sz="1735">
                <a:latin typeface="微软雅黑" panose="020B0503020204020204" pitchFamily="34" charset="-122"/>
                <a:ea typeface="微软雅黑" panose="020B0503020204020204" pitchFamily="34" charset="-122"/>
                <a:cs typeface="+mn-ea"/>
                <a:sym typeface="+mn-lt"/>
              </a:endParaRPr>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5">
                <a:latin typeface="微软雅黑" panose="020B0503020204020204" pitchFamily="34" charset="-122"/>
                <a:ea typeface="微软雅黑" panose="020B0503020204020204" pitchFamily="34" charset="-122"/>
                <a:cs typeface="+mn-ea"/>
                <a:sym typeface="+mn-lt"/>
              </a:endParaRPr>
            </a:p>
          </p:txBody>
        </p:sp>
      </p:grpSp>
      <p:grpSp>
        <p:nvGrpSpPr>
          <p:cNvPr id="18" name="Group 2034"/>
          <p:cNvGrpSpPr/>
          <p:nvPr/>
        </p:nvGrpSpPr>
        <p:grpSpPr>
          <a:xfrm>
            <a:off x="1109974" y="3847487"/>
            <a:ext cx="950151" cy="950151"/>
            <a:chOff x="0" y="0"/>
            <a:chExt cx="1900299" cy="1900299"/>
          </a:xfrm>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0C0"/>
            </a:solidFill>
            <a:ln w="12700" cap="flat">
              <a:noFill/>
              <a:miter lim="400000"/>
            </a:ln>
            <a:effectLst/>
          </p:spPr>
          <p:txBody>
            <a:bodyPr wrap="square" lIns="33867" tIns="33867" rIns="33867" bIns="33867" numCol="1" anchor="ctr">
              <a:noAutofit/>
            </a:bodyPr>
            <a:lstStyle/>
            <a:p>
              <a:pPr lvl="0"/>
              <a:endParaRPr sz="1735">
                <a:latin typeface="微软雅黑" panose="020B0503020204020204" pitchFamily="34" charset="-122"/>
                <a:ea typeface="微软雅黑" panose="020B0503020204020204" pitchFamily="34" charset="-122"/>
                <a:cs typeface="+mn-ea"/>
                <a:sym typeface="+mn-lt"/>
              </a:endParaRPr>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5">
                <a:latin typeface="微软雅黑" panose="020B0503020204020204" pitchFamily="34" charset="-122"/>
                <a:ea typeface="微软雅黑" panose="020B0503020204020204" pitchFamily="34" charset="-122"/>
                <a:cs typeface="+mn-ea"/>
                <a:sym typeface="+mn-lt"/>
              </a:endParaRPr>
            </a:p>
          </p:txBody>
        </p:sp>
      </p:grpSp>
      <p:sp>
        <p:nvSpPr>
          <p:cNvPr id="21" name="Shape 2035"/>
          <p:cNvSpPr/>
          <p:nvPr/>
        </p:nvSpPr>
        <p:spPr>
          <a:xfrm>
            <a:off x="10136941" y="3847485"/>
            <a:ext cx="950152" cy="9501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0C0"/>
          </a:solidFill>
          <a:ln w="12700" cap="flat">
            <a:noFill/>
            <a:miter lim="400000"/>
          </a:ln>
          <a:effectLst/>
        </p:spPr>
        <p:txBody>
          <a:bodyPr wrap="square" lIns="25400" tIns="25400" rIns="25400" bIns="25400" numCol="1" anchor="ctr">
            <a:noAutofit/>
          </a:bodyPr>
          <a:lstStyle/>
          <a:p>
            <a:pPr lvl="0"/>
            <a:endParaRPr sz="1735">
              <a:latin typeface="微软雅黑" panose="020B0503020204020204" pitchFamily="34" charset="-122"/>
              <a:ea typeface="微软雅黑" panose="020B0503020204020204" pitchFamily="34" charset="-122"/>
              <a:cs typeface="+mn-ea"/>
              <a:sym typeface="+mn-lt"/>
            </a:endParaRPr>
          </a:p>
        </p:txBody>
      </p:sp>
      <p:grpSp>
        <p:nvGrpSpPr>
          <p:cNvPr id="22" name="Group 2040"/>
          <p:cNvGrpSpPr/>
          <p:nvPr/>
        </p:nvGrpSpPr>
        <p:grpSpPr>
          <a:xfrm>
            <a:off x="10131634" y="1915236"/>
            <a:ext cx="955485" cy="955485"/>
            <a:chOff x="0" y="0"/>
            <a:chExt cx="1910968" cy="1910968"/>
          </a:xfrm>
        </p:grpSpPr>
        <p:sp>
          <p:nvSpPr>
            <p:cNvPr id="23"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0C0"/>
            </a:solidFill>
            <a:ln w="12700" cap="flat">
              <a:noFill/>
              <a:miter lim="400000"/>
            </a:ln>
            <a:effectLst/>
          </p:spPr>
          <p:txBody>
            <a:bodyPr wrap="square" lIns="33867" tIns="33867" rIns="33867" bIns="33867" numCol="1" anchor="ctr">
              <a:noAutofit/>
            </a:bodyPr>
            <a:lstStyle/>
            <a:p>
              <a:pPr lvl="0"/>
              <a:endParaRPr sz="1735">
                <a:latin typeface="微软雅黑" panose="020B0503020204020204" pitchFamily="34" charset="-122"/>
                <a:ea typeface="微软雅黑" panose="020B0503020204020204" pitchFamily="34" charset="-122"/>
                <a:cs typeface="+mn-ea"/>
                <a:sym typeface="+mn-lt"/>
              </a:endParaRPr>
            </a:p>
          </p:txBody>
        </p:sp>
        <p:sp>
          <p:nvSpPr>
            <p:cNvPr id="24"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5">
                <a:latin typeface="微软雅黑" panose="020B0503020204020204" pitchFamily="34" charset="-122"/>
                <a:ea typeface="微软雅黑" panose="020B0503020204020204" pitchFamily="34" charset="-122"/>
                <a:cs typeface="+mn-ea"/>
                <a:sym typeface="+mn-lt"/>
              </a:endParaRPr>
            </a:p>
          </p:txBody>
        </p:sp>
      </p:grpSp>
      <p:sp>
        <p:nvSpPr>
          <p:cNvPr id="26" name="Text Placeholder 5"/>
          <p:cNvSpPr txBox="1"/>
          <p:nvPr/>
        </p:nvSpPr>
        <p:spPr>
          <a:xfrm>
            <a:off x="5327650" y="2924810"/>
            <a:ext cx="1696085" cy="79248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charset="0"/>
                <a:ea typeface="Open Sans" panose="020B0606030504020204" charset="0"/>
                <a:cs typeface="Open Sans" panose="020B0606030504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zh-CN" altLang="en-US" sz="2665" b="1" dirty="0" smtClean="0">
                <a:solidFill>
                  <a:schemeClr val="bg1"/>
                </a:solidFill>
                <a:latin typeface="微软雅黑" panose="020B0503020204020204" pitchFamily="34" charset="-122"/>
                <a:ea typeface="微软雅黑" panose="020B0503020204020204" pitchFamily="34" charset="-122"/>
                <a:cs typeface="+mn-ea"/>
                <a:sym typeface="+mn-lt"/>
              </a:rPr>
              <a:t>自动化测试的优点</a:t>
            </a:r>
            <a:endParaRPr lang="zh-CN" altLang="en-US" sz="26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0" name="Shape 2036"/>
          <p:cNvSpPr/>
          <p:nvPr/>
        </p:nvSpPr>
        <p:spPr>
          <a:xfrm>
            <a:off x="10410956" y="4108092"/>
            <a:ext cx="402123" cy="428939"/>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endParaRPr sz="1735">
              <a:latin typeface="微软雅黑" panose="020B0503020204020204" pitchFamily="34" charset="-122"/>
              <a:ea typeface="微软雅黑" panose="020B0503020204020204" pitchFamily="34" charset="-122"/>
              <a:cs typeface="+mn-ea"/>
              <a:sym typeface="+mn-lt"/>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自动化测试概述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dirty="0" smtClean="0">
                <a:solidFill>
                  <a:schemeClr val="bg1"/>
                </a:solidFill>
                <a:latin typeface="微软雅黑" panose="020B0503020204020204" pitchFamily="34" charset="-122"/>
                <a:ea typeface="微软雅黑" panose="020B0503020204020204" pitchFamily="34" charset="-122"/>
                <a:cs typeface="+mn-ea"/>
                <a:sym typeface="+mn-lt"/>
              </a:rPr>
              <a:t>QPS</a:t>
            </a:r>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和</a:t>
            </a:r>
            <a:r>
              <a:rPr lang="en-US" altLang="zh-CN" sz="2000" b="1" dirty="0" smtClean="0">
                <a:solidFill>
                  <a:schemeClr val="bg1"/>
                </a:solidFill>
                <a:latin typeface="微软雅黑" panose="020B0503020204020204" pitchFamily="34" charset="-122"/>
                <a:ea typeface="微软雅黑" panose="020B0503020204020204" pitchFamily="34" charset="-122"/>
                <a:cs typeface="+mn-ea"/>
                <a:sym typeface="+mn-lt"/>
              </a:rPr>
              <a:t>TPS</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14" name="组合 13"/>
          <p:cNvGrpSpPr/>
          <p:nvPr/>
        </p:nvGrpSpPr>
        <p:grpSpPr>
          <a:xfrm>
            <a:off x="2618507" y="1568016"/>
            <a:ext cx="6963152" cy="1440000"/>
            <a:chOff x="2655457" y="2246012"/>
            <a:chExt cx="6963152" cy="1440000"/>
          </a:xfrm>
        </p:grpSpPr>
        <p:sp>
          <p:nvSpPr>
            <p:cNvPr id="15" name="Rectangle 58"/>
            <p:cNvSpPr>
              <a:spLocks noChangeArrowheads="1"/>
            </p:cNvSpPr>
            <p:nvPr/>
          </p:nvSpPr>
          <p:spPr bwMode="auto">
            <a:xfrm rot="2700000">
              <a:off x="3737952"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6" name="Rectangle 58"/>
            <p:cNvSpPr>
              <a:spLocks noChangeArrowheads="1"/>
            </p:cNvSpPr>
            <p:nvPr/>
          </p:nvSpPr>
          <p:spPr bwMode="auto">
            <a:xfrm rot="2700000">
              <a:off x="5376000" y="2246012"/>
              <a:ext cx="1440000" cy="1440000"/>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Rectangle 58"/>
            <p:cNvSpPr>
              <a:spLocks noChangeArrowheads="1"/>
            </p:cNvSpPr>
            <p:nvPr/>
          </p:nvSpPr>
          <p:spPr bwMode="auto">
            <a:xfrm rot="2700000">
              <a:off x="7084003"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8" name="Freeform 28"/>
            <p:cNvSpPr>
              <a:spLocks noEditPoints="1"/>
            </p:cNvSpPr>
            <p:nvPr/>
          </p:nvSpPr>
          <p:spPr bwMode="auto">
            <a:xfrm>
              <a:off x="5723670" y="2607118"/>
              <a:ext cx="721832" cy="688172"/>
            </a:xfrm>
            <a:custGeom>
              <a:avLst/>
              <a:gdLst>
                <a:gd name="T0" fmla="*/ 188 w 490"/>
                <a:gd name="T1" fmla="*/ 199 h 467"/>
                <a:gd name="T2" fmla="*/ 162 w 490"/>
                <a:gd name="T3" fmla="*/ 123 h 467"/>
                <a:gd name="T4" fmla="*/ 162 w 490"/>
                <a:gd name="T5" fmla="*/ 117 h 467"/>
                <a:gd name="T6" fmla="*/ 329 w 490"/>
                <a:gd name="T7" fmla="*/ 117 h 467"/>
                <a:gd name="T8" fmla="*/ 329 w 490"/>
                <a:gd name="T9" fmla="*/ 123 h 467"/>
                <a:gd name="T10" fmla="*/ 303 w 490"/>
                <a:gd name="T11" fmla="*/ 199 h 467"/>
                <a:gd name="T12" fmla="*/ 391 w 490"/>
                <a:gd name="T13" fmla="*/ 244 h 467"/>
                <a:gd name="T14" fmla="*/ 445 w 490"/>
                <a:gd name="T15" fmla="*/ 172 h 467"/>
                <a:gd name="T16" fmla="*/ 445 w 490"/>
                <a:gd name="T17" fmla="*/ 172 h 467"/>
                <a:gd name="T18" fmla="*/ 407 w 490"/>
                <a:gd name="T19" fmla="*/ 94 h 467"/>
                <a:gd name="T20" fmla="*/ 375 w 490"/>
                <a:gd name="T21" fmla="*/ 93 h 467"/>
                <a:gd name="T22" fmla="*/ 337 w 490"/>
                <a:gd name="T23" fmla="*/ 172 h 467"/>
                <a:gd name="T24" fmla="*/ 337 w 490"/>
                <a:gd name="T25" fmla="*/ 172 h 467"/>
                <a:gd name="T26" fmla="*/ 391 w 490"/>
                <a:gd name="T27" fmla="*/ 244 h 467"/>
                <a:gd name="T28" fmla="*/ 344 w 490"/>
                <a:gd name="T29" fmla="*/ 173 h 467"/>
                <a:gd name="T30" fmla="*/ 349 w 490"/>
                <a:gd name="T31" fmla="*/ 148 h 467"/>
                <a:gd name="T32" fmla="*/ 430 w 490"/>
                <a:gd name="T33" fmla="*/ 134 h 467"/>
                <a:gd name="T34" fmla="*/ 434 w 490"/>
                <a:gd name="T35" fmla="*/ 160 h 467"/>
                <a:gd name="T36" fmla="*/ 422 w 490"/>
                <a:gd name="T37" fmla="*/ 217 h 467"/>
                <a:gd name="T38" fmla="*/ 360 w 490"/>
                <a:gd name="T39" fmla="*/ 217 h 467"/>
                <a:gd name="T40" fmla="*/ 137 w 490"/>
                <a:gd name="T41" fmla="*/ 221 h 467"/>
                <a:gd name="T42" fmla="*/ 154 w 490"/>
                <a:gd name="T43" fmla="*/ 172 h 467"/>
                <a:gd name="T44" fmla="*/ 154 w 490"/>
                <a:gd name="T45" fmla="*/ 168 h 467"/>
                <a:gd name="T46" fmla="*/ 99 w 490"/>
                <a:gd name="T47" fmla="*/ 92 h 467"/>
                <a:gd name="T48" fmla="*/ 46 w 490"/>
                <a:gd name="T49" fmla="*/ 168 h 467"/>
                <a:gd name="T50" fmla="*/ 46 w 490"/>
                <a:gd name="T51" fmla="*/ 172 h 467"/>
                <a:gd name="T52" fmla="*/ 62 w 490"/>
                <a:gd name="T53" fmla="*/ 221 h 467"/>
                <a:gd name="T54" fmla="*/ 68 w 490"/>
                <a:gd name="T55" fmla="*/ 217 h 467"/>
                <a:gd name="T56" fmla="*/ 56 w 490"/>
                <a:gd name="T57" fmla="*/ 160 h 467"/>
                <a:gd name="T58" fmla="*/ 61 w 490"/>
                <a:gd name="T59" fmla="*/ 134 h 467"/>
                <a:gd name="T60" fmla="*/ 142 w 490"/>
                <a:gd name="T61" fmla="*/ 148 h 467"/>
                <a:gd name="T62" fmla="*/ 146 w 490"/>
                <a:gd name="T63" fmla="*/ 173 h 467"/>
                <a:gd name="T64" fmla="*/ 100 w 490"/>
                <a:gd name="T65" fmla="*/ 237 h 467"/>
                <a:gd name="T66" fmla="*/ 262 w 490"/>
                <a:gd name="T67" fmla="*/ 291 h 467"/>
                <a:gd name="T68" fmla="*/ 252 w 490"/>
                <a:gd name="T69" fmla="*/ 313 h 467"/>
                <a:gd name="T70" fmla="*/ 314 w 490"/>
                <a:gd name="T71" fmla="*/ 264 h 467"/>
                <a:gd name="T72" fmla="*/ 402 w 490"/>
                <a:gd name="T73" fmla="*/ 437 h 467"/>
                <a:gd name="T74" fmla="*/ 119 w 490"/>
                <a:gd name="T75" fmla="*/ 467 h 467"/>
                <a:gd name="T76" fmla="*/ 88 w 490"/>
                <a:gd name="T77" fmla="*/ 334 h 467"/>
                <a:gd name="T78" fmla="*/ 231 w 490"/>
                <a:gd name="T79" fmla="*/ 413 h 467"/>
                <a:gd name="T80" fmla="*/ 238 w 490"/>
                <a:gd name="T81" fmla="*/ 308 h 467"/>
                <a:gd name="T82" fmla="*/ 229 w 490"/>
                <a:gd name="T83" fmla="*/ 288 h 467"/>
                <a:gd name="T84" fmla="*/ 259 w 490"/>
                <a:gd name="T85" fmla="*/ 286 h 467"/>
                <a:gd name="T86" fmla="*/ 262 w 490"/>
                <a:gd name="T87" fmla="*/ 291 h 467"/>
                <a:gd name="T88" fmla="*/ 490 w 490"/>
                <a:gd name="T89" fmla="*/ 305 h 467"/>
                <a:gd name="T90" fmla="*/ 412 w 490"/>
                <a:gd name="T91" fmla="*/ 312 h 467"/>
                <a:gd name="T92" fmla="*/ 416 w 490"/>
                <a:gd name="T93" fmla="*/ 388 h 467"/>
                <a:gd name="T94" fmla="*/ 490 w 490"/>
                <a:gd name="T95" fmla="*/ 371 h 467"/>
                <a:gd name="T96" fmla="*/ 16 w 490"/>
                <a:gd name="T97" fmla="*/ 388 h 467"/>
                <a:gd name="T98" fmla="*/ 74 w 490"/>
                <a:gd name="T99" fmla="*/ 334 h 467"/>
                <a:gd name="T100" fmla="*/ 139 w 490"/>
                <a:gd name="T101" fmla="*/ 260 h 467"/>
                <a:gd name="T102" fmla="*/ 0 w 490"/>
                <a:gd name="T103" fmla="*/ 371 h 467"/>
                <a:gd name="T104" fmla="*/ 245 w 490"/>
                <a:gd name="T105" fmla="*/ 223 h 467"/>
                <a:gd name="T106" fmla="*/ 317 w 490"/>
                <a:gd name="T107" fmla="*/ 124 h 467"/>
                <a:gd name="T108" fmla="*/ 310 w 490"/>
                <a:gd name="T109" fmla="*/ 85 h 467"/>
                <a:gd name="T110" fmla="*/ 274 w 490"/>
                <a:gd name="T111" fmla="*/ 61 h 467"/>
                <a:gd name="T112" fmla="*/ 216 w 490"/>
                <a:gd name="T113" fmla="*/ 61 h 467"/>
                <a:gd name="T114" fmla="*/ 185 w 490"/>
                <a:gd name="T115" fmla="*/ 64 h 467"/>
                <a:gd name="T116" fmla="*/ 178 w 490"/>
                <a:gd name="T117" fmla="*/ 105 h 467"/>
                <a:gd name="T118" fmla="*/ 197 w 490"/>
                <a:gd name="T119" fmla="*/ 19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67">
                  <a:moveTo>
                    <a:pt x="245" y="235"/>
                  </a:moveTo>
                  <a:cubicBezTo>
                    <a:pt x="224" y="235"/>
                    <a:pt x="203" y="220"/>
                    <a:pt x="188" y="199"/>
                  </a:cubicBezTo>
                  <a:cubicBezTo>
                    <a:pt x="172" y="178"/>
                    <a:pt x="162" y="150"/>
                    <a:pt x="162" y="123"/>
                  </a:cubicBezTo>
                  <a:cubicBezTo>
                    <a:pt x="162" y="123"/>
                    <a:pt x="162" y="123"/>
                    <a:pt x="162" y="123"/>
                  </a:cubicBezTo>
                  <a:cubicBezTo>
                    <a:pt x="162" y="122"/>
                    <a:pt x="162" y="122"/>
                    <a:pt x="162" y="122"/>
                  </a:cubicBezTo>
                  <a:cubicBezTo>
                    <a:pt x="162" y="121"/>
                    <a:pt x="162" y="119"/>
                    <a:pt x="162" y="117"/>
                  </a:cubicBezTo>
                  <a:cubicBezTo>
                    <a:pt x="162" y="52"/>
                    <a:pt x="151" y="0"/>
                    <a:pt x="245" y="0"/>
                  </a:cubicBezTo>
                  <a:cubicBezTo>
                    <a:pt x="340" y="0"/>
                    <a:pt x="329" y="52"/>
                    <a:pt x="329" y="117"/>
                  </a:cubicBezTo>
                  <a:cubicBezTo>
                    <a:pt x="329" y="119"/>
                    <a:pt x="329" y="121"/>
                    <a:pt x="329" y="122"/>
                  </a:cubicBezTo>
                  <a:cubicBezTo>
                    <a:pt x="329" y="123"/>
                    <a:pt x="329" y="123"/>
                    <a:pt x="329" y="123"/>
                  </a:cubicBezTo>
                  <a:cubicBezTo>
                    <a:pt x="329" y="123"/>
                    <a:pt x="329" y="123"/>
                    <a:pt x="329" y="123"/>
                  </a:cubicBezTo>
                  <a:cubicBezTo>
                    <a:pt x="329" y="150"/>
                    <a:pt x="318" y="178"/>
                    <a:pt x="303" y="199"/>
                  </a:cubicBezTo>
                  <a:cubicBezTo>
                    <a:pt x="287" y="220"/>
                    <a:pt x="266" y="235"/>
                    <a:pt x="245" y="235"/>
                  </a:cubicBezTo>
                  <a:close/>
                  <a:moveTo>
                    <a:pt x="391" y="244"/>
                  </a:moveTo>
                  <a:cubicBezTo>
                    <a:pt x="404" y="244"/>
                    <a:pt x="418" y="235"/>
                    <a:pt x="428" y="221"/>
                  </a:cubicBezTo>
                  <a:cubicBezTo>
                    <a:pt x="438" y="208"/>
                    <a:pt x="445" y="190"/>
                    <a:pt x="445" y="172"/>
                  </a:cubicBezTo>
                  <a:cubicBezTo>
                    <a:pt x="445" y="172"/>
                    <a:pt x="445" y="172"/>
                    <a:pt x="445" y="172"/>
                  </a:cubicBezTo>
                  <a:cubicBezTo>
                    <a:pt x="445" y="172"/>
                    <a:pt x="445" y="172"/>
                    <a:pt x="445" y="172"/>
                  </a:cubicBezTo>
                  <a:cubicBezTo>
                    <a:pt x="445" y="170"/>
                    <a:pt x="445" y="169"/>
                    <a:pt x="445" y="168"/>
                  </a:cubicBezTo>
                  <a:cubicBezTo>
                    <a:pt x="445" y="131"/>
                    <a:pt x="451" y="99"/>
                    <a:pt x="407" y="94"/>
                  </a:cubicBezTo>
                  <a:cubicBezTo>
                    <a:pt x="402" y="93"/>
                    <a:pt x="397" y="92"/>
                    <a:pt x="391" y="92"/>
                  </a:cubicBezTo>
                  <a:cubicBezTo>
                    <a:pt x="385" y="92"/>
                    <a:pt x="380" y="93"/>
                    <a:pt x="375" y="93"/>
                  </a:cubicBezTo>
                  <a:cubicBezTo>
                    <a:pt x="331" y="99"/>
                    <a:pt x="337" y="130"/>
                    <a:pt x="337" y="168"/>
                  </a:cubicBezTo>
                  <a:cubicBezTo>
                    <a:pt x="337" y="169"/>
                    <a:pt x="337" y="170"/>
                    <a:pt x="337" y="172"/>
                  </a:cubicBezTo>
                  <a:cubicBezTo>
                    <a:pt x="337" y="172"/>
                    <a:pt x="337" y="172"/>
                    <a:pt x="337" y="172"/>
                  </a:cubicBezTo>
                  <a:cubicBezTo>
                    <a:pt x="337" y="172"/>
                    <a:pt x="337" y="172"/>
                    <a:pt x="337" y="172"/>
                  </a:cubicBezTo>
                  <a:cubicBezTo>
                    <a:pt x="337" y="190"/>
                    <a:pt x="344" y="208"/>
                    <a:pt x="354" y="221"/>
                  </a:cubicBezTo>
                  <a:cubicBezTo>
                    <a:pt x="364" y="235"/>
                    <a:pt x="377" y="244"/>
                    <a:pt x="391" y="244"/>
                  </a:cubicBezTo>
                  <a:close/>
                  <a:moveTo>
                    <a:pt x="360" y="217"/>
                  </a:moveTo>
                  <a:cubicBezTo>
                    <a:pt x="351" y="204"/>
                    <a:pt x="345" y="188"/>
                    <a:pt x="344" y="173"/>
                  </a:cubicBezTo>
                  <a:cubicBezTo>
                    <a:pt x="348" y="160"/>
                    <a:pt x="348" y="160"/>
                    <a:pt x="348" y="160"/>
                  </a:cubicBezTo>
                  <a:cubicBezTo>
                    <a:pt x="349" y="156"/>
                    <a:pt x="349" y="152"/>
                    <a:pt x="349" y="148"/>
                  </a:cubicBezTo>
                  <a:cubicBezTo>
                    <a:pt x="349" y="142"/>
                    <a:pt x="349" y="138"/>
                    <a:pt x="352" y="134"/>
                  </a:cubicBezTo>
                  <a:cubicBezTo>
                    <a:pt x="354" y="127"/>
                    <a:pt x="429" y="127"/>
                    <a:pt x="430" y="134"/>
                  </a:cubicBezTo>
                  <a:cubicBezTo>
                    <a:pt x="433" y="138"/>
                    <a:pt x="433" y="142"/>
                    <a:pt x="433" y="148"/>
                  </a:cubicBezTo>
                  <a:cubicBezTo>
                    <a:pt x="433" y="152"/>
                    <a:pt x="433" y="156"/>
                    <a:pt x="434" y="160"/>
                  </a:cubicBezTo>
                  <a:cubicBezTo>
                    <a:pt x="437" y="173"/>
                    <a:pt x="437" y="173"/>
                    <a:pt x="437" y="173"/>
                  </a:cubicBezTo>
                  <a:cubicBezTo>
                    <a:pt x="437" y="188"/>
                    <a:pt x="431" y="204"/>
                    <a:pt x="422" y="217"/>
                  </a:cubicBezTo>
                  <a:cubicBezTo>
                    <a:pt x="413" y="229"/>
                    <a:pt x="402" y="237"/>
                    <a:pt x="391" y="237"/>
                  </a:cubicBezTo>
                  <a:cubicBezTo>
                    <a:pt x="380" y="237"/>
                    <a:pt x="368" y="229"/>
                    <a:pt x="360" y="217"/>
                  </a:cubicBezTo>
                  <a:close/>
                  <a:moveTo>
                    <a:pt x="100" y="244"/>
                  </a:moveTo>
                  <a:cubicBezTo>
                    <a:pt x="113" y="244"/>
                    <a:pt x="127" y="235"/>
                    <a:pt x="137" y="221"/>
                  </a:cubicBezTo>
                  <a:cubicBezTo>
                    <a:pt x="147" y="208"/>
                    <a:pt x="154" y="190"/>
                    <a:pt x="154" y="172"/>
                  </a:cubicBezTo>
                  <a:cubicBezTo>
                    <a:pt x="154" y="172"/>
                    <a:pt x="154" y="172"/>
                    <a:pt x="154" y="172"/>
                  </a:cubicBezTo>
                  <a:cubicBezTo>
                    <a:pt x="154" y="172"/>
                    <a:pt x="154" y="172"/>
                    <a:pt x="154" y="172"/>
                  </a:cubicBezTo>
                  <a:cubicBezTo>
                    <a:pt x="154" y="170"/>
                    <a:pt x="154" y="169"/>
                    <a:pt x="154" y="168"/>
                  </a:cubicBezTo>
                  <a:cubicBezTo>
                    <a:pt x="154" y="130"/>
                    <a:pt x="160" y="99"/>
                    <a:pt x="114" y="93"/>
                  </a:cubicBezTo>
                  <a:cubicBezTo>
                    <a:pt x="110" y="92"/>
                    <a:pt x="105" y="92"/>
                    <a:pt x="99" y="92"/>
                  </a:cubicBezTo>
                  <a:cubicBezTo>
                    <a:pt x="93" y="92"/>
                    <a:pt x="87" y="93"/>
                    <a:pt x="82" y="94"/>
                  </a:cubicBezTo>
                  <a:cubicBezTo>
                    <a:pt x="40" y="100"/>
                    <a:pt x="46" y="131"/>
                    <a:pt x="46" y="168"/>
                  </a:cubicBezTo>
                  <a:cubicBezTo>
                    <a:pt x="46" y="169"/>
                    <a:pt x="46" y="170"/>
                    <a:pt x="46" y="172"/>
                  </a:cubicBezTo>
                  <a:cubicBezTo>
                    <a:pt x="46" y="172"/>
                    <a:pt x="46" y="172"/>
                    <a:pt x="46" y="172"/>
                  </a:cubicBezTo>
                  <a:cubicBezTo>
                    <a:pt x="46" y="172"/>
                    <a:pt x="46" y="172"/>
                    <a:pt x="46" y="172"/>
                  </a:cubicBezTo>
                  <a:cubicBezTo>
                    <a:pt x="46" y="190"/>
                    <a:pt x="52" y="208"/>
                    <a:pt x="62" y="221"/>
                  </a:cubicBezTo>
                  <a:cubicBezTo>
                    <a:pt x="72" y="235"/>
                    <a:pt x="86" y="244"/>
                    <a:pt x="100" y="244"/>
                  </a:cubicBezTo>
                  <a:close/>
                  <a:moveTo>
                    <a:pt x="68" y="217"/>
                  </a:moveTo>
                  <a:cubicBezTo>
                    <a:pt x="59" y="204"/>
                    <a:pt x="53" y="188"/>
                    <a:pt x="53" y="173"/>
                  </a:cubicBezTo>
                  <a:cubicBezTo>
                    <a:pt x="56" y="160"/>
                    <a:pt x="56" y="160"/>
                    <a:pt x="56" y="160"/>
                  </a:cubicBezTo>
                  <a:cubicBezTo>
                    <a:pt x="57" y="156"/>
                    <a:pt x="57" y="152"/>
                    <a:pt x="58" y="148"/>
                  </a:cubicBezTo>
                  <a:cubicBezTo>
                    <a:pt x="58" y="142"/>
                    <a:pt x="58" y="138"/>
                    <a:pt x="61" y="134"/>
                  </a:cubicBezTo>
                  <a:cubicBezTo>
                    <a:pt x="63" y="127"/>
                    <a:pt x="138" y="127"/>
                    <a:pt x="139" y="134"/>
                  </a:cubicBezTo>
                  <a:cubicBezTo>
                    <a:pt x="141" y="138"/>
                    <a:pt x="142" y="142"/>
                    <a:pt x="142" y="148"/>
                  </a:cubicBezTo>
                  <a:cubicBezTo>
                    <a:pt x="142" y="152"/>
                    <a:pt x="142" y="156"/>
                    <a:pt x="143" y="160"/>
                  </a:cubicBezTo>
                  <a:cubicBezTo>
                    <a:pt x="146" y="173"/>
                    <a:pt x="146" y="173"/>
                    <a:pt x="146" y="173"/>
                  </a:cubicBezTo>
                  <a:cubicBezTo>
                    <a:pt x="146" y="188"/>
                    <a:pt x="140" y="204"/>
                    <a:pt x="131" y="217"/>
                  </a:cubicBezTo>
                  <a:cubicBezTo>
                    <a:pt x="122" y="229"/>
                    <a:pt x="111" y="237"/>
                    <a:pt x="100" y="237"/>
                  </a:cubicBezTo>
                  <a:cubicBezTo>
                    <a:pt x="89" y="237"/>
                    <a:pt x="77" y="229"/>
                    <a:pt x="68" y="217"/>
                  </a:cubicBezTo>
                  <a:close/>
                  <a:moveTo>
                    <a:pt x="262" y="291"/>
                  </a:moveTo>
                  <a:cubicBezTo>
                    <a:pt x="253" y="308"/>
                    <a:pt x="253" y="308"/>
                    <a:pt x="253" y="308"/>
                  </a:cubicBezTo>
                  <a:cubicBezTo>
                    <a:pt x="252" y="310"/>
                    <a:pt x="251" y="311"/>
                    <a:pt x="252" y="313"/>
                  </a:cubicBezTo>
                  <a:cubicBezTo>
                    <a:pt x="260" y="412"/>
                    <a:pt x="260" y="412"/>
                    <a:pt x="260" y="412"/>
                  </a:cubicBezTo>
                  <a:cubicBezTo>
                    <a:pt x="285" y="360"/>
                    <a:pt x="299" y="326"/>
                    <a:pt x="314" y="264"/>
                  </a:cubicBezTo>
                  <a:cubicBezTo>
                    <a:pt x="364" y="275"/>
                    <a:pt x="402" y="298"/>
                    <a:pt x="402" y="334"/>
                  </a:cubicBezTo>
                  <a:cubicBezTo>
                    <a:pt x="402" y="437"/>
                    <a:pt x="402" y="437"/>
                    <a:pt x="402" y="437"/>
                  </a:cubicBezTo>
                  <a:cubicBezTo>
                    <a:pt x="402" y="454"/>
                    <a:pt x="388" y="467"/>
                    <a:pt x="371" y="467"/>
                  </a:cubicBezTo>
                  <a:cubicBezTo>
                    <a:pt x="287" y="467"/>
                    <a:pt x="203" y="467"/>
                    <a:pt x="119" y="467"/>
                  </a:cubicBezTo>
                  <a:cubicBezTo>
                    <a:pt x="102" y="467"/>
                    <a:pt x="88" y="454"/>
                    <a:pt x="88" y="437"/>
                  </a:cubicBezTo>
                  <a:cubicBezTo>
                    <a:pt x="88" y="402"/>
                    <a:pt x="88" y="368"/>
                    <a:pt x="88" y="334"/>
                  </a:cubicBezTo>
                  <a:cubicBezTo>
                    <a:pt x="88" y="298"/>
                    <a:pt x="126" y="275"/>
                    <a:pt x="176" y="264"/>
                  </a:cubicBezTo>
                  <a:cubicBezTo>
                    <a:pt x="191" y="327"/>
                    <a:pt x="206" y="360"/>
                    <a:pt x="231" y="413"/>
                  </a:cubicBezTo>
                  <a:cubicBezTo>
                    <a:pt x="239" y="313"/>
                    <a:pt x="239" y="313"/>
                    <a:pt x="239" y="313"/>
                  </a:cubicBezTo>
                  <a:cubicBezTo>
                    <a:pt x="239" y="311"/>
                    <a:pt x="239" y="310"/>
                    <a:pt x="238" y="308"/>
                  </a:cubicBezTo>
                  <a:cubicBezTo>
                    <a:pt x="229" y="291"/>
                    <a:pt x="229" y="291"/>
                    <a:pt x="229" y="291"/>
                  </a:cubicBezTo>
                  <a:cubicBezTo>
                    <a:pt x="228" y="290"/>
                    <a:pt x="228" y="289"/>
                    <a:pt x="229" y="288"/>
                  </a:cubicBezTo>
                  <a:cubicBezTo>
                    <a:pt x="229" y="287"/>
                    <a:pt x="230" y="286"/>
                    <a:pt x="231" y="286"/>
                  </a:cubicBezTo>
                  <a:cubicBezTo>
                    <a:pt x="241" y="286"/>
                    <a:pt x="250" y="286"/>
                    <a:pt x="259" y="286"/>
                  </a:cubicBezTo>
                  <a:cubicBezTo>
                    <a:pt x="261" y="286"/>
                    <a:pt x="262" y="287"/>
                    <a:pt x="262" y="288"/>
                  </a:cubicBezTo>
                  <a:cubicBezTo>
                    <a:pt x="263" y="289"/>
                    <a:pt x="263" y="290"/>
                    <a:pt x="262" y="291"/>
                  </a:cubicBezTo>
                  <a:close/>
                  <a:moveTo>
                    <a:pt x="490" y="371"/>
                  </a:moveTo>
                  <a:cubicBezTo>
                    <a:pt x="490" y="305"/>
                    <a:pt x="490" y="305"/>
                    <a:pt x="490" y="305"/>
                  </a:cubicBezTo>
                  <a:cubicBezTo>
                    <a:pt x="490" y="263"/>
                    <a:pt x="410" y="248"/>
                    <a:pt x="351" y="260"/>
                  </a:cubicBezTo>
                  <a:cubicBezTo>
                    <a:pt x="376" y="269"/>
                    <a:pt x="402" y="286"/>
                    <a:pt x="412" y="312"/>
                  </a:cubicBezTo>
                  <a:cubicBezTo>
                    <a:pt x="415" y="319"/>
                    <a:pt x="416" y="326"/>
                    <a:pt x="416" y="334"/>
                  </a:cubicBezTo>
                  <a:cubicBezTo>
                    <a:pt x="416" y="388"/>
                    <a:pt x="416" y="388"/>
                    <a:pt x="416" y="388"/>
                  </a:cubicBezTo>
                  <a:cubicBezTo>
                    <a:pt x="435" y="388"/>
                    <a:pt x="454" y="388"/>
                    <a:pt x="474" y="388"/>
                  </a:cubicBezTo>
                  <a:cubicBezTo>
                    <a:pt x="483" y="388"/>
                    <a:pt x="490" y="380"/>
                    <a:pt x="490" y="371"/>
                  </a:cubicBezTo>
                  <a:close/>
                  <a:moveTo>
                    <a:pt x="0" y="371"/>
                  </a:moveTo>
                  <a:cubicBezTo>
                    <a:pt x="0" y="380"/>
                    <a:pt x="7" y="388"/>
                    <a:pt x="16" y="388"/>
                  </a:cubicBezTo>
                  <a:cubicBezTo>
                    <a:pt x="36" y="388"/>
                    <a:pt x="55" y="388"/>
                    <a:pt x="74" y="388"/>
                  </a:cubicBezTo>
                  <a:cubicBezTo>
                    <a:pt x="74" y="334"/>
                    <a:pt x="74" y="334"/>
                    <a:pt x="74" y="334"/>
                  </a:cubicBezTo>
                  <a:cubicBezTo>
                    <a:pt x="74" y="326"/>
                    <a:pt x="75" y="319"/>
                    <a:pt x="78" y="312"/>
                  </a:cubicBezTo>
                  <a:cubicBezTo>
                    <a:pt x="88" y="286"/>
                    <a:pt x="114" y="269"/>
                    <a:pt x="139" y="260"/>
                  </a:cubicBezTo>
                  <a:cubicBezTo>
                    <a:pt x="80" y="248"/>
                    <a:pt x="0" y="263"/>
                    <a:pt x="0" y="305"/>
                  </a:cubicBezTo>
                  <a:cubicBezTo>
                    <a:pt x="0" y="327"/>
                    <a:pt x="0" y="349"/>
                    <a:pt x="0" y="371"/>
                  </a:cubicBezTo>
                  <a:close/>
                  <a:moveTo>
                    <a:pt x="197" y="192"/>
                  </a:moveTo>
                  <a:cubicBezTo>
                    <a:pt x="211" y="210"/>
                    <a:pt x="228" y="223"/>
                    <a:pt x="245" y="223"/>
                  </a:cubicBezTo>
                  <a:cubicBezTo>
                    <a:pt x="262" y="223"/>
                    <a:pt x="280" y="210"/>
                    <a:pt x="293" y="192"/>
                  </a:cubicBezTo>
                  <a:cubicBezTo>
                    <a:pt x="307" y="173"/>
                    <a:pt x="317" y="148"/>
                    <a:pt x="317" y="124"/>
                  </a:cubicBezTo>
                  <a:cubicBezTo>
                    <a:pt x="312" y="105"/>
                    <a:pt x="312" y="105"/>
                    <a:pt x="312" y="105"/>
                  </a:cubicBezTo>
                  <a:cubicBezTo>
                    <a:pt x="310" y="98"/>
                    <a:pt x="310" y="91"/>
                    <a:pt x="310" y="85"/>
                  </a:cubicBezTo>
                  <a:cubicBezTo>
                    <a:pt x="310" y="77"/>
                    <a:pt x="310" y="70"/>
                    <a:pt x="305" y="64"/>
                  </a:cubicBezTo>
                  <a:cubicBezTo>
                    <a:pt x="298" y="54"/>
                    <a:pt x="287" y="57"/>
                    <a:pt x="274" y="61"/>
                  </a:cubicBezTo>
                  <a:cubicBezTo>
                    <a:pt x="265" y="64"/>
                    <a:pt x="256" y="66"/>
                    <a:pt x="245" y="66"/>
                  </a:cubicBezTo>
                  <a:cubicBezTo>
                    <a:pt x="235" y="66"/>
                    <a:pt x="225" y="64"/>
                    <a:pt x="216" y="61"/>
                  </a:cubicBezTo>
                  <a:cubicBezTo>
                    <a:pt x="216" y="61"/>
                    <a:pt x="216" y="61"/>
                    <a:pt x="216" y="61"/>
                  </a:cubicBezTo>
                  <a:cubicBezTo>
                    <a:pt x="203" y="57"/>
                    <a:pt x="192" y="54"/>
                    <a:pt x="185" y="64"/>
                  </a:cubicBezTo>
                  <a:cubicBezTo>
                    <a:pt x="181" y="70"/>
                    <a:pt x="180" y="77"/>
                    <a:pt x="180" y="85"/>
                  </a:cubicBezTo>
                  <a:cubicBezTo>
                    <a:pt x="180" y="91"/>
                    <a:pt x="180" y="98"/>
                    <a:pt x="178" y="105"/>
                  </a:cubicBezTo>
                  <a:cubicBezTo>
                    <a:pt x="174" y="124"/>
                    <a:pt x="174" y="124"/>
                    <a:pt x="174" y="124"/>
                  </a:cubicBezTo>
                  <a:cubicBezTo>
                    <a:pt x="174" y="148"/>
                    <a:pt x="183" y="173"/>
                    <a:pt x="197" y="192"/>
                  </a:cubicBezTo>
                  <a:close/>
                </a:path>
              </a:pathLst>
            </a:custGeom>
            <a:solidFill>
              <a:srgbClr val="0070C0"/>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9" name="Freeform 29"/>
            <p:cNvSpPr>
              <a:spLocks noEditPoints="1"/>
            </p:cNvSpPr>
            <p:nvPr/>
          </p:nvSpPr>
          <p:spPr bwMode="auto">
            <a:xfrm>
              <a:off x="4193165" y="2651859"/>
              <a:ext cx="506744" cy="598693"/>
            </a:xfrm>
            <a:custGeom>
              <a:avLst/>
              <a:gdLst>
                <a:gd name="T0" fmla="*/ 344 w 420"/>
                <a:gd name="T1" fmla="*/ 0 h 496"/>
                <a:gd name="T2" fmla="*/ 332 w 420"/>
                <a:gd name="T3" fmla="*/ 79 h 496"/>
                <a:gd name="T4" fmla="*/ 347 w 420"/>
                <a:gd name="T5" fmla="*/ 92 h 496"/>
                <a:gd name="T6" fmla="*/ 360 w 420"/>
                <a:gd name="T7" fmla="*/ 13 h 496"/>
                <a:gd name="T8" fmla="*/ 193 w 420"/>
                <a:gd name="T9" fmla="*/ 362 h 496"/>
                <a:gd name="T10" fmla="*/ 145 w 420"/>
                <a:gd name="T11" fmla="*/ 410 h 496"/>
                <a:gd name="T12" fmla="*/ 193 w 420"/>
                <a:gd name="T13" fmla="*/ 362 h 496"/>
                <a:gd name="T14" fmla="*/ 229 w 420"/>
                <a:gd name="T15" fmla="*/ 362 h 496"/>
                <a:gd name="T16" fmla="*/ 276 w 420"/>
                <a:gd name="T17" fmla="*/ 410 h 496"/>
                <a:gd name="T18" fmla="*/ 110 w 420"/>
                <a:gd name="T19" fmla="*/ 362 h 496"/>
                <a:gd name="T20" fmla="*/ 62 w 420"/>
                <a:gd name="T21" fmla="*/ 410 h 496"/>
                <a:gd name="T22" fmla="*/ 110 w 420"/>
                <a:gd name="T23" fmla="*/ 362 h 496"/>
                <a:gd name="T24" fmla="*/ 312 w 420"/>
                <a:gd name="T25" fmla="*/ 291 h 496"/>
                <a:gd name="T26" fmla="*/ 360 w 420"/>
                <a:gd name="T27" fmla="*/ 338 h 496"/>
                <a:gd name="T28" fmla="*/ 193 w 420"/>
                <a:gd name="T29" fmla="*/ 291 h 496"/>
                <a:gd name="T30" fmla="*/ 145 w 420"/>
                <a:gd name="T31" fmla="*/ 338 h 496"/>
                <a:gd name="T32" fmla="*/ 193 w 420"/>
                <a:gd name="T33" fmla="*/ 291 h 496"/>
                <a:gd name="T34" fmla="*/ 229 w 420"/>
                <a:gd name="T35" fmla="*/ 291 h 496"/>
                <a:gd name="T36" fmla="*/ 276 w 420"/>
                <a:gd name="T37" fmla="*/ 338 h 496"/>
                <a:gd name="T38" fmla="*/ 110 w 420"/>
                <a:gd name="T39" fmla="*/ 291 h 496"/>
                <a:gd name="T40" fmla="*/ 62 w 420"/>
                <a:gd name="T41" fmla="*/ 338 h 496"/>
                <a:gd name="T42" fmla="*/ 110 w 420"/>
                <a:gd name="T43" fmla="*/ 291 h 496"/>
                <a:gd name="T44" fmla="*/ 312 w 420"/>
                <a:gd name="T45" fmla="*/ 219 h 496"/>
                <a:gd name="T46" fmla="*/ 360 w 420"/>
                <a:gd name="T47" fmla="*/ 267 h 496"/>
                <a:gd name="T48" fmla="*/ 193 w 420"/>
                <a:gd name="T49" fmla="*/ 219 h 496"/>
                <a:gd name="T50" fmla="*/ 145 w 420"/>
                <a:gd name="T51" fmla="*/ 267 h 496"/>
                <a:gd name="T52" fmla="*/ 193 w 420"/>
                <a:gd name="T53" fmla="*/ 219 h 496"/>
                <a:gd name="T54" fmla="*/ 229 w 420"/>
                <a:gd name="T55" fmla="*/ 219 h 496"/>
                <a:gd name="T56" fmla="*/ 276 w 420"/>
                <a:gd name="T57" fmla="*/ 267 h 496"/>
                <a:gd name="T58" fmla="*/ 77 w 420"/>
                <a:gd name="T59" fmla="*/ 0 h 496"/>
                <a:gd name="T60" fmla="*/ 62 w 420"/>
                <a:gd name="T61" fmla="*/ 13 h 496"/>
                <a:gd name="T62" fmla="*/ 75 w 420"/>
                <a:gd name="T63" fmla="*/ 92 h 496"/>
                <a:gd name="T64" fmla="*/ 90 w 420"/>
                <a:gd name="T65" fmla="*/ 79 h 496"/>
                <a:gd name="T66" fmla="*/ 77 w 420"/>
                <a:gd name="T67" fmla="*/ 0 h 496"/>
                <a:gd name="T68" fmla="*/ 392 w 420"/>
                <a:gd name="T69" fmla="*/ 441 h 496"/>
                <a:gd name="T70" fmla="*/ 34 w 420"/>
                <a:gd name="T71" fmla="*/ 446 h 496"/>
                <a:gd name="T72" fmla="*/ 28 w 420"/>
                <a:gd name="T73" fmla="*/ 185 h 496"/>
                <a:gd name="T74" fmla="*/ 386 w 420"/>
                <a:gd name="T75" fmla="*/ 180 h 496"/>
                <a:gd name="T76" fmla="*/ 392 w 420"/>
                <a:gd name="T77" fmla="*/ 460 h 496"/>
                <a:gd name="T78" fmla="*/ 28 w 420"/>
                <a:gd name="T79" fmla="*/ 463 h 496"/>
                <a:gd name="T80" fmla="*/ 392 w 420"/>
                <a:gd name="T81" fmla="*/ 460 h 496"/>
                <a:gd name="T82" fmla="*/ 392 w 420"/>
                <a:gd name="T83" fmla="*/ 481 h 496"/>
                <a:gd name="T84" fmla="*/ 28 w 420"/>
                <a:gd name="T85" fmla="*/ 478 h 496"/>
                <a:gd name="T86" fmla="*/ 386 w 420"/>
                <a:gd name="T87" fmla="*/ 41 h 496"/>
                <a:gd name="T88" fmla="*/ 420 w 420"/>
                <a:gd name="T89" fmla="*/ 463 h 496"/>
                <a:gd name="T90" fmla="*/ 34 w 420"/>
                <a:gd name="T91" fmla="*/ 496 h 496"/>
                <a:gd name="T92" fmla="*/ 0 w 420"/>
                <a:gd name="T93" fmla="*/ 75 h 496"/>
                <a:gd name="T94" fmla="*/ 51 w 420"/>
                <a:gd name="T95" fmla="*/ 41 h 496"/>
                <a:gd name="T96" fmla="*/ 69 w 420"/>
                <a:gd name="T97" fmla="*/ 106 h 496"/>
                <a:gd name="T98" fmla="*/ 101 w 420"/>
                <a:gd name="T99" fmla="*/ 88 h 496"/>
                <a:gd name="T100" fmla="*/ 321 w 420"/>
                <a:gd name="T101" fmla="*/ 41 h 496"/>
                <a:gd name="T102" fmla="*/ 339 w 420"/>
                <a:gd name="T103" fmla="*/ 106 h 496"/>
                <a:gd name="T104" fmla="*/ 370 w 420"/>
                <a:gd name="T105" fmla="*/ 88 h 496"/>
                <a:gd name="T106" fmla="*/ 386 w 420"/>
                <a:gd name="T107" fmla="*/ 4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 h="496">
                  <a:moveTo>
                    <a:pt x="347" y="0"/>
                  </a:moveTo>
                  <a:cubicBezTo>
                    <a:pt x="346" y="0"/>
                    <a:pt x="345" y="0"/>
                    <a:pt x="344" y="0"/>
                  </a:cubicBezTo>
                  <a:cubicBezTo>
                    <a:pt x="337" y="0"/>
                    <a:pt x="332" y="6"/>
                    <a:pt x="332" y="13"/>
                  </a:cubicBezTo>
                  <a:cubicBezTo>
                    <a:pt x="332" y="79"/>
                    <a:pt x="332" y="79"/>
                    <a:pt x="332" y="79"/>
                  </a:cubicBezTo>
                  <a:cubicBezTo>
                    <a:pt x="332" y="87"/>
                    <a:pt x="337" y="92"/>
                    <a:pt x="344" y="92"/>
                  </a:cubicBezTo>
                  <a:cubicBezTo>
                    <a:pt x="345" y="92"/>
                    <a:pt x="346" y="92"/>
                    <a:pt x="347" y="92"/>
                  </a:cubicBezTo>
                  <a:cubicBezTo>
                    <a:pt x="354" y="92"/>
                    <a:pt x="360" y="87"/>
                    <a:pt x="360" y="79"/>
                  </a:cubicBezTo>
                  <a:cubicBezTo>
                    <a:pt x="360" y="13"/>
                    <a:pt x="360" y="13"/>
                    <a:pt x="360" y="13"/>
                  </a:cubicBezTo>
                  <a:cubicBezTo>
                    <a:pt x="360" y="6"/>
                    <a:pt x="354" y="0"/>
                    <a:pt x="347" y="0"/>
                  </a:cubicBezTo>
                  <a:close/>
                  <a:moveTo>
                    <a:pt x="193" y="362"/>
                  </a:moveTo>
                  <a:cubicBezTo>
                    <a:pt x="177" y="362"/>
                    <a:pt x="161" y="362"/>
                    <a:pt x="145" y="362"/>
                  </a:cubicBezTo>
                  <a:cubicBezTo>
                    <a:pt x="145" y="378"/>
                    <a:pt x="145" y="394"/>
                    <a:pt x="145" y="410"/>
                  </a:cubicBezTo>
                  <a:cubicBezTo>
                    <a:pt x="161" y="410"/>
                    <a:pt x="177" y="410"/>
                    <a:pt x="193" y="410"/>
                  </a:cubicBezTo>
                  <a:cubicBezTo>
                    <a:pt x="193" y="394"/>
                    <a:pt x="193" y="378"/>
                    <a:pt x="193" y="362"/>
                  </a:cubicBezTo>
                  <a:close/>
                  <a:moveTo>
                    <a:pt x="276" y="362"/>
                  </a:moveTo>
                  <a:cubicBezTo>
                    <a:pt x="260" y="362"/>
                    <a:pt x="245" y="362"/>
                    <a:pt x="229" y="362"/>
                  </a:cubicBezTo>
                  <a:cubicBezTo>
                    <a:pt x="229" y="378"/>
                    <a:pt x="229" y="394"/>
                    <a:pt x="229" y="410"/>
                  </a:cubicBezTo>
                  <a:cubicBezTo>
                    <a:pt x="245" y="410"/>
                    <a:pt x="260" y="410"/>
                    <a:pt x="276" y="410"/>
                  </a:cubicBezTo>
                  <a:cubicBezTo>
                    <a:pt x="276" y="394"/>
                    <a:pt x="276" y="378"/>
                    <a:pt x="276" y="362"/>
                  </a:cubicBezTo>
                  <a:close/>
                  <a:moveTo>
                    <a:pt x="110" y="362"/>
                  </a:moveTo>
                  <a:cubicBezTo>
                    <a:pt x="62" y="362"/>
                    <a:pt x="62" y="362"/>
                    <a:pt x="62" y="362"/>
                  </a:cubicBezTo>
                  <a:cubicBezTo>
                    <a:pt x="62" y="410"/>
                    <a:pt x="62" y="410"/>
                    <a:pt x="62" y="410"/>
                  </a:cubicBezTo>
                  <a:cubicBezTo>
                    <a:pt x="110" y="410"/>
                    <a:pt x="110" y="410"/>
                    <a:pt x="110" y="410"/>
                  </a:cubicBezTo>
                  <a:cubicBezTo>
                    <a:pt x="110" y="362"/>
                    <a:pt x="110" y="362"/>
                    <a:pt x="110" y="362"/>
                  </a:cubicBezTo>
                  <a:close/>
                  <a:moveTo>
                    <a:pt x="360" y="291"/>
                  </a:moveTo>
                  <a:cubicBezTo>
                    <a:pt x="312" y="291"/>
                    <a:pt x="312" y="291"/>
                    <a:pt x="312" y="291"/>
                  </a:cubicBezTo>
                  <a:cubicBezTo>
                    <a:pt x="312" y="338"/>
                    <a:pt x="312" y="338"/>
                    <a:pt x="312" y="338"/>
                  </a:cubicBezTo>
                  <a:cubicBezTo>
                    <a:pt x="360" y="338"/>
                    <a:pt x="360" y="338"/>
                    <a:pt x="360" y="338"/>
                  </a:cubicBezTo>
                  <a:cubicBezTo>
                    <a:pt x="360" y="291"/>
                    <a:pt x="360" y="291"/>
                    <a:pt x="360" y="291"/>
                  </a:cubicBezTo>
                  <a:close/>
                  <a:moveTo>
                    <a:pt x="193" y="291"/>
                  </a:moveTo>
                  <a:cubicBezTo>
                    <a:pt x="177" y="291"/>
                    <a:pt x="161" y="291"/>
                    <a:pt x="145" y="291"/>
                  </a:cubicBezTo>
                  <a:cubicBezTo>
                    <a:pt x="145" y="306"/>
                    <a:pt x="145" y="322"/>
                    <a:pt x="145" y="338"/>
                  </a:cubicBezTo>
                  <a:cubicBezTo>
                    <a:pt x="161" y="338"/>
                    <a:pt x="177" y="338"/>
                    <a:pt x="193" y="338"/>
                  </a:cubicBezTo>
                  <a:cubicBezTo>
                    <a:pt x="193" y="322"/>
                    <a:pt x="193" y="306"/>
                    <a:pt x="193" y="291"/>
                  </a:cubicBezTo>
                  <a:close/>
                  <a:moveTo>
                    <a:pt x="276" y="291"/>
                  </a:moveTo>
                  <a:cubicBezTo>
                    <a:pt x="260" y="291"/>
                    <a:pt x="245" y="291"/>
                    <a:pt x="229" y="291"/>
                  </a:cubicBezTo>
                  <a:cubicBezTo>
                    <a:pt x="229" y="306"/>
                    <a:pt x="229" y="322"/>
                    <a:pt x="229" y="338"/>
                  </a:cubicBezTo>
                  <a:cubicBezTo>
                    <a:pt x="245" y="338"/>
                    <a:pt x="260" y="338"/>
                    <a:pt x="276" y="338"/>
                  </a:cubicBezTo>
                  <a:cubicBezTo>
                    <a:pt x="276" y="322"/>
                    <a:pt x="276" y="306"/>
                    <a:pt x="276" y="291"/>
                  </a:cubicBezTo>
                  <a:close/>
                  <a:moveTo>
                    <a:pt x="110" y="291"/>
                  </a:moveTo>
                  <a:cubicBezTo>
                    <a:pt x="62" y="291"/>
                    <a:pt x="62" y="291"/>
                    <a:pt x="62" y="291"/>
                  </a:cubicBezTo>
                  <a:cubicBezTo>
                    <a:pt x="62" y="338"/>
                    <a:pt x="62" y="338"/>
                    <a:pt x="62" y="338"/>
                  </a:cubicBezTo>
                  <a:cubicBezTo>
                    <a:pt x="110" y="338"/>
                    <a:pt x="110" y="338"/>
                    <a:pt x="110" y="338"/>
                  </a:cubicBezTo>
                  <a:cubicBezTo>
                    <a:pt x="110" y="291"/>
                    <a:pt x="110" y="291"/>
                    <a:pt x="110" y="291"/>
                  </a:cubicBezTo>
                  <a:close/>
                  <a:moveTo>
                    <a:pt x="360" y="219"/>
                  </a:moveTo>
                  <a:cubicBezTo>
                    <a:pt x="312" y="219"/>
                    <a:pt x="312" y="219"/>
                    <a:pt x="312" y="219"/>
                  </a:cubicBezTo>
                  <a:cubicBezTo>
                    <a:pt x="312" y="267"/>
                    <a:pt x="312" y="267"/>
                    <a:pt x="312" y="267"/>
                  </a:cubicBezTo>
                  <a:cubicBezTo>
                    <a:pt x="360" y="267"/>
                    <a:pt x="360" y="267"/>
                    <a:pt x="360" y="267"/>
                  </a:cubicBezTo>
                  <a:cubicBezTo>
                    <a:pt x="360" y="219"/>
                    <a:pt x="360" y="219"/>
                    <a:pt x="360" y="219"/>
                  </a:cubicBezTo>
                  <a:close/>
                  <a:moveTo>
                    <a:pt x="193" y="219"/>
                  </a:moveTo>
                  <a:cubicBezTo>
                    <a:pt x="177" y="219"/>
                    <a:pt x="161" y="219"/>
                    <a:pt x="145" y="219"/>
                  </a:cubicBezTo>
                  <a:cubicBezTo>
                    <a:pt x="145" y="235"/>
                    <a:pt x="145" y="251"/>
                    <a:pt x="145" y="267"/>
                  </a:cubicBezTo>
                  <a:cubicBezTo>
                    <a:pt x="161" y="267"/>
                    <a:pt x="177" y="267"/>
                    <a:pt x="193" y="267"/>
                  </a:cubicBezTo>
                  <a:cubicBezTo>
                    <a:pt x="193" y="251"/>
                    <a:pt x="193" y="235"/>
                    <a:pt x="193" y="219"/>
                  </a:cubicBezTo>
                  <a:close/>
                  <a:moveTo>
                    <a:pt x="276" y="219"/>
                  </a:moveTo>
                  <a:cubicBezTo>
                    <a:pt x="260" y="219"/>
                    <a:pt x="245" y="219"/>
                    <a:pt x="229" y="219"/>
                  </a:cubicBezTo>
                  <a:cubicBezTo>
                    <a:pt x="229" y="235"/>
                    <a:pt x="229" y="251"/>
                    <a:pt x="229" y="267"/>
                  </a:cubicBezTo>
                  <a:cubicBezTo>
                    <a:pt x="245" y="267"/>
                    <a:pt x="260" y="267"/>
                    <a:pt x="276" y="267"/>
                  </a:cubicBezTo>
                  <a:cubicBezTo>
                    <a:pt x="276" y="251"/>
                    <a:pt x="276" y="235"/>
                    <a:pt x="276" y="219"/>
                  </a:cubicBezTo>
                  <a:close/>
                  <a:moveTo>
                    <a:pt x="77" y="0"/>
                  </a:moveTo>
                  <a:cubicBezTo>
                    <a:pt x="76" y="0"/>
                    <a:pt x="76" y="0"/>
                    <a:pt x="75" y="0"/>
                  </a:cubicBezTo>
                  <a:cubicBezTo>
                    <a:pt x="68" y="0"/>
                    <a:pt x="62" y="6"/>
                    <a:pt x="62" y="13"/>
                  </a:cubicBezTo>
                  <a:cubicBezTo>
                    <a:pt x="62" y="79"/>
                    <a:pt x="62" y="79"/>
                    <a:pt x="62" y="79"/>
                  </a:cubicBezTo>
                  <a:cubicBezTo>
                    <a:pt x="62" y="87"/>
                    <a:pt x="68" y="92"/>
                    <a:pt x="75" y="92"/>
                  </a:cubicBezTo>
                  <a:cubicBezTo>
                    <a:pt x="76" y="92"/>
                    <a:pt x="76" y="92"/>
                    <a:pt x="77" y="92"/>
                  </a:cubicBezTo>
                  <a:cubicBezTo>
                    <a:pt x="84" y="92"/>
                    <a:pt x="90" y="87"/>
                    <a:pt x="90" y="79"/>
                  </a:cubicBezTo>
                  <a:cubicBezTo>
                    <a:pt x="90" y="13"/>
                    <a:pt x="90" y="13"/>
                    <a:pt x="90" y="13"/>
                  </a:cubicBezTo>
                  <a:cubicBezTo>
                    <a:pt x="90" y="6"/>
                    <a:pt x="84" y="0"/>
                    <a:pt x="77" y="0"/>
                  </a:cubicBezTo>
                  <a:close/>
                  <a:moveTo>
                    <a:pt x="392" y="185"/>
                  </a:moveTo>
                  <a:cubicBezTo>
                    <a:pt x="392" y="441"/>
                    <a:pt x="392" y="441"/>
                    <a:pt x="392" y="441"/>
                  </a:cubicBezTo>
                  <a:cubicBezTo>
                    <a:pt x="392" y="443"/>
                    <a:pt x="389" y="446"/>
                    <a:pt x="386" y="446"/>
                  </a:cubicBezTo>
                  <a:cubicBezTo>
                    <a:pt x="34" y="446"/>
                    <a:pt x="34" y="446"/>
                    <a:pt x="34" y="446"/>
                  </a:cubicBezTo>
                  <a:cubicBezTo>
                    <a:pt x="31" y="446"/>
                    <a:pt x="28" y="443"/>
                    <a:pt x="28" y="441"/>
                  </a:cubicBezTo>
                  <a:cubicBezTo>
                    <a:pt x="28" y="185"/>
                    <a:pt x="28" y="185"/>
                    <a:pt x="28" y="185"/>
                  </a:cubicBezTo>
                  <a:cubicBezTo>
                    <a:pt x="28" y="182"/>
                    <a:pt x="31" y="180"/>
                    <a:pt x="34" y="180"/>
                  </a:cubicBezTo>
                  <a:cubicBezTo>
                    <a:pt x="386" y="180"/>
                    <a:pt x="386" y="180"/>
                    <a:pt x="386" y="180"/>
                  </a:cubicBezTo>
                  <a:cubicBezTo>
                    <a:pt x="389" y="180"/>
                    <a:pt x="392" y="182"/>
                    <a:pt x="392" y="185"/>
                  </a:cubicBezTo>
                  <a:close/>
                  <a:moveTo>
                    <a:pt x="392" y="460"/>
                  </a:moveTo>
                  <a:cubicBezTo>
                    <a:pt x="392" y="463"/>
                    <a:pt x="392" y="463"/>
                    <a:pt x="392" y="463"/>
                  </a:cubicBezTo>
                  <a:cubicBezTo>
                    <a:pt x="28" y="463"/>
                    <a:pt x="28" y="463"/>
                    <a:pt x="28" y="463"/>
                  </a:cubicBezTo>
                  <a:cubicBezTo>
                    <a:pt x="28" y="460"/>
                    <a:pt x="28" y="460"/>
                    <a:pt x="28" y="460"/>
                  </a:cubicBezTo>
                  <a:cubicBezTo>
                    <a:pt x="392" y="460"/>
                    <a:pt x="392" y="460"/>
                    <a:pt x="392" y="460"/>
                  </a:cubicBezTo>
                  <a:close/>
                  <a:moveTo>
                    <a:pt x="392" y="478"/>
                  </a:moveTo>
                  <a:cubicBezTo>
                    <a:pt x="392" y="481"/>
                    <a:pt x="392" y="481"/>
                    <a:pt x="392" y="481"/>
                  </a:cubicBezTo>
                  <a:cubicBezTo>
                    <a:pt x="28" y="481"/>
                    <a:pt x="28" y="481"/>
                    <a:pt x="28" y="481"/>
                  </a:cubicBezTo>
                  <a:cubicBezTo>
                    <a:pt x="28" y="478"/>
                    <a:pt x="28" y="478"/>
                    <a:pt x="28" y="478"/>
                  </a:cubicBezTo>
                  <a:cubicBezTo>
                    <a:pt x="392" y="478"/>
                    <a:pt x="392" y="478"/>
                    <a:pt x="392" y="478"/>
                  </a:cubicBezTo>
                  <a:close/>
                  <a:moveTo>
                    <a:pt x="386" y="41"/>
                  </a:moveTo>
                  <a:cubicBezTo>
                    <a:pt x="405" y="41"/>
                    <a:pt x="420" y="56"/>
                    <a:pt x="420" y="75"/>
                  </a:cubicBezTo>
                  <a:cubicBezTo>
                    <a:pt x="420" y="463"/>
                    <a:pt x="420" y="463"/>
                    <a:pt x="420" y="463"/>
                  </a:cubicBezTo>
                  <a:cubicBezTo>
                    <a:pt x="420" y="481"/>
                    <a:pt x="405" y="496"/>
                    <a:pt x="386" y="496"/>
                  </a:cubicBezTo>
                  <a:cubicBezTo>
                    <a:pt x="269" y="496"/>
                    <a:pt x="151" y="496"/>
                    <a:pt x="34" y="496"/>
                  </a:cubicBezTo>
                  <a:cubicBezTo>
                    <a:pt x="15" y="496"/>
                    <a:pt x="0" y="481"/>
                    <a:pt x="0" y="463"/>
                  </a:cubicBezTo>
                  <a:cubicBezTo>
                    <a:pt x="0" y="75"/>
                    <a:pt x="0" y="75"/>
                    <a:pt x="0" y="75"/>
                  </a:cubicBezTo>
                  <a:cubicBezTo>
                    <a:pt x="0" y="56"/>
                    <a:pt x="15" y="41"/>
                    <a:pt x="34" y="41"/>
                  </a:cubicBezTo>
                  <a:cubicBezTo>
                    <a:pt x="51" y="41"/>
                    <a:pt x="51" y="41"/>
                    <a:pt x="51" y="41"/>
                  </a:cubicBezTo>
                  <a:cubicBezTo>
                    <a:pt x="51" y="57"/>
                    <a:pt x="51" y="72"/>
                    <a:pt x="51" y="88"/>
                  </a:cubicBezTo>
                  <a:cubicBezTo>
                    <a:pt x="51" y="98"/>
                    <a:pt x="59" y="106"/>
                    <a:pt x="69" y="106"/>
                  </a:cubicBezTo>
                  <a:cubicBezTo>
                    <a:pt x="74" y="106"/>
                    <a:pt x="78" y="106"/>
                    <a:pt x="83" y="106"/>
                  </a:cubicBezTo>
                  <a:cubicBezTo>
                    <a:pt x="93" y="106"/>
                    <a:pt x="101" y="98"/>
                    <a:pt x="101" y="88"/>
                  </a:cubicBezTo>
                  <a:cubicBezTo>
                    <a:pt x="101" y="72"/>
                    <a:pt x="101" y="57"/>
                    <a:pt x="101" y="41"/>
                  </a:cubicBezTo>
                  <a:cubicBezTo>
                    <a:pt x="321" y="41"/>
                    <a:pt x="321" y="41"/>
                    <a:pt x="321" y="41"/>
                  </a:cubicBezTo>
                  <a:cubicBezTo>
                    <a:pt x="321" y="57"/>
                    <a:pt x="321" y="72"/>
                    <a:pt x="321" y="88"/>
                  </a:cubicBezTo>
                  <a:cubicBezTo>
                    <a:pt x="321" y="98"/>
                    <a:pt x="329" y="106"/>
                    <a:pt x="339" y="106"/>
                  </a:cubicBezTo>
                  <a:cubicBezTo>
                    <a:pt x="343" y="106"/>
                    <a:pt x="348" y="106"/>
                    <a:pt x="352" y="106"/>
                  </a:cubicBezTo>
                  <a:cubicBezTo>
                    <a:pt x="362" y="106"/>
                    <a:pt x="370" y="98"/>
                    <a:pt x="370" y="88"/>
                  </a:cubicBezTo>
                  <a:cubicBezTo>
                    <a:pt x="370" y="72"/>
                    <a:pt x="370" y="57"/>
                    <a:pt x="370" y="41"/>
                  </a:cubicBezTo>
                  <a:lnTo>
                    <a:pt x="386" y="41"/>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0" name="Freeform 30"/>
            <p:cNvSpPr>
              <a:spLocks noEditPoints="1"/>
            </p:cNvSpPr>
            <p:nvPr/>
          </p:nvSpPr>
          <p:spPr bwMode="auto">
            <a:xfrm>
              <a:off x="7516809" y="2606482"/>
              <a:ext cx="551558" cy="689448"/>
            </a:xfrm>
            <a:custGeom>
              <a:avLst/>
              <a:gdLst>
                <a:gd name="T0" fmla="*/ 100 w 408"/>
                <a:gd name="T1" fmla="*/ 18 h 510"/>
                <a:gd name="T2" fmla="*/ 290 w 408"/>
                <a:gd name="T3" fmla="*/ 368 h 510"/>
                <a:gd name="T4" fmla="*/ 345 w 408"/>
                <a:gd name="T5" fmla="*/ 332 h 510"/>
                <a:gd name="T6" fmla="*/ 259 w 408"/>
                <a:gd name="T7" fmla="*/ 464 h 510"/>
                <a:gd name="T8" fmla="*/ 267 w 408"/>
                <a:gd name="T9" fmla="*/ 397 h 510"/>
                <a:gd name="T10" fmla="*/ 241 w 408"/>
                <a:gd name="T11" fmla="*/ 345 h 510"/>
                <a:gd name="T12" fmla="*/ 216 w 408"/>
                <a:gd name="T13" fmla="*/ 319 h 510"/>
                <a:gd name="T14" fmla="*/ 320 w 408"/>
                <a:gd name="T15" fmla="*/ 474 h 510"/>
                <a:gd name="T16" fmla="*/ 159 w 408"/>
                <a:gd name="T17" fmla="*/ 386 h 510"/>
                <a:gd name="T18" fmla="*/ 196 w 408"/>
                <a:gd name="T19" fmla="*/ 298 h 510"/>
                <a:gd name="T20" fmla="*/ 229 w 408"/>
                <a:gd name="T21" fmla="*/ 381 h 510"/>
                <a:gd name="T22" fmla="*/ 338 w 408"/>
                <a:gd name="T23" fmla="*/ 391 h 510"/>
                <a:gd name="T24" fmla="*/ 278 w 408"/>
                <a:gd name="T25" fmla="*/ 440 h 510"/>
                <a:gd name="T26" fmla="*/ 289 w 408"/>
                <a:gd name="T27" fmla="*/ 332 h 510"/>
                <a:gd name="T28" fmla="*/ 126 w 408"/>
                <a:gd name="T29" fmla="*/ 86 h 510"/>
                <a:gd name="T30" fmla="*/ 138 w 408"/>
                <a:gd name="T31" fmla="*/ 19 h 510"/>
                <a:gd name="T32" fmla="*/ 217 w 408"/>
                <a:gd name="T33" fmla="*/ 61 h 510"/>
                <a:gd name="T34" fmla="*/ 127 w 408"/>
                <a:gd name="T35" fmla="*/ 22 h 510"/>
                <a:gd name="T36" fmla="*/ 244 w 408"/>
                <a:gd name="T37" fmla="*/ 59 h 510"/>
                <a:gd name="T38" fmla="*/ 134 w 408"/>
                <a:gd name="T39" fmla="*/ 343 h 510"/>
                <a:gd name="T40" fmla="*/ 87 w 408"/>
                <a:gd name="T41" fmla="*/ 290 h 510"/>
                <a:gd name="T42" fmla="*/ 86 w 408"/>
                <a:gd name="T43" fmla="*/ 290 h 510"/>
                <a:gd name="T44" fmla="*/ 85 w 408"/>
                <a:gd name="T45" fmla="*/ 290 h 510"/>
                <a:gd name="T46" fmla="*/ 84 w 408"/>
                <a:gd name="T47" fmla="*/ 289 h 510"/>
                <a:gd name="T48" fmla="*/ 83 w 408"/>
                <a:gd name="T49" fmla="*/ 289 h 510"/>
                <a:gd name="T50" fmla="*/ 83 w 408"/>
                <a:gd name="T51" fmla="*/ 289 h 510"/>
                <a:gd name="T52" fmla="*/ 82 w 408"/>
                <a:gd name="T53" fmla="*/ 289 h 510"/>
                <a:gd name="T54" fmla="*/ 81 w 408"/>
                <a:gd name="T55" fmla="*/ 288 h 510"/>
                <a:gd name="T56" fmla="*/ 81 w 408"/>
                <a:gd name="T57" fmla="*/ 288 h 510"/>
                <a:gd name="T58" fmla="*/ 80 w 408"/>
                <a:gd name="T59" fmla="*/ 287 h 510"/>
                <a:gd name="T60" fmla="*/ 80 w 408"/>
                <a:gd name="T61" fmla="*/ 287 h 510"/>
                <a:gd name="T62" fmla="*/ 79 w 408"/>
                <a:gd name="T63" fmla="*/ 286 h 510"/>
                <a:gd name="T64" fmla="*/ 79 w 408"/>
                <a:gd name="T65" fmla="*/ 285 h 510"/>
                <a:gd name="T66" fmla="*/ 78 w 408"/>
                <a:gd name="T67" fmla="*/ 284 h 510"/>
                <a:gd name="T68" fmla="*/ 78 w 408"/>
                <a:gd name="T69" fmla="*/ 284 h 510"/>
                <a:gd name="T70" fmla="*/ 78 w 408"/>
                <a:gd name="T71" fmla="*/ 283 h 510"/>
                <a:gd name="T72" fmla="*/ 78 w 408"/>
                <a:gd name="T73" fmla="*/ 282 h 510"/>
                <a:gd name="T74" fmla="*/ 77 w 408"/>
                <a:gd name="T75" fmla="*/ 281 h 510"/>
                <a:gd name="T76" fmla="*/ 77 w 408"/>
                <a:gd name="T77" fmla="*/ 281 h 510"/>
                <a:gd name="T78" fmla="*/ 77 w 408"/>
                <a:gd name="T79" fmla="*/ 280 h 510"/>
                <a:gd name="T80" fmla="*/ 77 w 408"/>
                <a:gd name="T81" fmla="*/ 279 h 510"/>
                <a:gd name="T82" fmla="*/ 78 w 408"/>
                <a:gd name="T83" fmla="*/ 278 h 510"/>
                <a:gd name="T84" fmla="*/ 78 w 408"/>
                <a:gd name="T85" fmla="*/ 278 h 510"/>
                <a:gd name="T86" fmla="*/ 78 w 408"/>
                <a:gd name="T87" fmla="*/ 277 h 510"/>
                <a:gd name="T88" fmla="*/ 79 w 408"/>
                <a:gd name="T89" fmla="*/ 276 h 510"/>
                <a:gd name="T90" fmla="*/ 79 w 408"/>
                <a:gd name="T91" fmla="*/ 275 h 510"/>
                <a:gd name="T92" fmla="*/ 80 w 408"/>
                <a:gd name="T93" fmla="*/ 274 h 510"/>
                <a:gd name="T94" fmla="*/ 80 w 408"/>
                <a:gd name="T95" fmla="*/ 274 h 510"/>
                <a:gd name="T96" fmla="*/ 81 w 408"/>
                <a:gd name="T97" fmla="*/ 273 h 510"/>
                <a:gd name="T98" fmla="*/ 82 w 408"/>
                <a:gd name="T99" fmla="*/ 272 h 510"/>
                <a:gd name="T100" fmla="*/ 83 w 408"/>
                <a:gd name="T101" fmla="*/ 272 h 510"/>
                <a:gd name="T102" fmla="*/ 84 w 408"/>
                <a:gd name="T103" fmla="*/ 272 h 510"/>
                <a:gd name="T104" fmla="*/ 86 w 408"/>
                <a:gd name="T105" fmla="*/ 271 h 510"/>
                <a:gd name="T106" fmla="*/ 77 w 408"/>
                <a:gd name="T107" fmla="*/ 280 h 510"/>
                <a:gd name="T108" fmla="*/ 87 w 408"/>
                <a:gd name="T109" fmla="*/ 237 h 510"/>
                <a:gd name="T110" fmla="*/ 267 w 408"/>
                <a:gd name="T111" fmla="*/ 175 h 510"/>
                <a:gd name="T112" fmla="*/ 258 w 408"/>
                <a:gd name="T113" fmla="*/ 115 h 510"/>
                <a:gd name="T114" fmla="*/ 87 w 408"/>
                <a:gd name="T115" fmla="*/ 115 h 510"/>
                <a:gd name="T116" fmla="*/ 212 w 408"/>
                <a:gd name="T117" fmla="*/ 2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8" h="510">
                  <a:moveTo>
                    <a:pt x="23" y="460"/>
                  </a:moveTo>
                  <a:cubicBezTo>
                    <a:pt x="147" y="460"/>
                    <a:pt x="147" y="460"/>
                    <a:pt x="147" y="460"/>
                  </a:cubicBezTo>
                  <a:cubicBezTo>
                    <a:pt x="140" y="447"/>
                    <a:pt x="135" y="434"/>
                    <a:pt x="132" y="419"/>
                  </a:cubicBezTo>
                  <a:cubicBezTo>
                    <a:pt x="43" y="419"/>
                    <a:pt x="43" y="419"/>
                    <a:pt x="43" y="419"/>
                  </a:cubicBezTo>
                  <a:cubicBezTo>
                    <a:pt x="43" y="59"/>
                    <a:pt x="43" y="59"/>
                    <a:pt x="43" y="59"/>
                  </a:cubicBezTo>
                  <a:cubicBezTo>
                    <a:pt x="100" y="59"/>
                    <a:pt x="100" y="59"/>
                    <a:pt x="100" y="59"/>
                  </a:cubicBezTo>
                  <a:cubicBezTo>
                    <a:pt x="100" y="18"/>
                    <a:pt x="100" y="18"/>
                    <a:pt x="100" y="18"/>
                  </a:cubicBezTo>
                  <a:cubicBezTo>
                    <a:pt x="23" y="18"/>
                    <a:pt x="23" y="18"/>
                    <a:pt x="23" y="18"/>
                  </a:cubicBezTo>
                  <a:cubicBezTo>
                    <a:pt x="11" y="18"/>
                    <a:pt x="0" y="28"/>
                    <a:pt x="0" y="41"/>
                  </a:cubicBezTo>
                  <a:cubicBezTo>
                    <a:pt x="0" y="437"/>
                    <a:pt x="0" y="437"/>
                    <a:pt x="0" y="437"/>
                  </a:cubicBezTo>
                  <a:cubicBezTo>
                    <a:pt x="0" y="450"/>
                    <a:pt x="11" y="460"/>
                    <a:pt x="23" y="460"/>
                  </a:cubicBezTo>
                  <a:close/>
                  <a:moveTo>
                    <a:pt x="286" y="370"/>
                  </a:moveTo>
                  <a:cubicBezTo>
                    <a:pt x="286" y="370"/>
                    <a:pt x="287" y="369"/>
                    <a:pt x="287" y="369"/>
                  </a:cubicBezTo>
                  <a:cubicBezTo>
                    <a:pt x="288" y="368"/>
                    <a:pt x="289" y="368"/>
                    <a:pt x="290" y="368"/>
                  </a:cubicBezTo>
                  <a:cubicBezTo>
                    <a:pt x="291" y="369"/>
                    <a:pt x="291" y="369"/>
                    <a:pt x="291" y="370"/>
                  </a:cubicBezTo>
                  <a:cubicBezTo>
                    <a:pt x="292" y="370"/>
                    <a:pt x="292" y="370"/>
                    <a:pt x="292" y="370"/>
                  </a:cubicBezTo>
                  <a:cubicBezTo>
                    <a:pt x="337" y="325"/>
                    <a:pt x="337" y="325"/>
                    <a:pt x="337" y="325"/>
                  </a:cubicBezTo>
                  <a:cubicBezTo>
                    <a:pt x="338" y="324"/>
                    <a:pt x="340" y="323"/>
                    <a:pt x="341" y="323"/>
                  </a:cubicBezTo>
                  <a:cubicBezTo>
                    <a:pt x="342" y="323"/>
                    <a:pt x="344" y="324"/>
                    <a:pt x="345" y="325"/>
                  </a:cubicBezTo>
                  <a:cubicBezTo>
                    <a:pt x="346" y="326"/>
                    <a:pt x="346" y="327"/>
                    <a:pt x="346" y="329"/>
                  </a:cubicBezTo>
                  <a:cubicBezTo>
                    <a:pt x="346" y="330"/>
                    <a:pt x="346" y="331"/>
                    <a:pt x="345" y="332"/>
                  </a:cubicBezTo>
                  <a:cubicBezTo>
                    <a:pt x="293" y="384"/>
                    <a:pt x="293" y="384"/>
                    <a:pt x="293" y="384"/>
                  </a:cubicBezTo>
                  <a:cubicBezTo>
                    <a:pt x="300" y="389"/>
                    <a:pt x="300" y="389"/>
                    <a:pt x="300" y="389"/>
                  </a:cubicBezTo>
                  <a:cubicBezTo>
                    <a:pt x="302" y="391"/>
                    <a:pt x="303" y="392"/>
                    <a:pt x="303" y="394"/>
                  </a:cubicBezTo>
                  <a:cubicBezTo>
                    <a:pt x="304" y="398"/>
                    <a:pt x="301" y="402"/>
                    <a:pt x="297" y="403"/>
                  </a:cubicBezTo>
                  <a:cubicBezTo>
                    <a:pt x="295" y="403"/>
                    <a:pt x="293" y="403"/>
                    <a:pt x="291" y="401"/>
                  </a:cubicBezTo>
                  <a:cubicBezTo>
                    <a:pt x="283" y="396"/>
                    <a:pt x="283" y="396"/>
                    <a:pt x="283" y="396"/>
                  </a:cubicBezTo>
                  <a:cubicBezTo>
                    <a:pt x="259" y="464"/>
                    <a:pt x="259" y="464"/>
                    <a:pt x="259" y="464"/>
                  </a:cubicBezTo>
                  <a:cubicBezTo>
                    <a:pt x="259" y="465"/>
                    <a:pt x="258" y="465"/>
                    <a:pt x="258" y="466"/>
                  </a:cubicBezTo>
                  <a:cubicBezTo>
                    <a:pt x="256" y="466"/>
                    <a:pt x="254" y="466"/>
                    <a:pt x="253" y="464"/>
                  </a:cubicBezTo>
                  <a:cubicBezTo>
                    <a:pt x="253" y="463"/>
                    <a:pt x="253" y="463"/>
                    <a:pt x="253" y="462"/>
                  </a:cubicBezTo>
                  <a:cubicBezTo>
                    <a:pt x="274" y="402"/>
                    <a:pt x="274" y="402"/>
                    <a:pt x="274" y="402"/>
                  </a:cubicBezTo>
                  <a:cubicBezTo>
                    <a:pt x="274" y="402"/>
                    <a:pt x="273" y="403"/>
                    <a:pt x="272" y="403"/>
                  </a:cubicBezTo>
                  <a:cubicBezTo>
                    <a:pt x="271" y="403"/>
                    <a:pt x="270" y="402"/>
                    <a:pt x="269" y="401"/>
                  </a:cubicBezTo>
                  <a:cubicBezTo>
                    <a:pt x="268" y="400"/>
                    <a:pt x="267" y="399"/>
                    <a:pt x="267" y="397"/>
                  </a:cubicBezTo>
                  <a:cubicBezTo>
                    <a:pt x="267" y="396"/>
                    <a:pt x="268" y="394"/>
                    <a:pt x="269" y="393"/>
                  </a:cubicBezTo>
                  <a:cubicBezTo>
                    <a:pt x="274" y="388"/>
                    <a:pt x="274" y="388"/>
                    <a:pt x="274" y="388"/>
                  </a:cubicBezTo>
                  <a:cubicBezTo>
                    <a:pt x="232" y="357"/>
                    <a:pt x="232" y="357"/>
                    <a:pt x="232" y="357"/>
                  </a:cubicBezTo>
                  <a:cubicBezTo>
                    <a:pt x="231" y="356"/>
                    <a:pt x="230" y="354"/>
                    <a:pt x="229" y="352"/>
                  </a:cubicBezTo>
                  <a:cubicBezTo>
                    <a:pt x="229" y="350"/>
                    <a:pt x="230" y="348"/>
                    <a:pt x="231" y="347"/>
                  </a:cubicBezTo>
                  <a:cubicBezTo>
                    <a:pt x="232" y="345"/>
                    <a:pt x="234" y="344"/>
                    <a:pt x="236" y="344"/>
                  </a:cubicBezTo>
                  <a:cubicBezTo>
                    <a:pt x="238" y="344"/>
                    <a:pt x="240" y="344"/>
                    <a:pt x="241" y="345"/>
                  </a:cubicBezTo>
                  <a:cubicBezTo>
                    <a:pt x="283" y="377"/>
                    <a:pt x="283" y="377"/>
                    <a:pt x="283" y="377"/>
                  </a:cubicBezTo>
                  <a:cubicBezTo>
                    <a:pt x="286" y="370"/>
                    <a:pt x="286" y="370"/>
                    <a:pt x="286" y="370"/>
                  </a:cubicBezTo>
                  <a:close/>
                  <a:moveTo>
                    <a:pt x="350" y="319"/>
                  </a:moveTo>
                  <a:cubicBezTo>
                    <a:pt x="342" y="310"/>
                    <a:pt x="331" y="303"/>
                    <a:pt x="320" y="299"/>
                  </a:cubicBezTo>
                  <a:cubicBezTo>
                    <a:pt x="309" y="294"/>
                    <a:pt x="296" y="291"/>
                    <a:pt x="283" y="291"/>
                  </a:cubicBezTo>
                  <a:cubicBezTo>
                    <a:pt x="271" y="291"/>
                    <a:pt x="258" y="294"/>
                    <a:pt x="247" y="299"/>
                  </a:cubicBezTo>
                  <a:cubicBezTo>
                    <a:pt x="236" y="303"/>
                    <a:pt x="225" y="310"/>
                    <a:pt x="216" y="319"/>
                  </a:cubicBezTo>
                  <a:cubicBezTo>
                    <a:pt x="208" y="328"/>
                    <a:pt x="201" y="338"/>
                    <a:pt x="196" y="350"/>
                  </a:cubicBezTo>
                  <a:cubicBezTo>
                    <a:pt x="191" y="361"/>
                    <a:pt x="189" y="373"/>
                    <a:pt x="189" y="386"/>
                  </a:cubicBezTo>
                  <a:cubicBezTo>
                    <a:pt x="189" y="399"/>
                    <a:pt x="191" y="411"/>
                    <a:pt x="196" y="422"/>
                  </a:cubicBezTo>
                  <a:cubicBezTo>
                    <a:pt x="201" y="434"/>
                    <a:pt x="208" y="444"/>
                    <a:pt x="216" y="453"/>
                  </a:cubicBezTo>
                  <a:cubicBezTo>
                    <a:pt x="225" y="462"/>
                    <a:pt x="236" y="469"/>
                    <a:pt x="247" y="474"/>
                  </a:cubicBezTo>
                  <a:cubicBezTo>
                    <a:pt x="258" y="478"/>
                    <a:pt x="271" y="481"/>
                    <a:pt x="283" y="481"/>
                  </a:cubicBezTo>
                  <a:cubicBezTo>
                    <a:pt x="296" y="481"/>
                    <a:pt x="309" y="478"/>
                    <a:pt x="320" y="474"/>
                  </a:cubicBezTo>
                  <a:cubicBezTo>
                    <a:pt x="331" y="469"/>
                    <a:pt x="342" y="462"/>
                    <a:pt x="350" y="453"/>
                  </a:cubicBezTo>
                  <a:cubicBezTo>
                    <a:pt x="359" y="444"/>
                    <a:pt x="366" y="434"/>
                    <a:pt x="371" y="422"/>
                  </a:cubicBezTo>
                  <a:cubicBezTo>
                    <a:pt x="376" y="411"/>
                    <a:pt x="378" y="399"/>
                    <a:pt x="378" y="386"/>
                  </a:cubicBezTo>
                  <a:cubicBezTo>
                    <a:pt x="378" y="373"/>
                    <a:pt x="376" y="361"/>
                    <a:pt x="371" y="350"/>
                  </a:cubicBezTo>
                  <a:cubicBezTo>
                    <a:pt x="366" y="338"/>
                    <a:pt x="359" y="328"/>
                    <a:pt x="350" y="319"/>
                  </a:cubicBezTo>
                  <a:close/>
                  <a:moveTo>
                    <a:pt x="196" y="298"/>
                  </a:moveTo>
                  <a:cubicBezTo>
                    <a:pt x="173" y="321"/>
                    <a:pt x="159" y="352"/>
                    <a:pt x="159" y="386"/>
                  </a:cubicBezTo>
                  <a:cubicBezTo>
                    <a:pt x="159" y="420"/>
                    <a:pt x="173" y="451"/>
                    <a:pt x="196" y="474"/>
                  </a:cubicBezTo>
                  <a:cubicBezTo>
                    <a:pt x="218" y="496"/>
                    <a:pt x="249" y="510"/>
                    <a:pt x="283" y="510"/>
                  </a:cubicBezTo>
                  <a:cubicBezTo>
                    <a:pt x="318" y="510"/>
                    <a:pt x="349" y="496"/>
                    <a:pt x="371" y="474"/>
                  </a:cubicBezTo>
                  <a:cubicBezTo>
                    <a:pt x="394" y="451"/>
                    <a:pt x="408" y="420"/>
                    <a:pt x="408" y="386"/>
                  </a:cubicBezTo>
                  <a:cubicBezTo>
                    <a:pt x="408" y="352"/>
                    <a:pt x="394" y="321"/>
                    <a:pt x="371" y="298"/>
                  </a:cubicBezTo>
                  <a:cubicBezTo>
                    <a:pt x="349" y="276"/>
                    <a:pt x="318" y="262"/>
                    <a:pt x="283" y="262"/>
                  </a:cubicBezTo>
                  <a:cubicBezTo>
                    <a:pt x="249" y="262"/>
                    <a:pt x="218" y="276"/>
                    <a:pt x="196" y="298"/>
                  </a:cubicBezTo>
                  <a:close/>
                  <a:moveTo>
                    <a:pt x="229" y="381"/>
                  </a:moveTo>
                  <a:cubicBezTo>
                    <a:pt x="202" y="381"/>
                    <a:pt x="202" y="381"/>
                    <a:pt x="202" y="381"/>
                  </a:cubicBezTo>
                  <a:cubicBezTo>
                    <a:pt x="199" y="381"/>
                    <a:pt x="197" y="383"/>
                    <a:pt x="197" y="386"/>
                  </a:cubicBezTo>
                  <a:cubicBezTo>
                    <a:pt x="197" y="389"/>
                    <a:pt x="199" y="391"/>
                    <a:pt x="202" y="391"/>
                  </a:cubicBezTo>
                  <a:cubicBezTo>
                    <a:pt x="229" y="391"/>
                    <a:pt x="229" y="391"/>
                    <a:pt x="229" y="391"/>
                  </a:cubicBezTo>
                  <a:cubicBezTo>
                    <a:pt x="232" y="391"/>
                    <a:pt x="235" y="389"/>
                    <a:pt x="235" y="386"/>
                  </a:cubicBezTo>
                  <a:cubicBezTo>
                    <a:pt x="235" y="383"/>
                    <a:pt x="232" y="381"/>
                    <a:pt x="229" y="381"/>
                  </a:cubicBezTo>
                  <a:close/>
                  <a:moveTo>
                    <a:pt x="338" y="391"/>
                  </a:moveTo>
                  <a:cubicBezTo>
                    <a:pt x="365" y="391"/>
                    <a:pt x="365" y="391"/>
                    <a:pt x="365" y="391"/>
                  </a:cubicBezTo>
                  <a:cubicBezTo>
                    <a:pt x="368" y="391"/>
                    <a:pt x="370" y="389"/>
                    <a:pt x="370" y="386"/>
                  </a:cubicBezTo>
                  <a:cubicBezTo>
                    <a:pt x="370" y="383"/>
                    <a:pt x="368" y="381"/>
                    <a:pt x="365" y="381"/>
                  </a:cubicBezTo>
                  <a:cubicBezTo>
                    <a:pt x="338" y="381"/>
                    <a:pt x="338" y="381"/>
                    <a:pt x="338" y="381"/>
                  </a:cubicBezTo>
                  <a:cubicBezTo>
                    <a:pt x="335" y="381"/>
                    <a:pt x="332" y="383"/>
                    <a:pt x="332" y="386"/>
                  </a:cubicBezTo>
                  <a:cubicBezTo>
                    <a:pt x="332" y="389"/>
                    <a:pt x="335" y="391"/>
                    <a:pt x="338" y="391"/>
                  </a:cubicBezTo>
                  <a:close/>
                  <a:moveTo>
                    <a:pt x="278" y="440"/>
                  </a:moveTo>
                  <a:cubicBezTo>
                    <a:pt x="278" y="467"/>
                    <a:pt x="278" y="467"/>
                    <a:pt x="278" y="467"/>
                  </a:cubicBezTo>
                  <a:cubicBezTo>
                    <a:pt x="278" y="470"/>
                    <a:pt x="280" y="473"/>
                    <a:pt x="283" y="473"/>
                  </a:cubicBezTo>
                  <a:cubicBezTo>
                    <a:pt x="286" y="473"/>
                    <a:pt x="289" y="470"/>
                    <a:pt x="289" y="467"/>
                  </a:cubicBezTo>
                  <a:cubicBezTo>
                    <a:pt x="289" y="440"/>
                    <a:pt x="289" y="440"/>
                    <a:pt x="289" y="440"/>
                  </a:cubicBezTo>
                  <a:cubicBezTo>
                    <a:pt x="289" y="437"/>
                    <a:pt x="286" y="435"/>
                    <a:pt x="283" y="435"/>
                  </a:cubicBezTo>
                  <a:cubicBezTo>
                    <a:pt x="280" y="435"/>
                    <a:pt x="278" y="437"/>
                    <a:pt x="278" y="440"/>
                  </a:cubicBezTo>
                  <a:close/>
                  <a:moveTo>
                    <a:pt x="289" y="332"/>
                  </a:moveTo>
                  <a:cubicBezTo>
                    <a:pt x="289" y="305"/>
                    <a:pt x="289" y="305"/>
                    <a:pt x="289" y="305"/>
                  </a:cubicBezTo>
                  <a:cubicBezTo>
                    <a:pt x="289" y="302"/>
                    <a:pt x="286" y="299"/>
                    <a:pt x="283" y="299"/>
                  </a:cubicBezTo>
                  <a:cubicBezTo>
                    <a:pt x="280" y="299"/>
                    <a:pt x="278" y="302"/>
                    <a:pt x="278" y="305"/>
                  </a:cubicBezTo>
                  <a:cubicBezTo>
                    <a:pt x="278" y="332"/>
                    <a:pt x="278" y="332"/>
                    <a:pt x="278" y="332"/>
                  </a:cubicBezTo>
                  <a:cubicBezTo>
                    <a:pt x="278" y="335"/>
                    <a:pt x="280" y="337"/>
                    <a:pt x="283" y="337"/>
                  </a:cubicBezTo>
                  <a:cubicBezTo>
                    <a:pt x="286" y="337"/>
                    <a:pt x="289" y="335"/>
                    <a:pt x="289" y="332"/>
                  </a:cubicBezTo>
                  <a:close/>
                  <a:moveTo>
                    <a:pt x="218" y="0"/>
                  </a:moveTo>
                  <a:cubicBezTo>
                    <a:pt x="224" y="0"/>
                    <a:pt x="228" y="2"/>
                    <a:pt x="232" y="4"/>
                  </a:cubicBezTo>
                  <a:cubicBezTo>
                    <a:pt x="235" y="7"/>
                    <a:pt x="237" y="11"/>
                    <a:pt x="237" y="14"/>
                  </a:cubicBezTo>
                  <a:cubicBezTo>
                    <a:pt x="237" y="72"/>
                    <a:pt x="237" y="72"/>
                    <a:pt x="237" y="72"/>
                  </a:cubicBezTo>
                  <a:cubicBezTo>
                    <a:pt x="237" y="75"/>
                    <a:pt x="235" y="79"/>
                    <a:pt x="232" y="82"/>
                  </a:cubicBezTo>
                  <a:cubicBezTo>
                    <a:pt x="228" y="84"/>
                    <a:pt x="224" y="86"/>
                    <a:pt x="218" y="86"/>
                  </a:cubicBezTo>
                  <a:cubicBezTo>
                    <a:pt x="126" y="86"/>
                    <a:pt x="126" y="86"/>
                    <a:pt x="126" y="86"/>
                  </a:cubicBezTo>
                  <a:cubicBezTo>
                    <a:pt x="121" y="86"/>
                    <a:pt x="116" y="84"/>
                    <a:pt x="113" y="82"/>
                  </a:cubicBezTo>
                  <a:cubicBezTo>
                    <a:pt x="110" y="79"/>
                    <a:pt x="108" y="75"/>
                    <a:pt x="108" y="72"/>
                  </a:cubicBezTo>
                  <a:cubicBezTo>
                    <a:pt x="108" y="14"/>
                    <a:pt x="108" y="14"/>
                    <a:pt x="108" y="14"/>
                  </a:cubicBezTo>
                  <a:cubicBezTo>
                    <a:pt x="108" y="11"/>
                    <a:pt x="110" y="7"/>
                    <a:pt x="113" y="4"/>
                  </a:cubicBezTo>
                  <a:cubicBezTo>
                    <a:pt x="116" y="2"/>
                    <a:pt x="121" y="0"/>
                    <a:pt x="126" y="0"/>
                  </a:cubicBezTo>
                  <a:cubicBezTo>
                    <a:pt x="218" y="0"/>
                    <a:pt x="218" y="0"/>
                    <a:pt x="218" y="0"/>
                  </a:cubicBezTo>
                  <a:close/>
                  <a:moveTo>
                    <a:pt x="138" y="19"/>
                  </a:moveTo>
                  <a:cubicBezTo>
                    <a:pt x="206" y="19"/>
                    <a:pt x="206" y="19"/>
                    <a:pt x="206" y="19"/>
                  </a:cubicBezTo>
                  <a:cubicBezTo>
                    <a:pt x="210" y="19"/>
                    <a:pt x="214" y="20"/>
                    <a:pt x="217" y="22"/>
                  </a:cubicBezTo>
                  <a:cubicBezTo>
                    <a:pt x="217" y="22"/>
                    <a:pt x="217" y="22"/>
                    <a:pt x="217" y="22"/>
                  </a:cubicBezTo>
                  <a:cubicBezTo>
                    <a:pt x="220" y="25"/>
                    <a:pt x="222" y="29"/>
                    <a:pt x="222" y="33"/>
                  </a:cubicBezTo>
                  <a:cubicBezTo>
                    <a:pt x="222" y="51"/>
                    <a:pt x="222" y="51"/>
                    <a:pt x="222" y="51"/>
                  </a:cubicBezTo>
                  <a:cubicBezTo>
                    <a:pt x="222" y="55"/>
                    <a:pt x="220" y="58"/>
                    <a:pt x="217" y="61"/>
                  </a:cubicBezTo>
                  <a:cubicBezTo>
                    <a:pt x="217" y="61"/>
                    <a:pt x="217" y="61"/>
                    <a:pt x="217" y="61"/>
                  </a:cubicBezTo>
                  <a:cubicBezTo>
                    <a:pt x="214" y="63"/>
                    <a:pt x="210" y="65"/>
                    <a:pt x="206" y="65"/>
                  </a:cubicBezTo>
                  <a:cubicBezTo>
                    <a:pt x="138" y="65"/>
                    <a:pt x="138" y="65"/>
                    <a:pt x="138" y="65"/>
                  </a:cubicBezTo>
                  <a:cubicBezTo>
                    <a:pt x="134" y="65"/>
                    <a:pt x="130" y="63"/>
                    <a:pt x="127" y="61"/>
                  </a:cubicBezTo>
                  <a:cubicBezTo>
                    <a:pt x="127" y="61"/>
                    <a:pt x="127" y="61"/>
                    <a:pt x="127" y="61"/>
                  </a:cubicBezTo>
                  <a:cubicBezTo>
                    <a:pt x="124" y="58"/>
                    <a:pt x="122" y="55"/>
                    <a:pt x="122" y="51"/>
                  </a:cubicBezTo>
                  <a:cubicBezTo>
                    <a:pt x="122" y="33"/>
                    <a:pt x="122" y="33"/>
                    <a:pt x="122" y="33"/>
                  </a:cubicBezTo>
                  <a:cubicBezTo>
                    <a:pt x="122" y="29"/>
                    <a:pt x="124" y="25"/>
                    <a:pt x="127" y="22"/>
                  </a:cubicBezTo>
                  <a:cubicBezTo>
                    <a:pt x="127" y="22"/>
                    <a:pt x="127" y="22"/>
                    <a:pt x="127" y="22"/>
                  </a:cubicBezTo>
                  <a:cubicBezTo>
                    <a:pt x="130" y="20"/>
                    <a:pt x="134" y="19"/>
                    <a:pt x="138" y="19"/>
                  </a:cubicBezTo>
                  <a:close/>
                  <a:moveTo>
                    <a:pt x="344" y="243"/>
                  </a:moveTo>
                  <a:cubicBezTo>
                    <a:pt x="344" y="41"/>
                    <a:pt x="344" y="41"/>
                    <a:pt x="344" y="41"/>
                  </a:cubicBezTo>
                  <a:cubicBezTo>
                    <a:pt x="344" y="28"/>
                    <a:pt x="334" y="18"/>
                    <a:pt x="321" y="18"/>
                  </a:cubicBezTo>
                  <a:cubicBezTo>
                    <a:pt x="244" y="18"/>
                    <a:pt x="244" y="18"/>
                    <a:pt x="244" y="18"/>
                  </a:cubicBezTo>
                  <a:cubicBezTo>
                    <a:pt x="244" y="59"/>
                    <a:pt x="244" y="59"/>
                    <a:pt x="244" y="59"/>
                  </a:cubicBezTo>
                  <a:cubicBezTo>
                    <a:pt x="302" y="59"/>
                    <a:pt x="302" y="59"/>
                    <a:pt x="302" y="59"/>
                  </a:cubicBezTo>
                  <a:cubicBezTo>
                    <a:pt x="302" y="92"/>
                    <a:pt x="302" y="92"/>
                    <a:pt x="302" y="92"/>
                  </a:cubicBezTo>
                  <a:cubicBezTo>
                    <a:pt x="302" y="232"/>
                    <a:pt x="302" y="232"/>
                    <a:pt x="302" y="232"/>
                  </a:cubicBezTo>
                  <a:cubicBezTo>
                    <a:pt x="317" y="234"/>
                    <a:pt x="331" y="238"/>
                    <a:pt x="344" y="243"/>
                  </a:cubicBezTo>
                  <a:close/>
                  <a:moveTo>
                    <a:pt x="87" y="324"/>
                  </a:moveTo>
                  <a:cubicBezTo>
                    <a:pt x="141" y="324"/>
                    <a:pt x="141" y="324"/>
                    <a:pt x="141" y="324"/>
                  </a:cubicBezTo>
                  <a:cubicBezTo>
                    <a:pt x="139" y="330"/>
                    <a:pt x="136" y="336"/>
                    <a:pt x="134" y="343"/>
                  </a:cubicBezTo>
                  <a:cubicBezTo>
                    <a:pt x="87" y="343"/>
                    <a:pt x="87" y="343"/>
                    <a:pt x="87" y="343"/>
                  </a:cubicBezTo>
                  <a:cubicBezTo>
                    <a:pt x="82" y="343"/>
                    <a:pt x="77" y="339"/>
                    <a:pt x="77" y="333"/>
                  </a:cubicBezTo>
                  <a:cubicBezTo>
                    <a:pt x="77" y="333"/>
                    <a:pt x="77" y="333"/>
                    <a:pt x="77" y="333"/>
                  </a:cubicBezTo>
                  <a:cubicBezTo>
                    <a:pt x="77" y="328"/>
                    <a:pt x="82" y="324"/>
                    <a:pt x="87" y="324"/>
                  </a:cubicBezTo>
                  <a:close/>
                  <a:moveTo>
                    <a:pt x="162" y="290"/>
                  </a:moveTo>
                  <a:cubicBezTo>
                    <a:pt x="87" y="290"/>
                    <a:pt x="87" y="290"/>
                    <a:pt x="87" y="290"/>
                  </a:cubicBezTo>
                  <a:cubicBezTo>
                    <a:pt x="87" y="290"/>
                    <a:pt x="87" y="290"/>
                    <a:pt x="87"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8"/>
                    <a:pt x="82" y="288"/>
                    <a:pt x="82" y="288"/>
                  </a:cubicBezTo>
                  <a:cubicBezTo>
                    <a:pt x="82" y="288"/>
                    <a:pt x="82" y="288"/>
                    <a:pt x="82" y="288"/>
                  </a:cubicBezTo>
                  <a:cubicBezTo>
                    <a:pt x="82" y="288"/>
                    <a:pt x="82" y="288"/>
                    <a:pt x="82" y="288"/>
                  </a:cubicBezTo>
                  <a:cubicBezTo>
                    <a:pt x="82" y="288"/>
                    <a:pt x="82" y="288"/>
                    <a:pt x="82"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7"/>
                    <a:pt x="81" y="287"/>
                    <a:pt x="81" y="287"/>
                  </a:cubicBezTo>
                  <a:cubicBezTo>
                    <a:pt x="81" y="287"/>
                    <a:pt x="81" y="287"/>
                    <a:pt x="81"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6"/>
                    <a:pt x="80" y="286"/>
                    <a:pt x="80" y="286"/>
                  </a:cubicBezTo>
                  <a:cubicBezTo>
                    <a:pt x="80" y="286"/>
                    <a:pt x="80" y="286"/>
                    <a:pt x="80"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8" y="285"/>
                    <a:pt x="78" y="285"/>
                    <a:pt x="78" y="285"/>
                  </a:cubicBezTo>
                  <a:cubicBezTo>
                    <a:pt x="78" y="285"/>
                    <a:pt x="78" y="285"/>
                    <a:pt x="78" y="285"/>
                  </a:cubicBezTo>
                  <a:cubicBezTo>
                    <a:pt x="78" y="285"/>
                    <a:pt x="78" y="285"/>
                    <a:pt x="78" y="285"/>
                  </a:cubicBezTo>
                  <a:cubicBezTo>
                    <a:pt x="78" y="285"/>
                    <a:pt x="78" y="285"/>
                    <a:pt x="78" y="285"/>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2"/>
                    <a:pt x="78" y="282"/>
                    <a:pt x="78" y="282"/>
                  </a:cubicBezTo>
                  <a:cubicBezTo>
                    <a:pt x="78" y="282"/>
                    <a:pt x="78" y="282"/>
                    <a:pt x="78" y="282"/>
                  </a:cubicBezTo>
                  <a:cubicBezTo>
                    <a:pt x="78" y="282"/>
                    <a:pt x="78" y="282"/>
                    <a:pt x="78" y="282"/>
                  </a:cubicBezTo>
                  <a:cubicBezTo>
                    <a:pt x="78" y="282"/>
                    <a:pt x="78" y="282"/>
                    <a:pt x="78" y="282"/>
                  </a:cubicBezTo>
                  <a:cubicBezTo>
                    <a:pt x="77" y="282"/>
                    <a:pt x="77" y="282"/>
                    <a:pt x="77" y="282"/>
                  </a:cubicBezTo>
                  <a:cubicBezTo>
                    <a:pt x="77" y="282"/>
                    <a:pt x="77" y="282"/>
                    <a:pt x="77" y="282"/>
                  </a:cubicBezTo>
                  <a:cubicBezTo>
                    <a:pt x="77" y="282"/>
                    <a:pt x="77" y="282"/>
                    <a:pt x="77" y="282"/>
                  </a:cubicBezTo>
                  <a:cubicBezTo>
                    <a:pt x="77" y="282"/>
                    <a:pt x="77" y="282"/>
                    <a:pt x="77" y="282"/>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79"/>
                    <a:pt x="77" y="279"/>
                    <a:pt x="77" y="279"/>
                  </a:cubicBezTo>
                  <a:cubicBezTo>
                    <a:pt x="77" y="279"/>
                    <a:pt x="77" y="279"/>
                    <a:pt x="77" y="279"/>
                  </a:cubicBezTo>
                  <a:cubicBezTo>
                    <a:pt x="77" y="279"/>
                    <a:pt x="77" y="279"/>
                    <a:pt x="77" y="279"/>
                  </a:cubicBezTo>
                  <a:cubicBezTo>
                    <a:pt x="77" y="279"/>
                    <a:pt x="77" y="279"/>
                    <a:pt x="77" y="279"/>
                  </a:cubicBezTo>
                  <a:cubicBezTo>
                    <a:pt x="78" y="279"/>
                    <a:pt x="78" y="279"/>
                    <a:pt x="78" y="279"/>
                  </a:cubicBezTo>
                  <a:cubicBezTo>
                    <a:pt x="78" y="279"/>
                    <a:pt x="78" y="279"/>
                    <a:pt x="78" y="279"/>
                  </a:cubicBezTo>
                  <a:cubicBezTo>
                    <a:pt x="78" y="279"/>
                    <a:pt x="78" y="279"/>
                    <a:pt x="78" y="279"/>
                  </a:cubicBezTo>
                  <a:cubicBezTo>
                    <a:pt x="78" y="279"/>
                    <a:pt x="78" y="279"/>
                    <a:pt x="78" y="279"/>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9" y="276"/>
                    <a:pt x="79" y="276"/>
                    <a:pt x="79" y="276"/>
                  </a:cubicBezTo>
                  <a:cubicBezTo>
                    <a:pt x="79" y="276"/>
                    <a:pt x="79" y="276"/>
                    <a:pt x="79" y="276"/>
                  </a:cubicBezTo>
                  <a:cubicBezTo>
                    <a:pt x="79" y="276"/>
                    <a:pt x="79" y="276"/>
                    <a:pt x="79" y="276"/>
                  </a:cubicBezTo>
                  <a:cubicBezTo>
                    <a:pt x="79" y="276"/>
                    <a:pt x="79" y="276"/>
                    <a:pt x="79" y="276"/>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80" y="275"/>
                    <a:pt x="80" y="275"/>
                    <a:pt x="80" y="275"/>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2" y="273"/>
                    <a:pt x="82" y="273"/>
                    <a:pt x="82" y="273"/>
                  </a:cubicBezTo>
                  <a:cubicBezTo>
                    <a:pt x="82" y="273"/>
                    <a:pt x="82" y="273"/>
                    <a:pt x="82" y="273"/>
                  </a:cubicBezTo>
                  <a:cubicBezTo>
                    <a:pt x="82" y="273"/>
                    <a:pt x="82" y="273"/>
                    <a:pt x="82" y="273"/>
                  </a:cubicBezTo>
                  <a:cubicBezTo>
                    <a:pt x="82" y="272"/>
                    <a:pt x="82" y="272"/>
                    <a:pt x="82" y="272"/>
                  </a:cubicBezTo>
                  <a:cubicBezTo>
                    <a:pt x="82" y="272"/>
                    <a:pt x="82" y="272"/>
                    <a:pt x="82" y="272"/>
                  </a:cubicBezTo>
                  <a:cubicBezTo>
                    <a:pt x="82" y="272"/>
                    <a:pt x="82" y="272"/>
                    <a:pt x="82" y="272"/>
                  </a:cubicBezTo>
                  <a:cubicBezTo>
                    <a:pt x="82" y="272"/>
                    <a:pt x="82" y="272"/>
                    <a:pt x="82"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7" y="271"/>
                    <a:pt x="87" y="271"/>
                    <a:pt x="87" y="271"/>
                  </a:cubicBezTo>
                  <a:cubicBezTo>
                    <a:pt x="179" y="271"/>
                    <a:pt x="179" y="271"/>
                    <a:pt x="179" y="271"/>
                  </a:cubicBezTo>
                  <a:cubicBezTo>
                    <a:pt x="173" y="277"/>
                    <a:pt x="167" y="283"/>
                    <a:pt x="162" y="290"/>
                  </a:cubicBezTo>
                  <a:close/>
                  <a:moveTo>
                    <a:pt x="77" y="280"/>
                  </a:moveTo>
                  <a:cubicBezTo>
                    <a:pt x="77" y="280"/>
                    <a:pt x="77" y="280"/>
                    <a:pt x="77" y="280"/>
                  </a:cubicBezTo>
                  <a:close/>
                  <a:moveTo>
                    <a:pt x="87" y="218"/>
                  </a:moveTo>
                  <a:cubicBezTo>
                    <a:pt x="258" y="218"/>
                    <a:pt x="258" y="218"/>
                    <a:pt x="258" y="218"/>
                  </a:cubicBezTo>
                  <a:cubicBezTo>
                    <a:pt x="263" y="218"/>
                    <a:pt x="267" y="222"/>
                    <a:pt x="267" y="228"/>
                  </a:cubicBezTo>
                  <a:cubicBezTo>
                    <a:pt x="267" y="228"/>
                    <a:pt x="267" y="228"/>
                    <a:pt x="267" y="228"/>
                  </a:cubicBezTo>
                  <a:cubicBezTo>
                    <a:pt x="267" y="229"/>
                    <a:pt x="267" y="231"/>
                    <a:pt x="266" y="232"/>
                  </a:cubicBezTo>
                  <a:cubicBezTo>
                    <a:pt x="257" y="233"/>
                    <a:pt x="249" y="235"/>
                    <a:pt x="241" y="237"/>
                  </a:cubicBezTo>
                  <a:cubicBezTo>
                    <a:pt x="87" y="237"/>
                    <a:pt x="87" y="237"/>
                    <a:pt x="87" y="237"/>
                  </a:cubicBezTo>
                  <a:cubicBezTo>
                    <a:pt x="82" y="237"/>
                    <a:pt x="77" y="233"/>
                    <a:pt x="77" y="228"/>
                  </a:cubicBezTo>
                  <a:cubicBezTo>
                    <a:pt x="77" y="228"/>
                    <a:pt x="77" y="228"/>
                    <a:pt x="77" y="228"/>
                  </a:cubicBezTo>
                  <a:cubicBezTo>
                    <a:pt x="77" y="222"/>
                    <a:pt x="82" y="218"/>
                    <a:pt x="87" y="218"/>
                  </a:cubicBezTo>
                  <a:close/>
                  <a:moveTo>
                    <a:pt x="87" y="165"/>
                  </a:moveTo>
                  <a:cubicBezTo>
                    <a:pt x="258" y="165"/>
                    <a:pt x="258" y="165"/>
                    <a:pt x="258" y="165"/>
                  </a:cubicBezTo>
                  <a:cubicBezTo>
                    <a:pt x="263" y="165"/>
                    <a:pt x="267" y="170"/>
                    <a:pt x="267" y="175"/>
                  </a:cubicBezTo>
                  <a:cubicBezTo>
                    <a:pt x="267" y="175"/>
                    <a:pt x="267" y="175"/>
                    <a:pt x="267" y="175"/>
                  </a:cubicBezTo>
                  <a:cubicBezTo>
                    <a:pt x="267" y="180"/>
                    <a:pt x="263" y="184"/>
                    <a:pt x="258" y="184"/>
                  </a:cubicBezTo>
                  <a:cubicBezTo>
                    <a:pt x="87" y="184"/>
                    <a:pt x="87" y="184"/>
                    <a:pt x="87" y="184"/>
                  </a:cubicBezTo>
                  <a:cubicBezTo>
                    <a:pt x="82" y="184"/>
                    <a:pt x="77" y="180"/>
                    <a:pt x="77" y="175"/>
                  </a:cubicBezTo>
                  <a:cubicBezTo>
                    <a:pt x="77" y="175"/>
                    <a:pt x="77" y="175"/>
                    <a:pt x="77" y="175"/>
                  </a:cubicBezTo>
                  <a:cubicBezTo>
                    <a:pt x="77" y="170"/>
                    <a:pt x="82" y="165"/>
                    <a:pt x="87" y="165"/>
                  </a:cubicBezTo>
                  <a:close/>
                  <a:moveTo>
                    <a:pt x="87" y="115"/>
                  </a:moveTo>
                  <a:cubicBezTo>
                    <a:pt x="258" y="115"/>
                    <a:pt x="258" y="115"/>
                    <a:pt x="258" y="115"/>
                  </a:cubicBezTo>
                  <a:cubicBezTo>
                    <a:pt x="263" y="115"/>
                    <a:pt x="267" y="120"/>
                    <a:pt x="267" y="125"/>
                  </a:cubicBezTo>
                  <a:cubicBezTo>
                    <a:pt x="267" y="125"/>
                    <a:pt x="267" y="125"/>
                    <a:pt x="267" y="125"/>
                  </a:cubicBezTo>
                  <a:cubicBezTo>
                    <a:pt x="267" y="130"/>
                    <a:pt x="263" y="134"/>
                    <a:pt x="258" y="134"/>
                  </a:cubicBezTo>
                  <a:cubicBezTo>
                    <a:pt x="87" y="134"/>
                    <a:pt x="87" y="134"/>
                    <a:pt x="87" y="134"/>
                  </a:cubicBezTo>
                  <a:cubicBezTo>
                    <a:pt x="82" y="134"/>
                    <a:pt x="77" y="130"/>
                    <a:pt x="77" y="125"/>
                  </a:cubicBezTo>
                  <a:cubicBezTo>
                    <a:pt x="77" y="125"/>
                    <a:pt x="77" y="125"/>
                    <a:pt x="77" y="125"/>
                  </a:cubicBezTo>
                  <a:cubicBezTo>
                    <a:pt x="77" y="120"/>
                    <a:pt x="82" y="115"/>
                    <a:pt x="87" y="115"/>
                  </a:cubicBezTo>
                  <a:close/>
                  <a:moveTo>
                    <a:pt x="130" y="59"/>
                  </a:moveTo>
                  <a:cubicBezTo>
                    <a:pt x="130" y="33"/>
                    <a:pt x="130" y="33"/>
                    <a:pt x="130" y="33"/>
                  </a:cubicBezTo>
                  <a:cubicBezTo>
                    <a:pt x="130" y="31"/>
                    <a:pt x="131" y="29"/>
                    <a:pt x="132" y="28"/>
                  </a:cubicBezTo>
                  <a:cubicBezTo>
                    <a:pt x="132" y="28"/>
                    <a:pt x="132" y="28"/>
                    <a:pt x="132" y="28"/>
                  </a:cubicBezTo>
                  <a:cubicBezTo>
                    <a:pt x="134" y="27"/>
                    <a:pt x="136" y="26"/>
                    <a:pt x="138" y="26"/>
                  </a:cubicBezTo>
                  <a:cubicBezTo>
                    <a:pt x="206" y="26"/>
                    <a:pt x="206" y="26"/>
                    <a:pt x="206" y="26"/>
                  </a:cubicBezTo>
                  <a:cubicBezTo>
                    <a:pt x="208" y="26"/>
                    <a:pt x="211" y="27"/>
                    <a:pt x="212" y="28"/>
                  </a:cubicBezTo>
                  <a:cubicBezTo>
                    <a:pt x="212" y="28"/>
                    <a:pt x="212" y="28"/>
                    <a:pt x="212" y="28"/>
                  </a:cubicBezTo>
                  <a:cubicBezTo>
                    <a:pt x="214" y="29"/>
                    <a:pt x="215" y="31"/>
                    <a:pt x="215" y="33"/>
                  </a:cubicBezTo>
                  <a:cubicBezTo>
                    <a:pt x="215" y="59"/>
                    <a:pt x="215" y="59"/>
                    <a:pt x="215" y="59"/>
                  </a:cubicBezTo>
                  <a:lnTo>
                    <a:pt x="130" y="59"/>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1" name="Rectangle 58"/>
            <p:cNvSpPr>
              <a:spLocks noChangeArrowheads="1"/>
            </p:cNvSpPr>
            <p:nvPr/>
          </p:nvSpPr>
          <p:spPr bwMode="auto">
            <a:xfrm rot="2700000">
              <a:off x="2655457"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2" name="Rectangle 58"/>
            <p:cNvSpPr>
              <a:spLocks noChangeArrowheads="1"/>
            </p:cNvSpPr>
            <p:nvPr/>
          </p:nvSpPr>
          <p:spPr bwMode="auto">
            <a:xfrm rot="2700000">
              <a:off x="8987566"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grpSp>
      <p:sp>
        <p:nvSpPr>
          <p:cNvPr id="23" name="TextBox 76"/>
          <p:cNvSpPr txBox="1"/>
          <p:nvPr/>
        </p:nvSpPr>
        <p:spPr>
          <a:xfrm>
            <a:off x="1193683" y="3547049"/>
            <a:ext cx="2036467" cy="461665"/>
          </a:xfrm>
          <a:prstGeom prst="rect">
            <a:avLst/>
          </a:prstGeom>
          <a:noFill/>
          <a:effectLst/>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缺点</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1</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TextBox 76"/>
          <p:cNvSpPr txBox="1"/>
          <p:nvPr/>
        </p:nvSpPr>
        <p:spPr>
          <a:xfrm>
            <a:off x="6251066" y="3538246"/>
            <a:ext cx="1957435" cy="461665"/>
          </a:xfrm>
          <a:prstGeom prst="rect">
            <a:avLst/>
          </a:prstGeom>
          <a:noFill/>
          <a:effectLst/>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缺点</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2</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矩形 24"/>
          <p:cNvSpPr/>
          <p:nvPr/>
        </p:nvSpPr>
        <p:spPr>
          <a:xfrm>
            <a:off x="1240794" y="3893188"/>
            <a:ext cx="4339020" cy="2585323"/>
          </a:xfrm>
          <a:prstGeom prst="rect">
            <a:avLst/>
          </a:prstGeom>
        </p:spPr>
        <p:txBody>
          <a:bodyPr wrap="square">
            <a:spAutoFit/>
          </a:bodyPr>
          <a:lstStyle/>
          <a:p>
            <a:pPr>
              <a:lnSpc>
                <a:spcPct val="150000"/>
              </a:lnSpc>
            </a:pPr>
            <a:r>
              <a:rPr lang="zh-CN" altLang="zh-CN" sz="1800" dirty="0" smtClean="0">
                <a:solidFill>
                  <a:srgbClr val="1369B2"/>
                </a:solidFill>
                <a:latin typeface="微软雅黑" panose="020B0503020204020204" pitchFamily="34" charset="-122"/>
                <a:ea typeface="微软雅黑" panose="020B0503020204020204" pitchFamily="34" charset="-122"/>
              </a:rPr>
              <a:t>不能</a:t>
            </a:r>
            <a:r>
              <a:rPr lang="zh-CN" altLang="zh-CN" sz="1800" dirty="0">
                <a:solidFill>
                  <a:srgbClr val="1369B2"/>
                </a:solidFill>
                <a:latin typeface="微软雅黑" panose="020B0503020204020204" pitchFamily="34" charset="-122"/>
                <a:ea typeface="微软雅黑" panose="020B0503020204020204" pitchFamily="34" charset="-122"/>
              </a:rPr>
              <a:t>提高测试的有效性</a:t>
            </a:r>
            <a:r>
              <a:rPr lang="zh-CN" altLang="en-US" sz="1800" dirty="0" smtClean="0">
                <a:solidFill>
                  <a:srgbClr val="595959"/>
                </a:solidFill>
                <a:latin typeface="微软雅黑" panose="020B0503020204020204" pitchFamily="34" charset="-122"/>
                <a:ea typeface="微软雅黑" panose="020B0503020204020204" pitchFamily="34" charset="-122"/>
                <a:cs typeface="+mn-ea"/>
              </a:rPr>
              <a:t>。</a:t>
            </a:r>
            <a:r>
              <a:rPr lang="zh-CN" altLang="zh-CN" sz="1800" dirty="0" smtClean="0">
                <a:solidFill>
                  <a:srgbClr val="595959"/>
                </a:solidFill>
                <a:latin typeface="微软雅黑" panose="020B0503020204020204" pitchFamily="34" charset="-122"/>
                <a:ea typeface="微软雅黑" panose="020B0503020204020204" pitchFamily="34" charset="-122"/>
                <a:cs typeface="+mn-ea"/>
              </a:rPr>
              <a:t>自动化</a:t>
            </a:r>
            <a:r>
              <a:rPr lang="zh-CN" altLang="zh-CN" sz="1800" dirty="0">
                <a:solidFill>
                  <a:srgbClr val="595959"/>
                </a:solidFill>
                <a:latin typeface="微软雅黑" panose="020B0503020204020204" pitchFamily="34" charset="-122"/>
                <a:ea typeface="微软雅黑" panose="020B0503020204020204" pitchFamily="34" charset="-122"/>
                <a:cs typeface="+mn-ea"/>
              </a:rPr>
              <a:t>测试的脚本是由代码编写而成，在测试过程中，</a:t>
            </a:r>
            <a:r>
              <a:rPr lang="zh-CN" altLang="zh-CN" sz="1800" dirty="0">
                <a:solidFill>
                  <a:srgbClr val="1369B2"/>
                </a:solidFill>
                <a:latin typeface="微软雅黑" panose="020B0503020204020204" pitchFamily="34" charset="-122"/>
                <a:ea typeface="微软雅黑" panose="020B0503020204020204" pitchFamily="34" charset="-122"/>
              </a:rPr>
              <a:t>脚本可能会出现异常或逻辑错误</a:t>
            </a:r>
            <a:r>
              <a:rPr lang="zh-CN" altLang="zh-CN" sz="1800" dirty="0">
                <a:solidFill>
                  <a:srgbClr val="595959"/>
                </a:solidFill>
                <a:latin typeface="微软雅黑" panose="020B0503020204020204" pitchFamily="34" charset="-122"/>
                <a:ea typeface="微软雅黑" panose="020B0503020204020204" pitchFamily="34" charset="-122"/>
                <a:cs typeface="+mn-ea"/>
              </a:rPr>
              <a:t>等情况，此时将无法提高测试的有效性。</a:t>
            </a:r>
            <a:r>
              <a:rPr lang="zh-CN" altLang="zh-CN" sz="1800" dirty="0">
                <a:solidFill>
                  <a:srgbClr val="1369B2"/>
                </a:solidFill>
                <a:latin typeface="微软雅黑" panose="020B0503020204020204" pitchFamily="34" charset="-122"/>
                <a:ea typeface="微软雅黑" panose="020B0503020204020204" pitchFamily="34" charset="-122"/>
              </a:rPr>
              <a:t>自动化测试工具</a:t>
            </a:r>
            <a:r>
              <a:rPr lang="zh-CN" altLang="zh-CN" sz="1800" dirty="0">
                <a:solidFill>
                  <a:srgbClr val="595959"/>
                </a:solidFill>
                <a:latin typeface="微软雅黑" panose="020B0503020204020204" pitchFamily="34" charset="-122"/>
                <a:ea typeface="微软雅黑" panose="020B0503020204020204" pitchFamily="34" charset="-122"/>
                <a:cs typeface="+mn-ea"/>
              </a:rPr>
              <a:t>本身也是一个</a:t>
            </a:r>
            <a:r>
              <a:rPr lang="zh-CN" altLang="zh-CN" sz="1800" dirty="0">
                <a:solidFill>
                  <a:srgbClr val="1369B2"/>
                </a:solidFill>
                <a:latin typeface="微软雅黑" panose="020B0503020204020204" pitchFamily="34" charset="-122"/>
                <a:ea typeface="微软雅黑" panose="020B0503020204020204" pitchFamily="34" charset="-122"/>
              </a:rPr>
              <a:t>产品</a:t>
            </a:r>
            <a:r>
              <a:rPr lang="zh-CN" altLang="zh-CN" sz="1800" dirty="0">
                <a:solidFill>
                  <a:srgbClr val="595959"/>
                </a:solidFill>
                <a:latin typeface="微软雅黑" panose="020B0503020204020204" pitchFamily="34" charset="-122"/>
                <a:ea typeface="微软雅黑" panose="020B0503020204020204" pitchFamily="34" charset="-122"/>
                <a:cs typeface="+mn-ea"/>
              </a:rPr>
              <a:t>，当它在不同的</a:t>
            </a:r>
            <a:r>
              <a:rPr lang="zh-CN" altLang="zh-CN" sz="1800" dirty="0">
                <a:solidFill>
                  <a:srgbClr val="1369B2"/>
                </a:solidFill>
                <a:latin typeface="微软雅黑" panose="020B0503020204020204" pitchFamily="34" charset="-122"/>
                <a:ea typeface="微软雅黑" panose="020B0503020204020204" pitchFamily="34" charset="-122"/>
              </a:rPr>
              <a:t>操作系统或平台上</a:t>
            </a:r>
            <a:r>
              <a:rPr lang="zh-CN" altLang="zh-CN" sz="1800" dirty="0">
                <a:solidFill>
                  <a:srgbClr val="595959"/>
                </a:solidFill>
                <a:latin typeface="微软雅黑" panose="020B0503020204020204" pitchFamily="34" charset="-122"/>
                <a:ea typeface="微软雅黑" panose="020B0503020204020204" pitchFamily="34" charset="-122"/>
                <a:cs typeface="+mn-ea"/>
              </a:rPr>
              <a:t>运行时也可能会出现缺陷</a:t>
            </a:r>
            <a:r>
              <a:rPr lang="zh-CN" altLang="en-US" sz="1800" dirty="0" smtClean="0">
                <a:solidFill>
                  <a:srgbClr val="595959"/>
                </a:solidFill>
                <a:latin typeface="微软雅黑" panose="020B0503020204020204" pitchFamily="34" charset="-122"/>
                <a:ea typeface="微软雅黑" panose="020B0503020204020204" pitchFamily="34" charset="-122"/>
                <a:cs typeface="+mn-ea"/>
              </a:rPr>
              <a:t>。</a:t>
            </a:r>
            <a:endParaRPr lang="zh-CN" altLang="en-US" sz="1800" dirty="0">
              <a:solidFill>
                <a:srgbClr val="595959"/>
              </a:solidFill>
              <a:latin typeface="微软雅黑" panose="020B0503020204020204" pitchFamily="34" charset="-122"/>
              <a:ea typeface="微软雅黑" panose="020B0503020204020204" pitchFamily="34" charset="-122"/>
              <a:cs typeface="+mn-ea"/>
            </a:endParaRPr>
          </a:p>
        </p:txBody>
      </p:sp>
      <p:sp>
        <p:nvSpPr>
          <p:cNvPr id="26" name="矩形 25"/>
          <p:cNvSpPr/>
          <p:nvPr/>
        </p:nvSpPr>
        <p:spPr>
          <a:xfrm>
            <a:off x="6251067" y="3893188"/>
            <a:ext cx="5100140" cy="2585323"/>
          </a:xfrm>
          <a:prstGeom prst="rect">
            <a:avLst/>
          </a:prstGeom>
        </p:spPr>
        <p:txBody>
          <a:bodyPr wrap="square">
            <a:spAutoFit/>
          </a:bodyPr>
          <a:lstStyle/>
          <a:p>
            <a:pPr>
              <a:lnSpc>
                <a:spcPct val="150000"/>
              </a:lnSpc>
            </a:pPr>
            <a:r>
              <a:rPr lang="zh-CN" altLang="zh-CN" sz="1800" dirty="0">
                <a:solidFill>
                  <a:srgbClr val="1369B2"/>
                </a:solidFill>
                <a:latin typeface="微软雅黑" panose="020B0503020204020204" pitchFamily="34" charset="-122"/>
                <a:ea typeface="微软雅黑" panose="020B0503020204020204" pitchFamily="34" charset="-122"/>
              </a:rPr>
              <a:t>发现的缺陷比人工测试少且不容易发现新的缺陷</a:t>
            </a:r>
            <a:r>
              <a:rPr lang="zh-CN" altLang="en-US" sz="1800" dirty="0" smtClean="0">
                <a:solidFill>
                  <a:srgbClr val="595959"/>
                </a:solidFill>
                <a:latin typeface="微软雅黑" panose="020B0503020204020204" pitchFamily="34" charset="-122"/>
                <a:ea typeface="微软雅黑" panose="020B0503020204020204" pitchFamily="34" charset="-122"/>
                <a:cs typeface="+mn-ea"/>
              </a:rPr>
              <a:t>。</a:t>
            </a:r>
            <a:r>
              <a:rPr lang="zh-CN" altLang="zh-CN" sz="1800" dirty="0" smtClean="0">
                <a:solidFill>
                  <a:srgbClr val="595959"/>
                </a:solidFill>
                <a:latin typeface="微软雅黑" panose="020B0503020204020204" pitchFamily="34" charset="-122"/>
                <a:ea typeface="微软雅黑" panose="020B0503020204020204" pitchFamily="34" charset="-122"/>
                <a:cs typeface="+mn-ea"/>
              </a:rPr>
              <a:t>自动化测试工具没有思维，</a:t>
            </a:r>
            <a:r>
              <a:rPr lang="zh-CN" altLang="zh-CN" sz="1800" dirty="0">
                <a:solidFill>
                  <a:srgbClr val="1369B2"/>
                </a:solidFill>
                <a:latin typeface="微软雅黑" panose="020B0503020204020204" pitchFamily="34" charset="-122"/>
                <a:ea typeface="微软雅黑" panose="020B0503020204020204" pitchFamily="34" charset="-122"/>
              </a:rPr>
              <a:t>无法进行主观判断</a:t>
            </a:r>
            <a:r>
              <a:rPr lang="zh-CN" altLang="zh-CN" sz="1800" dirty="0" smtClean="0">
                <a:solidFill>
                  <a:srgbClr val="595959"/>
                </a:solidFill>
                <a:latin typeface="微软雅黑" panose="020B0503020204020204" pitchFamily="34" charset="-122"/>
                <a:ea typeface="微软雅黑" panose="020B0503020204020204" pitchFamily="34" charset="-122"/>
                <a:cs typeface="+mn-ea"/>
              </a:rPr>
              <a:t>，只能</a:t>
            </a:r>
            <a:r>
              <a:rPr lang="zh-CN" altLang="zh-CN" sz="1800" dirty="0">
                <a:solidFill>
                  <a:srgbClr val="595959"/>
                </a:solidFill>
                <a:latin typeface="微软雅黑" panose="020B0503020204020204" pitchFamily="34" charset="-122"/>
                <a:ea typeface="微软雅黑" panose="020B0503020204020204" pitchFamily="34" charset="-122"/>
                <a:cs typeface="+mn-ea"/>
              </a:rPr>
              <a:t>用于发现新版本的软件中是否出现旧版本的软件中出现过的缺陷，</a:t>
            </a:r>
            <a:r>
              <a:rPr lang="zh-CN" altLang="zh-CN" sz="1800" dirty="0">
                <a:solidFill>
                  <a:srgbClr val="1369B2"/>
                </a:solidFill>
                <a:latin typeface="微软雅黑" panose="020B0503020204020204" pitchFamily="34" charset="-122"/>
                <a:ea typeface="微软雅黑" panose="020B0503020204020204" pitchFamily="34" charset="-122"/>
              </a:rPr>
              <a:t>不易发现软件中的新缺陷</a:t>
            </a:r>
            <a:r>
              <a:rPr lang="zh-CN" altLang="zh-CN" sz="1800" dirty="0">
                <a:solidFill>
                  <a:srgbClr val="595959"/>
                </a:solidFill>
                <a:latin typeface="微软雅黑" panose="020B0503020204020204" pitchFamily="34" charset="-122"/>
                <a:ea typeface="微软雅黑" panose="020B0503020204020204" pitchFamily="34" charset="-122"/>
                <a:cs typeface="+mn-ea"/>
              </a:rPr>
              <a:t>，并且发现的缺陷数量比人工测试要少。自动化测试常用于</a:t>
            </a:r>
            <a:r>
              <a:rPr lang="zh-CN" altLang="zh-CN" sz="1800" dirty="0">
                <a:solidFill>
                  <a:srgbClr val="1369B2"/>
                </a:solidFill>
                <a:latin typeface="微软雅黑" panose="020B0503020204020204" pitchFamily="34" charset="-122"/>
                <a:ea typeface="微软雅黑" panose="020B0503020204020204" pitchFamily="34" charset="-122"/>
              </a:rPr>
              <a:t>缺陷预防</a:t>
            </a:r>
            <a:r>
              <a:rPr lang="zh-CN" altLang="zh-CN" sz="1800" dirty="0">
                <a:solidFill>
                  <a:srgbClr val="595959"/>
                </a:solidFill>
                <a:latin typeface="微软雅黑" panose="020B0503020204020204" pitchFamily="34" charset="-122"/>
                <a:ea typeface="微软雅黑" panose="020B0503020204020204" pitchFamily="34" charset="-122"/>
                <a:cs typeface="+mn-ea"/>
              </a:rPr>
              <a:t>而不是发现更多新缺陷</a:t>
            </a:r>
            <a:r>
              <a:rPr lang="zh-CN" altLang="zh-CN" sz="18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27" name="矩形 26"/>
          <p:cNvSpPr/>
          <p:nvPr/>
        </p:nvSpPr>
        <p:spPr>
          <a:xfrm>
            <a:off x="1114160" y="983404"/>
            <a:ext cx="2757038" cy="648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自动化测试的缺点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8"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自动化测试概述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29945"/>
          </a:xfrm>
          <a:prstGeom prst="rect">
            <a:avLst/>
          </a:prstGeom>
          <a:noFill/>
        </p:spPr>
        <p:txBody>
          <a:bodyPr wrap="square" lIns="91443" tIns="45720" rIns="91443" bIns="45720" rtlCol="0">
            <a:spAutoFit/>
          </a:bodyPr>
          <a:lstStyle/>
          <a:p>
            <a:r>
              <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自动化</a:t>
            </a:r>
            <a:r>
              <a:rPr lang="zh-CN" altLang="en-US" sz="4800" b="1" dirty="0" smtClean="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测试</a:t>
            </a:r>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常见技术</a:t>
            </a:r>
            <a:endParaRPr lang="en-GB" altLang="zh-CN" sz="4800" b="1"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smtClean="0">
                <a:solidFill>
                  <a:srgbClr val="FAFAFA"/>
                </a:solidFill>
                <a:latin typeface="微软雅黑" panose="020B0503020204020204" pitchFamily="34" charset="-122"/>
                <a:ea typeface="微软雅黑" panose="020B0503020204020204" pitchFamily="34" charset="-122"/>
                <a:cs typeface="+mn-ea"/>
                <a:sym typeface="+mn-lt"/>
              </a:rPr>
              <a:t>6.2</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935354" y="3213770"/>
            <a:ext cx="5669299" cy="99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了解</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自动化测试的常见技术，能够描述</a:t>
            </a:r>
            <a:r>
              <a:rPr lang="en-US" altLang="zh-CN" sz="2000" dirty="0">
                <a:solidFill>
                  <a:srgbClr val="0070C0"/>
                </a:solidFill>
                <a:latin typeface="微软雅黑" panose="020B0503020204020204" pitchFamily="34" charset="-122"/>
                <a:ea typeface="微软雅黑" panose="020B0503020204020204" pitchFamily="34" charset="-122"/>
                <a:cs typeface="+mn-ea"/>
              </a:rPr>
              <a:t>3</a:t>
            </a:r>
            <a:r>
              <a:rPr lang="zh-CN" altLang="zh-CN" sz="2000" dirty="0">
                <a:solidFill>
                  <a:srgbClr val="0070C0"/>
                </a:solidFill>
                <a:latin typeface="微软雅黑" panose="020B0503020204020204" pitchFamily="34" charset="-122"/>
                <a:ea typeface="微软雅黑" panose="020B0503020204020204" pitchFamily="34" charset="-122"/>
                <a:cs typeface="+mn-ea"/>
              </a:rPr>
              <a:t>种常见的自动化测试技术</a:t>
            </a:r>
            <a:endParaRPr lang="zh-CN" altLang="zh-CN" sz="2000" dirty="0">
              <a:solidFill>
                <a:srgbClr val="0070C0"/>
              </a:solidFill>
              <a:latin typeface="微软雅黑" panose="020B0503020204020204" pitchFamily="34" charset="-122"/>
              <a:ea typeface="微软雅黑" panose="020B0503020204020204" pitchFamily="34" charset="-122"/>
              <a:cs typeface="+mn-ea"/>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自动化测试常见技术</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自动化测试常见技术</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圆角矩形 9"/>
          <p:cNvSpPr/>
          <p:nvPr/>
        </p:nvSpPr>
        <p:spPr>
          <a:xfrm>
            <a:off x="1116718" y="997541"/>
            <a:ext cx="2880542"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lvl="0" algn="ctr"/>
            <a:r>
              <a:rPr lang="en-US" altLang="zh-CN" dirty="0" smtClean="0">
                <a:latin typeface="微软雅黑" panose="020B0503020204020204" pitchFamily="34" charset="-122"/>
                <a:ea typeface="微软雅黑" panose="020B0503020204020204" pitchFamily="34" charset="-122"/>
              </a:rPr>
              <a:t>1.</a:t>
            </a:r>
            <a:r>
              <a:rPr lang="zh-CN" altLang="zh-CN" dirty="0" smtClean="0">
                <a:latin typeface="微软雅黑" panose="020B0503020204020204" pitchFamily="34" charset="-122"/>
                <a:ea typeface="微软雅黑" panose="020B0503020204020204" pitchFamily="34" charset="-122"/>
              </a:rPr>
              <a:t>录制</a:t>
            </a:r>
            <a:r>
              <a:rPr lang="zh-CN" altLang="zh-CN" dirty="0">
                <a:latin typeface="微软雅黑" panose="020B0503020204020204" pitchFamily="34" charset="-122"/>
                <a:ea typeface="微软雅黑" panose="020B0503020204020204" pitchFamily="34" charset="-122"/>
              </a:rPr>
              <a:t>与回放</a:t>
            </a:r>
            <a:r>
              <a:rPr lang="zh-CN" altLang="zh-CN" dirty="0" smtClean="0">
                <a:latin typeface="微软雅黑" panose="020B0503020204020204" pitchFamily="34" charset="-122"/>
                <a:ea typeface="微软雅黑" panose="020B0503020204020204" pitchFamily="34" charset="-122"/>
              </a:rPr>
              <a:t>技术</a:t>
            </a:r>
            <a:endParaRPr lang="zh-CN"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1109450" y="1989794"/>
            <a:ext cx="10018488" cy="2807948"/>
          </a:xfrm>
          <a:prstGeom prst="rect">
            <a:avLst/>
          </a:prstGeom>
        </p:spPr>
        <p:txBody>
          <a:bodyPr wrap="square">
            <a:spAutoFit/>
          </a:bodyPr>
          <a:lstStyle/>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录制</a:t>
            </a:r>
            <a:r>
              <a:rPr lang="zh-CN" altLang="zh-CN" sz="2000" smtClean="0">
                <a:solidFill>
                  <a:srgbClr val="595959"/>
                </a:solidFill>
                <a:latin typeface="微软雅黑" panose="020B0503020204020204" pitchFamily="34" charset="-122"/>
                <a:ea typeface="微软雅黑" panose="020B0503020204020204" pitchFamily="34" charset="-122"/>
                <a:cs typeface="+mn-ea"/>
              </a:rPr>
              <a:t>是</a:t>
            </a:r>
            <a:r>
              <a:rPr lang="zh-CN" altLang="en-US" sz="2000" smtClean="0">
                <a:solidFill>
                  <a:srgbClr val="595959"/>
                </a:solidFill>
                <a:latin typeface="微软雅黑" panose="020B0503020204020204" pitchFamily="34" charset="-122"/>
                <a:ea typeface="微软雅黑" panose="020B0503020204020204" pitchFamily="34" charset="-122"/>
                <a:cs typeface="+mn-ea"/>
              </a:rPr>
              <a:t>指</a:t>
            </a:r>
            <a:r>
              <a:rPr lang="zh-CN" altLang="zh-CN" sz="2000" smtClean="0">
                <a:solidFill>
                  <a:srgbClr val="595959"/>
                </a:solidFill>
                <a:latin typeface="微软雅黑" panose="020B0503020204020204" pitchFamily="34" charset="-122"/>
                <a:ea typeface="微软雅黑" panose="020B0503020204020204" pitchFamily="34" charset="-122"/>
                <a:cs typeface="+mn-ea"/>
              </a:rPr>
              <a:t>先</a:t>
            </a:r>
            <a:r>
              <a:rPr lang="zh-CN" altLang="zh-CN" sz="2000" dirty="0">
                <a:solidFill>
                  <a:srgbClr val="595959"/>
                </a:solidFill>
                <a:latin typeface="微软雅黑" panose="020B0503020204020204" pitchFamily="34" charset="-122"/>
                <a:ea typeface="微软雅黑" panose="020B0503020204020204" pitchFamily="34" charset="-122"/>
                <a:cs typeface="+mn-ea"/>
              </a:rPr>
              <a:t>由测试人员对</a:t>
            </a:r>
            <a:r>
              <a:rPr lang="zh-CN" altLang="zh-CN" sz="2000" dirty="0">
                <a:solidFill>
                  <a:srgbClr val="0070C0"/>
                </a:solidFill>
                <a:latin typeface="微软雅黑" panose="020B0503020204020204" pitchFamily="34" charset="-122"/>
                <a:ea typeface="微软雅黑" panose="020B0503020204020204" pitchFamily="34" charset="-122"/>
                <a:cs typeface="+mn-ea"/>
              </a:rPr>
              <a:t>桌面应用程序</a:t>
            </a:r>
            <a:r>
              <a:rPr lang="zh-CN" altLang="zh-CN" sz="2000" dirty="0">
                <a:solidFill>
                  <a:srgbClr val="595959"/>
                </a:solidFill>
                <a:latin typeface="微软雅黑" panose="020B0503020204020204" pitchFamily="34" charset="-122"/>
                <a:ea typeface="微软雅黑" panose="020B0503020204020204" pitchFamily="34" charset="-122"/>
                <a:cs typeface="+mn-ea"/>
              </a:rPr>
              <a:t>或者</a:t>
            </a:r>
            <a:r>
              <a:rPr lang="en-US" altLang="zh-CN" sz="2000" dirty="0">
                <a:solidFill>
                  <a:srgbClr val="0070C0"/>
                </a:solidFill>
                <a:latin typeface="微软雅黑" panose="020B0503020204020204" pitchFamily="34" charset="-122"/>
                <a:ea typeface="微软雅黑" panose="020B0503020204020204" pitchFamily="34" charset="-122"/>
                <a:cs typeface="+mn-ea"/>
              </a:rPr>
              <a:t>Web</a:t>
            </a:r>
            <a:r>
              <a:rPr lang="zh-CN" altLang="zh-CN" sz="2000" dirty="0">
                <a:solidFill>
                  <a:srgbClr val="0070C0"/>
                </a:solidFill>
                <a:latin typeface="微软雅黑" panose="020B0503020204020204" pitchFamily="34" charset="-122"/>
                <a:ea typeface="微软雅黑" panose="020B0503020204020204" pitchFamily="34" charset="-122"/>
                <a:cs typeface="+mn-ea"/>
              </a:rPr>
              <a:t>页面的某一项功能</a:t>
            </a:r>
            <a:r>
              <a:rPr lang="zh-CN" altLang="zh-CN" sz="2000" dirty="0">
                <a:solidFill>
                  <a:srgbClr val="595959"/>
                </a:solidFill>
                <a:latin typeface="微软雅黑" panose="020B0503020204020204" pitchFamily="34" charset="-122"/>
                <a:ea typeface="微软雅黑" panose="020B0503020204020204" pitchFamily="34" charset="-122"/>
                <a:cs typeface="+mn-ea"/>
              </a:rPr>
              <a:t>完成一遍需要测试的流程，然后通过自动化测试工具记录测试流程中</a:t>
            </a:r>
            <a:r>
              <a:rPr lang="zh-CN" altLang="zh-CN" sz="2000" dirty="0">
                <a:solidFill>
                  <a:srgbClr val="0070C0"/>
                </a:solidFill>
                <a:latin typeface="微软雅黑" panose="020B0503020204020204" pitchFamily="34" charset="-122"/>
                <a:ea typeface="微软雅黑" panose="020B0503020204020204" pitchFamily="34" charset="-122"/>
                <a:cs typeface="+mn-ea"/>
              </a:rPr>
              <a:t>客户端和服务器之间的通信过程</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以及</a:t>
            </a:r>
            <a:r>
              <a:rPr lang="zh-CN" altLang="zh-CN" sz="2000" smtClean="0">
                <a:solidFill>
                  <a:srgbClr val="595959"/>
                </a:solidFill>
                <a:latin typeface="微软雅黑" panose="020B0503020204020204" pitchFamily="34" charset="-122"/>
                <a:ea typeface="微软雅黑" panose="020B0503020204020204" pitchFamily="34" charset="-122"/>
                <a:cs typeface="+mn-ea"/>
              </a:rPr>
              <a:t>用户</a:t>
            </a:r>
            <a:r>
              <a:rPr lang="zh-CN" altLang="en-US" sz="2000" smtClean="0">
                <a:solidFill>
                  <a:srgbClr val="595959"/>
                </a:solidFill>
                <a:latin typeface="微软雅黑" panose="020B0503020204020204" pitchFamily="34" charset="-122"/>
                <a:ea typeface="微软雅黑" panose="020B0503020204020204" pitchFamily="34" charset="-122"/>
                <a:cs typeface="+mn-ea"/>
              </a:rPr>
              <a:t>与</a:t>
            </a:r>
            <a:r>
              <a:rPr lang="zh-CN" altLang="zh-CN" sz="2000" smtClean="0">
                <a:solidFill>
                  <a:srgbClr val="595959"/>
                </a:solidFill>
                <a:latin typeface="微软雅黑" panose="020B0503020204020204" pitchFamily="34" charset="-122"/>
                <a:ea typeface="微软雅黑" panose="020B0503020204020204" pitchFamily="34" charset="-122"/>
                <a:cs typeface="+mn-ea"/>
              </a:rPr>
              <a:t>应用程序</a:t>
            </a:r>
            <a:r>
              <a:rPr lang="zh-CN" altLang="zh-CN" sz="2000" dirty="0">
                <a:solidFill>
                  <a:srgbClr val="595959"/>
                </a:solidFill>
                <a:latin typeface="微软雅黑" panose="020B0503020204020204" pitchFamily="34" charset="-122"/>
                <a:ea typeface="微软雅黑" panose="020B0503020204020204" pitchFamily="34" charset="-122"/>
                <a:cs typeface="+mn-ea"/>
              </a:rPr>
              <a:t>交互时的操作行为，</a:t>
            </a:r>
            <a:r>
              <a:rPr lang="zh-CN" altLang="zh-CN" sz="2000" dirty="0">
                <a:solidFill>
                  <a:srgbClr val="0070C0"/>
                </a:solidFill>
                <a:latin typeface="微软雅黑" panose="020B0503020204020204" pitchFamily="34" charset="-122"/>
                <a:ea typeface="微软雅黑" panose="020B0503020204020204" pitchFamily="34" charset="-122"/>
                <a:cs typeface="+mn-ea"/>
              </a:rPr>
              <a:t>自动生成一个</a:t>
            </a:r>
            <a:r>
              <a:rPr lang="zh-CN" altLang="zh-CN" sz="2000">
                <a:solidFill>
                  <a:srgbClr val="0070C0"/>
                </a:solidFill>
                <a:latin typeface="微软雅黑" panose="020B0503020204020204" pitchFamily="34" charset="-122"/>
                <a:ea typeface="微软雅黑" panose="020B0503020204020204" pitchFamily="34" charset="-122"/>
                <a:cs typeface="+mn-ea"/>
              </a:rPr>
              <a:t>脚本</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endParaRPr lang="en-US" altLang="zh-CN" sz="2000" smtClean="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smtClean="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595959"/>
                </a:solidFill>
                <a:latin typeface="微软雅黑" panose="020B0503020204020204" pitchFamily="34" charset="-122"/>
                <a:ea typeface="微软雅黑" panose="020B0503020204020204" pitchFamily="34" charset="-122"/>
                <a:cs typeface="+mn-ea"/>
              </a:rPr>
              <a:t>测试执行期间可以</a:t>
            </a:r>
            <a:r>
              <a:rPr lang="zh-CN" altLang="zh-CN" sz="2000" dirty="0">
                <a:solidFill>
                  <a:srgbClr val="0070C0"/>
                </a:solidFill>
                <a:latin typeface="微软雅黑" panose="020B0503020204020204" pitchFamily="34" charset="-122"/>
                <a:ea typeface="微软雅黑" panose="020B0503020204020204" pitchFamily="34" charset="-122"/>
                <a:cs typeface="+mn-ea"/>
              </a:rPr>
              <a:t>回放测试的流程</a:t>
            </a:r>
            <a:r>
              <a:rPr lang="zh-CN" altLang="zh-CN" sz="2000" dirty="0">
                <a:solidFill>
                  <a:srgbClr val="595959"/>
                </a:solidFill>
                <a:latin typeface="微软雅黑" panose="020B0503020204020204" pitchFamily="34" charset="-122"/>
                <a:ea typeface="微软雅黑" panose="020B0503020204020204" pitchFamily="34" charset="-122"/>
                <a:cs typeface="+mn-ea"/>
              </a:rPr>
              <a:t>，通过回放能够查看录制过程中存在的</a:t>
            </a:r>
            <a:r>
              <a:rPr lang="zh-CN" altLang="zh-CN" sz="2000" dirty="0">
                <a:solidFill>
                  <a:srgbClr val="0070C0"/>
                </a:solidFill>
                <a:latin typeface="微软雅黑" panose="020B0503020204020204" pitchFamily="34" charset="-122"/>
                <a:ea typeface="微软雅黑" panose="020B0503020204020204" pitchFamily="34" charset="-122"/>
                <a:cs typeface="+mn-ea"/>
              </a:rPr>
              <a:t>错误和</a:t>
            </a:r>
            <a:r>
              <a:rPr lang="zh-CN" altLang="zh-CN" sz="2000">
                <a:solidFill>
                  <a:srgbClr val="0070C0"/>
                </a:solidFill>
                <a:latin typeface="微软雅黑" panose="020B0503020204020204" pitchFamily="34" charset="-122"/>
                <a:ea typeface="微软雅黑" panose="020B0503020204020204" pitchFamily="34" charset="-122"/>
                <a:cs typeface="+mn-ea"/>
              </a:rPr>
              <a:t>不足</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r>
              <a:rPr lang="zh-CN" altLang="en-US" sz="2000" smtClean="0">
                <a:solidFill>
                  <a:srgbClr val="595959"/>
                </a:solidFill>
                <a:latin typeface="微软雅黑" panose="020B0503020204020204" pitchFamily="34" charset="-122"/>
                <a:ea typeface="微软雅黑" panose="020B0503020204020204" pitchFamily="34" charset="-122"/>
                <a:cs typeface="+mn-ea"/>
              </a:rPr>
              <a:t>例</a:t>
            </a:r>
            <a:r>
              <a:rPr lang="zh-CN" altLang="zh-CN" sz="2000" smtClean="0">
                <a:solidFill>
                  <a:srgbClr val="595959"/>
                </a:solidFill>
                <a:latin typeface="微软雅黑" panose="020B0503020204020204" pitchFamily="34" charset="-122"/>
                <a:ea typeface="微软雅黑" panose="020B0503020204020204" pitchFamily="34" charset="-122"/>
                <a:cs typeface="+mn-ea"/>
              </a:rPr>
              <a:t>如</a:t>
            </a:r>
            <a:r>
              <a:rPr lang="zh-CN" altLang="zh-CN" sz="2000" dirty="0">
                <a:solidFill>
                  <a:srgbClr val="0070C0"/>
                </a:solidFill>
                <a:latin typeface="微软雅黑" panose="020B0503020204020204" pitchFamily="34" charset="-122"/>
                <a:ea typeface="微软雅黑" panose="020B0503020204020204" pitchFamily="34" charset="-122"/>
                <a:cs typeface="+mn-ea"/>
              </a:rPr>
              <a:t>图片刷新缓慢</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smtClean="0">
                <a:solidFill>
                  <a:srgbClr val="0070C0"/>
                </a:solidFill>
                <a:latin typeface="微软雅黑" panose="020B0503020204020204" pitchFamily="34" charset="-122"/>
                <a:ea typeface="微软雅黑" panose="020B0503020204020204" pitchFamily="34" charset="-122"/>
                <a:cs typeface="+mn-ea"/>
              </a:rPr>
              <a:t>URL</a:t>
            </a:r>
            <a:r>
              <a:rPr lang="zh-CN" altLang="zh-CN" sz="2000" smtClean="0">
                <a:solidFill>
                  <a:srgbClr val="0070C0"/>
                </a:solidFill>
                <a:latin typeface="微软雅黑" panose="020B0503020204020204" pitchFamily="34" charset="-122"/>
                <a:ea typeface="微软雅黑" panose="020B0503020204020204" pitchFamily="34" charset="-122"/>
                <a:cs typeface="+mn-ea"/>
              </a:rPr>
              <a:t>无法</a:t>
            </a:r>
            <a:r>
              <a:rPr lang="zh-CN" altLang="en-US" sz="2000" smtClean="0">
                <a:solidFill>
                  <a:srgbClr val="0070C0"/>
                </a:solidFill>
                <a:latin typeface="微软雅黑" panose="020B0503020204020204" pitchFamily="34" charset="-122"/>
                <a:ea typeface="微软雅黑" panose="020B0503020204020204" pitchFamily="34" charset="-122"/>
                <a:cs typeface="+mn-ea"/>
              </a:rPr>
              <a:t>访问</a:t>
            </a:r>
            <a:r>
              <a:rPr lang="zh-CN" altLang="zh-CN" sz="2000" smtClean="0">
                <a:solidFill>
                  <a:srgbClr val="595959"/>
                </a:solidFill>
                <a:latin typeface="微软雅黑" panose="020B0503020204020204" pitchFamily="34" charset="-122"/>
                <a:ea typeface="微软雅黑" panose="020B0503020204020204" pitchFamily="34" charset="-122"/>
                <a:cs typeface="+mn-ea"/>
              </a:rPr>
              <a:t>等。</a:t>
            </a:r>
            <a:endParaRPr lang="en-US" altLang="zh-CN" sz="2000" smtClean="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自动化测试常见技术</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5155285" y="2133794"/>
            <a:ext cx="6337138" cy="2400657"/>
          </a:xfrm>
          <a:prstGeom prst="rect">
            <a:avLst/>
          </a:prstGeom>
          <a:noFill/>
        </p:spPr>
        <p:txBody>
          <a:bodyPr wrap="square" rtlCol="0">
            <a:spAutoFit/>
          </a:bodyPr>
          <a:lstStyle/>
          <a:p>
            <a:pPr defTabSz="1216660">
              <a:lnSpc>
                <a:spcPct val="150000"/>
              </a:lnSpc>
              <a:spcBef>
                <a:spcPct val="20000"/>
              </a:spcBef>
              <a:defRPr/>
            </a:pPr>
            <a:r>
              <a:rPr lang="zh-CN" altLang="zh-CN" sz="2000" dirty="0" smtClean="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595959"/>
                </a:solidFill>
                <a:latin typeface="微软雅黑" panose="020B0503020204020204" pitchFamily="34" charset="-122"/>
                <a:ea typeface="微软雅黑" panose="020B0503020204020204" pitchFamily="34" charset="-122"/>
                <a:cs typeface="+mn-ea"/>
              </a:rPr>
              <a:t>录制过程中，</a:t>
            </a:r>
            <a:r>
              <a:rPr lang="zh-CN" altLang="zh-CN" sz="2000" dirty="0">
                <a:solidFill>
                  <a:srgbClr val="1369B2"/>
                </a:solidFill>
                <a:latin typeface="微软雅黑" panose="020B0503020204020204" pitchFamily="34" charset="-122"/>
                <a:ea typeface="微软雅黑" panose="020B0503020204020204" pitchFamily="34" charset="-122"/>
                <a:cs typeface="+mn-ea"/>
              </a:rPr>
              <a:t>每一个测试过程都会生成单独的测试脚本</a:t>
            </a:r>
            <a:r>
              <a:rPr lang="zh-CN" altLang="zh-CN" sz="2000" dirty="0">
                <a:solidFill>
                  <a:srgbClr val="595959"/>
                </a:solidFill>
                <a:latin typeface="微软雅黑" panose="020B0503020204020204" pitchFamily="34" charset="-122"/>
                <a:ea typeface="微软雅黑" panose="020B0503020204020204" pitchFamily="34" charset="-122"/>
                <a:cs typeface="+mn-ea"/>
              </a:rPr>
              <a:t>，并且程序数据和脚本会混合在一起，使得</a:t>
            </a:r>
            <a:r>
              <a:rPr lang="zh-CN" altLang="zh-CN" sz="2000" dirty="0">
                <a:solidFill>
                  <a:srgbClr val="1369B2"/>
                </a:solidFill>
                <a:latin typeface="微软雅黑" panose="020B0503020204020204" pitchFamily="34" charset="-122"/>
                <a:ea typeface="微软雅黑" panose="020B0503020204020204" pitchFamily="34" charset="-122"/>
                <a:cs typeface="+mn-ea"/>
              </a:rPr>
              <a:t>维护成本很高</a:t>
            </a:r>
            <a:r>
              <a:rPr lang="zh-CN" altLang="zh-CN" sz="2000" dirty="0">
                <a:solidFill>
                  <a:srgbClr val="595959"/>
                </a:solidFill>
                <a:latin typeface="微软雅黑" panose="020B0503020204020204" pitchFamily="34" charset="-122"/>
                <a:ea typeface="微软雅黑" panose="020B0503020204020204" pitchFamily="34" charset="-122"/>
                <a:cs typeface="+mn-ea"/>
              </a:rPr>
              <a:t>。无论是简单的界面还是复杂的界面，一旦发生变化，测试人员都需要</a:t>
            </a:r>
            <a:r>
              <a:rPr lang="zh-CN" altLang="zh-CN" sz="2000" dirty="0">
                <a:solidFill>
                  <a:srgbClr val="1369B2"/>
                </a:solidFill>
                <a:latin typeface="微软雅黑" panose="020B0503020204020204" pitchFamily="34" charset="-122"/>
                <a:ea typeface="微软雅黑" panose="020B0503020204020204" pitchFamily="34" charset="-122"/>
                <a:cs typeface="+mn-ea"/>
              </a:rPr>
              <a:t>重新录制</a:t>
            </a:r>
            <a:r>
              <a:rPr lang="zh-CN" altLang="zh-CN" sz="2000" dirty="0">
                <a:solidFill>
                  <a:srgbClr val="595959"/>
                </a:solidFill>
                <a:latin typeface="微软雅黑" panose="020B0503020204020204" pitchFamily="34" charset="-122"/>
                <a:ea typeface="微软雅黑" panose="020B0503020204020204" pitchFamily="34" charset="-122"/>
                <a:cs typeface="+mn-ea"/>
              </a:rPr>
              <a:t>，使得</a:t>
            </a:r>
            <a:r>
              <a:rPr lang="zh-CN" altLang="zh-CN" sz="2000" dirty="0">
                <a:solidFill>
                  <a:srgbClr val="1369B2"/>
                </a:solidFill>
                <a:latin typeface="微软雅黑" panose="020B0503020204020204" pitchFamily="34" charset="-122"/>
                <a:ea typeface="微软雅黑" panose="020B0503020204020204" pitchFamily="34" charset="-122"/>
                <a:cs typeface="+mn-ea"/>
              </a:rPr>
              <a:t>脚本的可重复利用率降低</a:t>
            </a:r>
            <a:r>
              <a:rPr lang="zh-CN" altLang="zh-CN" sz="20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1847206" y="1949228"/>
            <a:ext cx="7920001" cy="688075"/>
            <a:chOff x="978872" y="1800500"/>
            <a:chExt cx="6018237" cy="515937"/>
          </a:xfrm>
        </p:grpSpPr>
        <p:sp>
          <p:nvSpPr>
            <p:cNvPr id="81" name="Pentagon 3"/>
            <p:cNvSpPr/>
            <p:nvPr/>
          </p:nvSpPr>
          <p:spPr bwMode="auto">
            <a:xfrm>
              <a:off x="978872" y="1800500"/>
              <a:ext cx="6018237"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endParaRPr lang="zh-CN" altLang="en-US" dirty="0" smtClean="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2"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3" name="组合 82"/>
          <p:cNvGrpSpPr/>
          <p:nvPr/>
        </p:nvGrpSpPr>
        <p:grpSpPr>
          <a:xfrm>
            <a:off x="1852295" y="2819400"/>
            <a:ext cx="7920000" cy="685800"/>
            <a:chOff x="978872" y="2570437"/>
            <a:chExt cx="5437064" cy="514350"/>
          </a:xfrm>
        </p:grpSpPr>
        <p:sp>
          <p:nvSpPr>
            <p:cNvPr id="84"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 name="组合 1"/>
          <p:cNvGrpSpPr/>
          <p:nvPr/>
        </p:nvGrpSpPr>
        <p:grpSpPr>
          <a:xfrm>
            <a:off x="1852295" y="3717288"/>
            <a:ext cx="7920000" cy="688341"/>
            <a:chOff x="978872" y="1800500"/>
            <a:chExt cx="5471124" cy="515938"/>
          </a:xfrm>
        </p:grpSpPr>
        <p:sp>
          <p:nvSpPr>
            <p:cNvPr id="3" name="Pentagon 3"/>
            <p:cNvSpPr/>
            <p:nvPr/>
          </p:nvSpPr>
          <p:spPr bwMode="auto">
            <a:xfrm>
              <a:off x="978872" y="1800501"/>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20000"/>
                </a:lnSpc>
                <a:buClrTx/>
                <a:buSzTx/>
                <a:buFontTx/>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endParaRPr lang="zh-CN" altLang="en-US" dirty="0" smtClean="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4"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5" name="组合 4"/>
          <p:cNvGrpSpPr/>
          <p:nvPr/>
        </p:nvGrpSpPr>
        <p:grpSpPr>
          <a:xfrm>
            <a:off x="1857375" y="4587240"/>
            <a:ext cx="7920000" cy="685800"/>
            <a:chOff x="978872" y="2570437"/>
            <a:chExt cx="5437064" cy="514350"/>
          </a:xfrm>
        </p:grpSpPr>
        <p:sp>
          <p:nvSpPr>
            <p:cNvPr id="6"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20000"/>
                </a:lnSpc>
                <a:buClrTx/>
                <a:buSzTx/>
                <a:buFontTx/>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endParaRPr lang="zh-CN" altLang="en-US" dirty="0" smtClean="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7"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
        <p:nvSpPr>
          <p:cNvPr id="9" name="矩形 8"/>
          <p:cNvSpPr/>
          <p:nvPr/>
        </p:nvSpPr>
        <p:spPr>
          <a:xfrm>
            <a:off x="1881666" y="1949228"/>
            <a:ext cx="7773970" cy="757130"/>
          </a:xfrm>
          <a:prstGeom prst="rect">
            <a:avLst/>
          </a:prstGeom>
        </p:spPr>
        <p:txBody>
          <a:bodyPr wrap="square">
            <a:spAutoFit/>
          </a:bodyPr>
          <a:lstStyle/>
          <a:p>
            <a:pPr defTabSz="914400">
              <a:lnSpc>
                <a:spcPct val="120000"/>
              </a:lnSpc>
              <a:defRPr/>
            </a:pP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熟悉</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自动化测试</a:t>
            </a:r>
            <a:r>
              <a:rPr lang="zh-CN" altLang="zh-CN" sz="180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能够归纳</a:t>
            </a:r>
            <a:r>
              <a:rPr lang="zh-CN" altLang="zh-CN" sz="1800" dirty="0">
                <a:solidFill>
                  <a:srgbClr val="0070C0"/>
                </a:solidFill>
                <a:latin typeface="微软雅黑" panose="020B0503020204020204" pitchFamily="34" charset="-122"/>
                <a:ea typeface="微软雅黑" panose="020B0503020204020204" pitchFamily="34" charset="-122"/>
                <a:cs typeface="+mn-ea"/>
              </a:rPr>
              <a:t>使用自动化测试需要满足的条件</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与</a:t>
            </a:r>
            <a:r>
              <a:rPr lang="zh-CN" altLang="zh-CN" sz="1800" dirty="0">
                <a:solidFill>
                  <a:srgbClr val="0070C0"/>
                </a:solidFill>
                <a:latin typeface="微软雅黑" panose="020B0503020204020204" pitchFamily="34" charset="-122"/>
                <a:ea typeface="微软雅黑" panose="020B0503020204020204" pitchFamily="34" charset="-122"/>
                <a:cs typeface="+mn-ea"/>
              </a:rPr>
              <a:t>自动化测试的优缺点</a:t>
            </a:r>
            <a:endParaRPr lang="zh-CN" altLang="en-US" sz="1800" dirty="0">
              <a:solidFill>
                <a:srgbClr val="0070C0"/>
              </a:solidFill>
              <a:latin typeface="微软雅黑" panose="020B0503020204020204" pitchFamily="34" charset="-122"/>
              <a:ea typeface="微软雅黑" panose="020B0503020204020204" pitchFamily="34" charset="-122"/>
              <a:cs typeface="+mn-ea"/>
            </a:endParaRPr>
          </a:p>
        </p:txBody>
      </p:sp>
      <p:sp>
        <p:nvSpPr>
          <p:cNvPr id="10" name="矩形 9"/>
          <p:cNvSpPr/>
          <p:nvPr/>
        </p:nvSpPr>
        <p:spPr>
          <a:xfrm>
            <a:off x="1835090" y="3013502"/>
            <a:ext cx="7336456"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了解自动化测试的常见技术，能够描述</a:t>
            </a:r>
            <a:r>
              <a:rPr lang="en-US" altLang="zh-CN" sz="1800" dirty="0">
                <a:solidFill>
                  <a:srgbClr val="0070C0"/>
                </a:solidFill>
                <a:latin typeface="微软雅黑" panose="020B0503020204020204" pitchFamily="34" charset="-122"/>
                <a:ea typeface="微软雅黑" panose="020B0503020204020204" pitchFamily="34" charset="-122"/>
                <a:cs typeface="+mn-ea"/>
              </a:rPr>
              <a:t>3</a:t>
            </a:r>
            <a:r>
              <a:rPr lang="zh-CN" altLang="zh-CN" sz="1800" dirty="0">
                <a:solidFill>
                  <a:srgbClr val="0070C0"/>
                </a:solidFill>
                <a:latin typeface="微软雅黑" panose="020B0503020204020204" pitchFamily="34" charset="-122"/>
                <a:ea typeface="微软雅黑" panose="020B0503020204020204" pitchFamily="34" charset="-122"/>
                <a:cs typeface="+mn-ea"/>
              </a:rPr>
              <a:t>种常见的自动化测试技术</a:t>
            </a:r>
            <a:endParaRPr lang="zh-CN" altLang="zh-CN" sz="1800" dirty="0">
              <a:solidFill>
                <a:srgbClr val="0070C0"/>
              </a:solidFill>
              <a:latin typeface="微软雅黑" panose="020B0503020204020204" pitchFamily="34" charset="-122"/>
              <a:ea typeface="微软雅黑" panose="020B0503020204020204" pitchFamily="34" charset="-122"/>
              <a:cs typeface="+mn-ea"/>
            </a:endParaRPr>
          </a:p>
        </p:txBody>
      </p:sp>
      <p:sp>
        <p:nvSpPr>
          <p:cNvPr id="11" name="矩形 10"/>
          <p:cNvSpPr/>
          <p:nvPr/>
        </p:nvSpPr>
        <p:spPr>
          <a:xfrm>
            <a:off x="1861545" y="3768561"/>
            <a:ext cx="7796389" cy="646331"/>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1800" dirty="0">
                <a:solidFill>
                  <a:srgbClr val="0070C0"/>
                </a:solidFill>
                <a:latin typeface="微软雅黑" panose="020B0503020204020204" pitchFamily="34" charset="-122"/>
                <a:ea typeface="微软雅黑" panose="020B0503020204020204" pitchFamily="34" charset="-122"/>
                <a:cs typeface="+mn-ea"/>
              </a:rPr>
              <a:t>搭建自动化测试环境</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的方式，能够独立</a:t>
            </a:r>
            <a:r>
              <a:rPr lang="zh-CN" altLang="zh-CN" sz="1800" dirty="0">
                <a:solidFill>
                  <a:srgbClr val="0070C0"/>
                </a:solidFill>
                <a:latin typeface="微软雅黑" panose="020B0503020204020204" pitchFamily="34" charset="-122"/>
                <a:ea typeface="微软雅黑" panose="020B0503020204020204" pitchFamily="34" charset="-122"/>
                <a:cs typeface="+mn-ea"/>
              </a:rPr>
              <a:t>安装</a:t>
            </a:r>
            <a:r>
              <a:rPr lang="en-US" altLang="zh-CN" sz="1800" dirty="0">
                <a:solidFill>
                  <a:srgbClr val="0070C0"/>
                </a:solidFill>
                <a:latin typeface="微软雅黑" panose="020B0503020204020204" pitchFamily="34" charset="-122"/>
                <a:ea typeface="微软雅黑" panose="020B0503020204020204" pitchFamily="34" charset="-122"/>
                <a:cs typeface="+mn-ea"/>
              </a:rPr>
              <a:t>Python</a:t>
            </a:r>
            <a:r>
              <a:rPr lang="zh-CN" altLang="zh-CN" sz="1800" dirty="0">
                <a:solidFill>
                  <a:srgbClr val="0070C0"/>
                </a:solidFill>
                <a:latin typeface="微软雅黑" panose="020B0503020204020204" pitchFamily="34" charset="-122"/>
                <a:ea typeface="微软雅黑" panose="020B0503020204020204" pitchFamily="34" charset="-122"/>
                <a:cs typeface="+mn-ea"/>
              </a:rPr>
              <a:t>解释器</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1800" err="1">
                <a:solidFill>
                  <a:srgbClr val="0070C0"/>
                </a:solidFill>
                <a:latin typeface="微软雅黑" panose="020B0503020204020204" pitchFamily="34" charset="-122"/>
                <a:ea typeface="微软雅黑" panose="020B0503020204020204" pitchFamily="34" charset="-122"/>
                <a:cs typeface="+mn-ea"/>
              </a:rPr>
              <a:t>PyCharm</a:t>
            </a:r>
            <a:r>
              <a:rPr lang="zh-CN" altLang="zh-CN" sz="180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1800" smtClean="0">
                <a:solidFill>
                  <a:srgbClr val="0070C0"/>
                </a:solidFill>
                <a:latin typeface="微软雅黑" panose="020B0503020204020204" pitchFamily="34" charset="-122"/>
                <a:ea typeface="微软雅黑" panose="020B0503020204020204" pitchFamily="34" charset="-122"/>
                <a:cs typeface="+mn-ea"/>
              </a:rPr>
              <a:t>Selenium</a:t>
            </a:r>
            <a:r>
              <a:rPr lang="zh-CN" altLang="zh-CN" sz="18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zh-CN" altLang="zh-CN" sz="1800" dirty="0">
                <a:solidFill>
                  <a:srgbClr val="0070C0"/>
                </a:solidFill>
                <a:latin typeface="微软雅黑" panose="020B0503020204020204" pitchFamily="34" charset="-122"/>
                <a:ea typeface="微软雅黑" panose="020B0503020204020204" pitchFamily="34" charset="-122"/>
                <a:cs typeface="+mn-ea"/>
              </a:rPr>
              <a:t>浏览器驱动</a:t>
            </a:r>
            <a:endParaRPr lang="zh-CN" altLang="zh-CN" sz="1800" dirty="0">
              <a:solidFill>
                <a:srgbClr val="0070C0"/>
              </a:solidFill>
              <a:latin typeface="微软雅黑" panose="020B0503020204020204" pitchFamily="34" charset="-122"/>
              <a:ea typeface="微软雅黑" panose="020B0503020204020204" pitchFamily="34" charset="-122"/>
              <a:cs typeface="+mn-ea"/>
            </a:endParaRPr>
          </a:p>
        </p:txBody>
      </p:sp>
      <p:sp>
        <p:nvSpPr>
          <p:cNvPr id="12" name="矩形 11"/>
          <p:cNvSpPr/>
          <p:nvPr/>
        </p:nvSpPr>
        <p:spPr>
          <a:xfrm>
            <a:off x="1891277" y="4745474"/>
            <a:ext cx="7881018" cy="369332"/>
          </a:xfrm>
          <a:prstGeom prst="rect">
            <a:avLst/>
          </a:prstGeom>
        </p:spPr>
        <p:txBody>
          <a:bodyPr wrap="square">
            <a:spAutoFit/>
          </a:bodyPr>
          <a:lstStyle/>
          <a:p>
            <a:pPr lvl="0"/>
            <a:r>
              <a:rPr lang="zh-CN" altLang="zh-CN" sz="1800" smtClean="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1800" smtClean="0">
                <a:solidFill>
                  <a:srgbClr val="0070C0"/>
                </a:solidFill>
                <a:latin typeface="微软雅黑" panose="020B0503020204020204" pitchFamily="34" charset="-122"/>
                <a:ea typeface="微软雅黑" panose="020B0503020204020204" pitchFamily="34" charset="-122"/>
                <a:cs typeface="+mn-ea"/>
              </a:rPr>
              <a:t>Selenium</a:t>
            </a:r>
            <a:r>
              <a:rPr lang="zh-CN" altLang="zh-CN" sz="1800" smtClean="0">
                <a:solidFill>
                  <a:srgbClr val="0070C0"/>
                </a:solidFill>
                <a:latin typeface="微软雅黑" panose="020B0503020204020204" pitchFamily="34" charset="-122"/>
                <a:ea typeface="微软雅黑" panose="020B0503020204020204" pitchFamily="34" charset="-122"/>
                <a:cs typeface="+mn-ea"/>
              </a:rPr>
              <a:t>元素</a:t>
            </a:r>
            <a:r>
              <a:rPr lang="zh-CN" altLang="zh-CN" sz="1800" dirty="0">
                <a:solidFill>
                  <a:srgbClr val="0070C0"/>
                </a:solidFill>
                <a:latin typeface="微软雅黑" panose="020B0503020204020204" pitchFamily="34" charset="-122"/>
                <a:ea typeface="微软雅黑" panose="020B0503020204020204" pitchFamily="34" charset="-122"/>
                <a:cs typeface="+mn-ea"/>
              </a:rPr>
              <a:t>定位</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的方法，能够灵活应用</a:t>
            </a:r>
            <a:r>
              <a:rPr lang="en-US" altLang="zh-CN" sz="1800" dirty="0">
                <a:solidFill>
                  <a:srgbClr val="0070C0"/>
                </a:solidFill>
                <a:latin typeface="微软雅黑" panose="020B0503020204020204" pitchFamily="34" charset="-122"/>
                <a:ea typeface="微软雅黑" panose="020B0503020204020204" pitchFamily="34" charset="-122"/>
                <a:cs typeface="+mn-ea"/>
              </a:rPr>
              <a:t>8</a:t>
            </a:r>
            <a:r>
              <a:rPr lang="zh-CN" altLang="zh-CN" sz="1800" dirty="0">
                <a:solidFill>
                  <a:srgbClr val="0070C0"/>
                </a:solidFill>
                <a:latin typeface="微软雅黑" panose="020B0503020204020204" pitchFamily="34" charset="-122"/>
                <a:ea typeface="微软雅黑" panose="020B0503020204020204" pitchFamily="34" charset="-122"/>
                <a:cs typeface="+mn-ea"/>
              </a:rPr>
              <a:t>种方法定位</a:t>
            </a:r>
            <a:r>
              <a:rPr lang="en-US" altLang="zh-CN" sz="1800" dirty="0">
                <a:solidFill>
                  <a:srgbClr val="0070C0"/>
                </a:solidFill>
                <a:latin typeface="微软雅黑" panose="020B0503020204020204" pitchFamily="34" charset="-122"/>
                <a:ea typeface="微软雅黑" panose="020B0503020204020204" pitchFamily="34" charset="-122"/>
                <a:cs typeface="+mn-ea"/>
              </a:rPr>
              <a:t>Web</a:t>
            </a:r>
            <a:r>
              <a:rPr lang="zh-CN" altLang="zh-CN" sz="1800" dirty="0">
                <a:solidFill>
                  <a:srgbClr val="0070C0"/>
                </a:solidFill>
                <a:latin typeface="微软雅黑" panose="020B0503020204020204" pitchFamily="34" charset="-122"/>
                <a:ea typeface="微软雅黑" panose="020B0503020204020204" pitchFamily="34" charset="-122"/>
                <a:cs typeface="+mn-ea"/>
              </a:rPr>
              <a:t>页面元素</a:t>
            </a:r>
            <a:endParaRPr lang="zh-CN" altLang="zh-CN" sz="1800" dirty="0">
              <a:solidFill>
                <a:srgbClr val="0070C0"/>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自动化测试常见技术</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16718" y="2421794"/>
            <a:ext cx="10018488" cy="1477328"/>
          </a:xfrm>
          <a:prstGeom prst="rect">
            <a:avLst/>
          </a:prstGeom>
        </p:spPr>
        <p:txBody>
          <a:bodyPr wrap="square">
            <a:spAutoFit/>
          </a:bodyPr>
          <a:lstStyle/>
          <a:p>
            <a:pPr>
              <a:lnSpc>
                <a:spcPct val="150000"/>
              </a:lnSpc>
            </a:pPr>
            <a:r>
              <a:rPr lang="en-US" altLang="zh-CN" sz="2000" smtClean="0">
                <a:solidFill>
                  <a:srgbClr val="0070C0"/>
                </a:solidFill>
                <a:latin typeface="微软雅黑" panose="020B0503020204020204" pitchFamily="34" charset="-122"/>
                <a:ea typeface="微软雅黑" panose="020B0503020204020204" pitchFamily="34" charset="-122"/>
                <a:cs typeface="+mn-ea"/>
              </a:rPr>
              <a:t>脚本是测试计算机程序执行的指令集合</a:t>
            </a:r>
            <a:r>
              <a:rPr lang="en-US" altLang="zh-CN" sz="2000">
                <a:solidFill>
                  <a:srgbClr val="595959"/>
                </a:solidFill>
                <a:latin typeface="微软雅黑" panose="020B0503020204020204" pitchFamily="34" charset="-122"/>
                <a:ea typeface="微软雅黑" panose="020B0503020204020204" pitchFamily="34" charset="-122"/>
                <a:cs typeface="+mn-ea"/>
              </a:rPr>
              <a:t>。脚本可以用 </a:t>
            </a:r>
            <a:r>
              <a:rPr lang="en-US" altLang="zh-CN" sz="2000">
                <a:solidFill>
                  <a:srgbClr val="0070C0"/>
                </a:solidFill>
                <a:latin typeface="微软雅黑" panose="020B0503020204020204" pitchFamily="34" charset="-122"/>
                <a:ea typeface="微软雅黑" panose="020B0503020204020204" pitchFamily="34" charset="-122"/>
                <a:cs typeface="+mn-ea"/>
              </a:rPr>
              <a:t>JavaScript</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0070C0"/>
                </a:solidFill>
                <a:latin typeface="微软雅黑" panose="020B0503020204020204" pitchFamily="34" charset="-122"/>
                <a:ea typeface="微软雅黑" panose="020B0503020204020204" pitchFamily="34" charset="-122"/>
                <a:cs typeface="+mn-ea"/>
              </a:rPr>
              <a:t>Python</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0070C0"/>
                </a:solidFill>
                <a:latin typeface="微软雅黑" panose="020B0503020204020204" pitchFamily="34" charset="-122"/>
                <a:ea typeface="微软雅黑" panose="020B0503020204020204" pitchFamily="34" charset="-122"/>
                <a:cs typeface="+mn-ea"/>
              </a:rPr>
              <a:t>Java</a:t>
            </a:r>
            <a:r>
              <a:rPr lang="en-US" altLang="zh-CN" sz="2000">
                <a:solidFill>
                  <a:srgbClr val="595959"/>
                </a:solidFill>
                <a:latin typeface="微软雅黑" panose="020B0503020204020204" pitchFamily="34" charset="-122"/>
                <a:ea typeface="微软雅黑" panose="020B0503020204020204" pitchFamily="34" charset="-122"/>
                <a:cs typeface="+mn-ea"/>
              </a:rPr>
              <a:t> 等语言编写，</a:t>
            </a:r>
            <a:r>
              <a:rPr lang="en-US" altLang="zh-CN" sz="2000" smtClean="0">
                <a:solidFill>
                  <a:srgbClr val="595959"/>
                </a:solidFill>
                <a:latin typeface="微软雅黑" panose="020B0503020204020204" pitchFamily="34" charset="-122"/>
                <a:ea typeface="微软雅黑" panose="020B0503020204020204" pitchFamily="34" charset="-122"/>
                <a:cs typeface="+mn-ea"/>
              </a:rPr>
              <a:t>如果要使用录制生成的脚本</a:t>
            </a:r>
            <a:r>
              <a:rPr lang="en-US" altLang="zh-CN" sz="2000">
                <a:solidFill>
                  <a:srgbClr val="595959"/>
                </a:solidFill>
                <a:latin typeface="微软雅黑" panose="020B0503020204020204" pitchFamily="34" charset="-122"/>
                <a:ea typeface="微软雅黑" panose="020B0503020204020204" pitchFamily="34" charset="-122"/>
                <a:cs typeface="+mn-ea"/>
              </a:rPr>
              <a:t>，则需要修改后再使用，这样可以</a:t>
            </a:r>
            <a:r>
              <a:rPr lang="en-US" altLang="zh-CN" sz="2000">
                <a:solidFill>
                  <a:srgbClr val="0070C0"/>
                </a:solidFill>
                <a:latin typeface="微软雅黑" panose="020B0503020204020204" pitchFamily="34" charset="-122"/>
                <a:ea typeface="微软雅黑" panose="020B0503020204020204" pitchFamily="34" charset="-122"/>
                <a:cs typeface="+mn-ea"/>
              </a:rPr>
              <a:t>减少测试人员编写脚本的工作量</a:t>
            </a:r>
            <a:r>
              <a:rPr lang="en-US"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圆角矩形 5"/>
          <p:cNvSpPr/>
          <p:nvPr/>
        </p:nvSpPr>
        <p:spPr>
          <a:xfrm>
            <a:off x="1116718" y="997541"/>
            <a:ext cx="2880542"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lvl="0" algn="ctr"/>
            <a:r>
              <a:rPr lang="en-US" altLang="zh-CN">
                <a:latin typeface="微软雅黑" panose="020B0503020204020204" pitchFamily="34" charset="-122"/>
                <a:ea typeface="微软雅黑" panose="020B0503020204020204" pitchFamily="34" charset="-122"/>
              </a:rPr>
              <a:t>2</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脚本</a:t>
            </a:r>
            <a:r>
              <a:rPr lang="zh-CN" altLang="zh-CN" smtClean="0">
                <a:latin typeface="微软雅黑" panose="020B0503020204020204" pitchFamily="34" charset="-122"/>
                <a:ea typeface="微软雅黑" panose="020B0503020204020204" pitchFamily="34" charset="-122"/>
              </a:rPr>
              <a:t>技术</a:t>
            </a:r>
            <a:endParaRPr lang="zh-CN"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自动化测试常见技术</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0" name="MH_SubTitle_1"/>
          <p:cNvSpPr/>
          <p:nvPr>
            <p:custDataLst>
              <p:tags r:id="rId1"/>
            </p:custDataLst>
          </p:nvPr>
        </p:nvSpPr>
        <p:spPr>
          <a:xfrm>
            <a:off x="2420256" y="2048975"/>
            <a:ext cx="2600325" cy="511175"/>
          </a:xfrm>
          <a:custGeom>
            <a:avLst/>
            <a:gdLst>
              <a:gd name="connsiteX0" fmla="*/ 0 w 2286028"/>
              <a:gd name="connsiteY0" fmla="*/ 0 h 449944"/>
              <a:gd name="connsiteX1" fmla="*/ 2061028 w 2286028"/>
              <a:gd name="connsiteY1" fmla="*/ 0 h 449944"/>
              <a:gd name="connsiteX2" fmla="*/ 2286028 w 2286028"/>
              <a:gd name="connsiteY2" fmla="*/ 224972 h 449944"/>
              <a:gd name="connsiteX3" fmla="*/ 2061028 w 2286028"/>
              <a:gd name="connsiteY3" fmla="*/ 449944 h 449944"/>
              <a:gd name="connsiteX4" fmla="*/ 2061018 w 2286028"/>
              <a:gd name="connsiteY4" fmla="*/ 449943 h 449944"/>
              <a:gd name="connsiteX5" fmla="*/ 0 w 2286028"/>
              <a:gd name="connsiteY5" fmla="*/ 449943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28" h="449944">
                <a:moveTo>
                  <a:pt x="0" y="0"/>
                </a:moveTo>
                <a:lnTo>
                  <a:pt x="2061028" y="0"/>
                </a:lnTo>
                <a:cubicBezTo>
                  <a:pt x="2185292" y="0"/>
                  <a:pt x="2286028" y="100723"/>
                  <a:pt x="2286028" y="224972"/>
                </a:cubicBezTo>
                <a:cubicBezTo>
                  <a:pt x="2286028" y="349221"/>
                  <a:pt x="2185292" y="449944"/>
                  <a:pt x="2061028" y="449944"/>
                </a:cubicBezTo>
                <a:lnTo>
                  <a:pt x="2061018" y="449943"/>
                </a:lnTo>
                <a:lnTo>
                  <a:pt x="0" y="44994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smtClean="0">
                <a:solidFill>
                  <a:srgbClr val="FFFFFF"/>
                </a:solidFill>
                <a:latin typeface="微软雅黑" panose="020B0503020204020204" pitchFamily="34" charset="-122"/>
                <a:ea typeface="微软雅黑" panose="020B0503020204020204" pitchFamily="34" charset="-122"/>
              </a:rPr>
              <a:t>线性脚本</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1" name="MH_Other_1"/>
          <p:cNvSpPr/>
          <p:nvPr>
            <p:custDataLst>
              <p:tags r:id="rId2"/>
            </p:custDataLst>
          </p:nvPr>
        </p:nvSpPr>
        <p:spPr>
          <a:xfrm>
            <a:off x="4539567" y="2089297"/>
            <a:ext cx="431800" cy="431800"/>
          </a:xfrm>
          <a:custGeom>
            <a:avLst/>
            <a:gdLst>
              <a:gd name="connsiteX0" fmla="*/ 162177 w 379914"/>
              <a:gd name="connsiteY0" fmla="*/ 97631 h 379866"/>
              <a:gd name="connsiteX1" fmla="*/ 219804 w 379914"/>
              <a:gd name="connsiteY1" fmla="*/ 189932 h 379866"/>
              <a:gd name="connsiteX2" fmla="*/ 162177 w 379914"/>
              <a:gd name="connsiteY2" fmla="*/ 282233 h 379866"/>
              <a:gd name="connsiteX3" fmla="*/ 198210 w 379914"/>
              <a:gd name="connsiteY3" fmla="*/ 282233 h 379866"/>
              <a:gd name="connsiteX4" fmla="*/ 255837 w 379914"/>
              <a:gd name="connsiteY4" fmla="*/ 189932 h 379866"/>
              <a:gd name="connsiteX5" fmla="*/ 198210 w 379914"/>
              <a:gd name="connsiteY5" fmla="*/ 97631 h 379866"/>
              <a:gd name="connsiteX6" fmla="*/ 189957 w 379914"/>
              <a:gd name="connsiteY6" fmla="*/ 0 h 379866"/>
              <a:gd name="connsiteX7" fmla="*/ 379914 w 379914"/>
              <a:gd name="connsiteY7" fmla="*/ 189933 h 379866"/>
              <a:gd name="connsiteX8" fmla="*/ 189957 w 379914"/>
              <a:gd name="connsiteY8" fmla="*/ 379866 h 379866"/>
              <a:gd name="connsiteX9" fmla="*/ 0 w 379914"/>
              <a:gd name="connsiteY9" fmla="*/ 189933 h 379866"/>
              <a:gd name="connsiteX10" fmla="*/ 189957 w 379914"/>
              <a:gd name="connsiteY10" fmla="*/ 0 h 37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914" h="379866">
                <a:moveTo>
                  <a:pt x="162177" y="97631"/>
                </a:moveTo>
                <a:lnTo>
                  <a:pt x="219804" y="189932"/>
                </a:lnTo>
                <a:lnTo>
                  <a:pt x="162177" y="282233"/>
                </a:lnTo>
                <a:lnTo>
                  <a:pt x="198210" y="282233"/>
                </a:lnTo>
                <a:lnTo>
                  <a:pt x="255837" y="189932"/>
                </a:lnTo>
                <a:lnTo>
                  <a:pt x="198210" y="97631"/>
                </a:lnTo>
                <a:close/>
                <a:moveTo>
                  <a:pt x="189957" y="0"/>
                </a:moveTo>
                <a:cubicBezTo>
                  <a:pt x="294867" y="0"/>
                  <a:pt x="379914" y="85036"/>
                  <a:pt x="379914" y="189933"/>
                </a:cubicBezTo>
                <a:cubicBezTo>
                  <a:pt x="379914" y="294830"/>
                  <a:pt x="294867" y="379866"/>
                  <a:pt x="189957" y="379866"/>
                </a:cubicBezTo>
                <a:cubicBezTo>
                  <a:pt x="85047" y="379866"/>
                  <a:pt x="0" y="294830"/>
                  <a:pt x="0" y="189933"/>
                </a:cubicBezTo>
                <a:cubicBezTo>
                  <a:pt x="0" y="85036"/>
                  <a:pt x="85047" y="0"/>
                  <a:pt x="189957"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84CBC5"/>
              </a:solidFill>
              <a:effectLst/>
              <a:uLnTx/>
              <a:uFillTx/>
              <a:latin typeface="微软雅黑" panose="020B0503020204020204" pitchFamily="34" charset="-122"/>
              <a:ea typeface="微软雅黑" panose="020B0503020204020204" pitchFamily="34" charset="-122"/>
              <a:cs typeface="+mn-lt"/>
            </a:endParaRPr>
          </a:p>
        </p:txBody>
      </p:sp>
      <p:sp>
        <p:nvSpPr>
          <p:cNvPr id="22" name="MH_Text_1"/>
          <p:cNvSpPr>
            <a:spLocks noChangeArrowheads="1"/>
          </p:cNvSpPr>
          <p:nvPr>
            <p:custDataLst>
              <p:tags r:id="rId3"/>
            </p:custDataLst>
          </p:nvPr>
        </p:nvSpPr>
        <p:spPr bwMode="auto">
          <a:xfrm>
            <a:off x="5079045" y="1647189"/>
            <a:ext cx="3094408"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defRPr/>
            </a:pPr>
            <a:r>
              <a:rPr lang="zh-CN" altLang="zh-CN" sz="1600" dirty="0">
                <a:solidFill>
                  <a:srgbClr val="595959"/>
                </a:solidFill>
                <a:latin typeface="微软雅黑" panose="020B0503020204020204" pitchFamily="34" charset="-122"/>
                <a:ea typeface="微软雅黑" panose="020B0503020204020204" pitchFamily="34" charset="-122"/>
                <a:cs typeface="+mn-ea"/>
              </a:rPr>
              <a:t>通过</a:t>
            </a:r>
            <a:r>
              <a:rPr lang="zh-CN" altLang="zh-CN" sz="1600" dirty="0">
                <a:solidFill>
                  <a:srgbClr val="0070C0"/>
                </a:solidFill>
                <a:latin typeface="微软雅黑" panose="020B0503020204020204" pitchFamily="34" charset="-122"/>
                <a:ea typeface="微软雅黑" panose="020B0503020204020204" pitchFamily="34" charset="-122"/>
                <a:cs typeface="+mn-ea"/>
              </a:rPr>
              <a:t>录制人工执行测试用例得到的脚本</a:t>
            </a:r>
            <a:r>
              <a:rPr lang="zh-CN" altLang="zh-CN" sz="1600" dirty="0">
                <a:solidFill>
                  <a:srgbClr val="595959"/>
                </a:solidFill>
                <a:latin typeface="微软雅黑" panose="020B0503020204020204" pitchFamily="34" charset="-122"/>
                <a:ea typeface="微软雅黑" panose="020B0503020204020204" pitchFamily="34" charset="-122"/>
                <a:cs typeface="+mn-ea"/>
              </a:rPr>
              <a:t>，包括鼠标点击事件、页面选择、数据输入等操作。线性脚本可以完整地进行回放。</a:t>
            </a:r>
            <a:endParaRPr lang="zh-CN" altLang="zh-CN" sz="1600" dirty="0">
              <a:solidFill>
                <a:srgbClr val="595959"/>
              </a:solidFill>
              <a:latin typeface="微软雅黑" panose="020B0503020204020204" pitchFamily="34" charset="-122"/>
              <a:ea typeface="微软雅黑" panose="020B0503020204020204" pitchFamily="34" charset="-122"/>
              <a:cs typeface="+mn-ea"/>
            </a:endParaRPr>
          </a:p>
        </p:txBody>
      </p:sp>
      <p:sp>
        <p:nvSpPr>
          <p:cNvPr id="23" name="MH_SubTitle_2"/>
          <p:cNvSpPr/>
          <p:nvPr>
            <p:custDataLst>
              <p:tags r:id="rId4"/>
            </p:custDataLst>
          </p:nvPr>
        </p:nvSpPr>
        <p:spPr>
          <a:xfrm>
            <a:off x="2420256" y="3254521"/>
            <a:ext cx="2600325" cy="511175"/>
          </a:xfrm>
          <a:custGeom>
            <a:avLst/>
            <a:gdLst>
              <a:gd name="connsiteX0" fmla="*/ 0 w 2286028"/>
              <a:gd name="connsiteY0" fmla="*/ 0 h 449944"/>
              <a:gd name="connsiteX1" fmla="*/ 2061028 w 2286028"/>
              <a:gd name="connsiteY1" fmla="*/ 0 h 449944"/>
              <a:gd name="connsiteX2" fmla="*/ 2286028 w 2286028"/>
              <a:gd name="connsiteY2" fmla="*/ 224972 h 449944"/>
              <a:gd name="connsiteX3" fmla="*/ 2061028 w 2286028"/>
              <a:gd name="connsiteY3" fmla="*/ 449944 h 449944"/>
              <a:gd name="connsiteX4" fmla="*/ 2061018 w 2286028"/>
              <a:gd name="connsiteY4" fmla="*/ 449943 h 449944"/>
              <a:gd name="connsiteX5" fmla="*/ 0 w 2286028"/>
              <a:gd name="connsiteY5" fmla="*/ 449943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28" h="449944">
                <a:moveTo>
                  <a:pt x="0" y="0"/>
                </a:moveTo>
                <a:lnTo>
                  <a:pt x="2061028" y="0"/>
                </a:lnTo>
                <a:cubicBezTo>
                  <a:pt x="2185292" y="0"/>
                  <a:pt x="2286028" y="100723"/>
                  <a:pt x="2286028" y="224972"/>
                </a:cubicBezTo>
                <a:cubicBezTo>
                  <a:pt x="2286028" y="349221"/>
                  <a:pt x="2185292" y="449944"/>
                  <a:pt x="2061028" y="449944"/>
                </a:cubicBezTo>
                <a:lnTo>
                  <a:pt x="2061018" y="449943"/>
                </a:lnTo>
                <a:lnTo>
                  <a:pt x="0" y="44994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p>
            <a:pPr lvl="0" algn="ctr">
              <a:spcBef>
                <a:spcPts val="0"/>
              </a:spcBef>
              <a:spcAft>
                <a:spcPts val="0"/>
              </a:spcAft>
              <a:buClrTx/>
              <a:buSzTx/>
              <a:buFontTx/>
              <a:defRPr/>
            </a:pPr>
            <a:r>
              <a:rPr lang="zh-CN" altLang="en-US" sz="2000" dirty="0" smtClean="0">
                <a:solidFill>
                  <a:srgbClr val="FFFFFF"/>
                </a:solidFill>
                <a:latin typeface="微软雅黑" panose="020B0503020204020204" pitchFamily="34" charset="-122"/>
                <a:ea typeface="微软雅黑" panose="020B0503020204020204" pitchFamily="34" charset="-122"/>
                <a:sym typeface="+mn-ea"/>
              </a:rPr>
              <a:t>结构化脚本</a:t>
            </a:r>
            <a:endParaRPr lang="zh-CN" altLang="en-US" sz="2000" noProof="0" dirty="0">
              <a:ln>
                <a:noFill/>
              </a:ln>
              <a:solidFill>
                <a:srgbClr val="FFFFFF"/>
              </a:solidFill>
              <a:effectLst/>
              <a:uLnTx/>
              <a:uFillTx/>
              <a:latin typeface="微软雅黑" panose="020B0503020204020204" pitchFamily="34" charset="-122"/>
              <a:ea typeface="微软雅黑" panose="020B0503020204020204" pitchFamily="34" charset="-122"/>
              <a:sym typeface="+mn-ea"/>
            </a:endParaRPr>
          </a:p>
        </p:txBody>
      </p:sp>
      <p:sp>
        <p:nvSpPr>
          <p:cNvPr id="24" name="MH_Other_2"/>
          <p:cNvSpPr/>
          <p:nvPr>
            <p:custDataLst>
              <p:tags r:id="rId5"/>
            </p:custDataLst>
          </p:nvPr>
        </p:nvSpPr>
        <p:spPr>
          <a:xfrm>
            <a:off x="4539567" y="3294207"/>
            <a:ext cx="431800" cy="431800"/>
          </a:xfrm>
          <a:custGeom>
            <a:avLst/>
            <a:gdLst>
              <a:gd name="connsiteX0" fmla="*/ 162177 w 379914"/>
              <a:gd name="connsiteY0" fmla="*/ 97631 h 379866"/>
              <a:gd name="connsiteX1" fmla="*/ 219804 w 379914"/>
              <a:gd name="connsiteY1" fmla="*/ 189932 h 379866"/>
              <a:gd name="connsiteX2" fmla="*/ 162177 w 379914"/>
              <a:gd name="connsiteY2" fmla="*/ 282233 h 379866"/>
              <a:gd name="connsiteX3" fmla="*/ 198210 w 379914"/>
              <a:gd name="connsiteY3" fmla="*/ 282233 h 379866"/>
              <a:gd name="connsiteX4" fmla="*/ 255837 w 379914"/>
              <a:gd name="connsiteY4" fmla="*/ 189932 h 379866"/>
              <a:gd name="connsiteX5" fmla="*/ 198210 w 379914"/>
              <a:gd name="connsiteY5" fmla="*/ 97631 h 379866"/>
              <a:gd name="connsiteX6" fmla="*/ 189957 w 379914"/>
              <a:gd name="connsiteY6" fmla="*/ 0 h 379866"/>
              <a:gd name="connsiteX7" fmla="*/ 379914 w 379914"/>
              <a:gd name="connsiteY7" fmla="*/ 189933 h 379866"/>
              <a:gd name="connsiteX8" fmla="*/ 189957 w 379914"/>
              <a:gd name="connsiteY8" fmla="*/ 379866 h 379866"/>
              <a:gd name="connsiteX9" fmla="*/ 0 w 379914"/>
              <a:gd name="connsiteY9" fmla="*/ 189933 h 379866"/>
              <a:gd name="connsiteX10" fmla="*/ 189957 w 379914"/>
              <a:gd name="connsiteY10" fmla="*/ 0 h 37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914" h="379866">
                <a:moveTo>
                  <a:pt x="162177" y="97631"/>
                </a:moveTo>
                <a:lnTo>
                  <a:pt x="219804" y="189932"/>
                </a:lnTo>
                <a:lnTo>
                  <a:pt x="162177" y="282233"/>
                </a:lnTo>
                <a:lnTo>
                  <a:pt x="198210" y="282233"/>
                </a:lnTo>
                <a:lnTo>
                  <a:pt x="255837" y="189932"/>
                </a:lnTo>
                <a:lnTo>
                  <a:pt x="198210" y="97631"/>
                </a:lnTo>
                <a:close/>
                <a:moveTo>
                  <a:pt x="189957" y="0"/>
                </a:moveTo>
                <a:cubicBezTo>
                  <a:pt x="294867" y="0"/>
                  <a:pt x="379914" y="85036"/>
                  <a:pt x="379914" y="189933"/>
                </a:cubicBezTo>
                <a:cubicBezTo>
                  <a:pt x="379914" y="294830"/>
                  <a:pt x="294867" y="379866"/>
                  <a:pt x="189957" y="379866"/>
                </a:cubicBezTo>
                <a:cubicBezTo>
                  <a:pt x="85047" y="379866"/>
                  <a:pt x="0" y="294830"/>
                  <a:pt x="0" y="189933"/>
                </a:cubicBezTo>
                <a:cubicBezTo>
                  <a:pt x="0" y="85036"/>
                  <a:pt x="85047" y="0"/>
                  <a:pt x="189957"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84CBC5"/>
              </a:solidFill>
              <a:effectLst/>
              <a:uLnTx/>
              <a:uFillTx/>
              <a:latin typeface="微软雅黑" panose="020B0503020204020204" pitchFamily="34" charset="-122"/>
              <a:ea typeface="微软雅黑" panose="020B0503020204020204" pitchFamily="34" charset="-122"/>
              <a:cs typeface="+mn-lt"/>
            </a:endParaRPr>
          </a:p>
        </p:txBody>
      </p:sp>
      <p:sp>
        <p:nvSpPr>
          <p:cNvPr id="25" name="MH_Text_2"/>
          <p:cNvSpPr>
            <a:spLocks noChangeArrowheads="1"/>
          </p:cNvSpPr>
          <p:nvPr>
            <p:custDataLst>
              <p:tags r:id="rId6"/>
            </p:custDataLst>
          </p:nvPr>
        </p:nvSpPr>
        <p:spPr bwMode="auto">
          <a:xfrm>
            <a:off x="5100805" y="2954959"/>
            <a:ext cx="2904978" cy="1621473"/>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600" dirty="0">
                <a:solidFill>
                  <a:srgbClr val="595959"/>
                </a:solidFill>
                <a:latin typeface="微软雅黑" panose="020B0503020204020204" pitchFamily="34" charset="-122"/>
                <a:ea typeface="微软雅黑" panose="020B0503020204020204" pitchFamily="34" charset="-122"/>
                <a:cs typeface="+mn-ea"/>
              </a:rPr>
              <a:t>结构化脚本类似于</a:t>
            </a:r>
            <a:r>
              <a:rPr lang="zh-CN" altLang="zh-CN" sz="1600" dirty="0">
                <a:solidFill>
                  <a:srgbClr val="0070C0"/>
                </a:solidFill>
                <a:latin typeface="微软雅黑" panose="020B0503020204020204" pitchFamily="34" charset="-122"/>
                <a:ea typeface="微软雅黑" panose="020B0503020204020204" pitchFamily="34" charset="-122"/>
              </a:rPr>
              <a:t>结构化程序设计</a:t>
            </a:r>
            <a:r>
              <a:rPr lang="zh-CN" altLang="zh-CN" sz="1600" dirty="0">
                <a:solidFill>
                  <a:srgbClr val="595959"/>
                </a:solidFill>
                <a:latin typeface="微软雅黑" panose="020B0503020204020204" pitchFamily="34" charset="-122"/>
                <a:ea typeface="微软雅黑" panose="020B0503020204020204" pitchFamily="34" charset="-122"/>
                <a:cs typeface="+mn-ea"/>
              </a:rPr>
              <a:t>，具有</a:t>
            </a:r>
            <a:r>
              <a:rPr lang="zh-CN" altLang="zh-CN" sz="1600" dirty="0">
                <a:solidFill>
                  <a:srgbClr val="0070C0"/>
                </a:solidFill>
                <a:latin typeface="微软雅黑" panose="020B0503020204020204" pitchFamily="34" charset="-122"/>
                <a:ea typeface="微软雅黑" panose="020B0503020204020204" pitchFamily="34" charset="-122"/>
              </a:rPr>
              <a:t>多种逻辑</a:t>
            </a:r>
            <a:r>
              <a:rPr lang="zh-CN" altLang="zh-CN" sz="1600">
                <a:solidFill>
                  <a:srgbClr val="0070C0"/>
                </a:solidFill>
                <a:latin typeface="微软雅黑" panose="020B0503020204020204" pitchFamily="34" charset="-122"/>
                <a:ea typeface="微软雅黑" panose="020B0503020204020204" pitchFamily="34" charset="-122"/>
              </a:rPr>
              <a:t>结构</a:t>
            </a:r>
            <a:r>
              <a:rPr lang="zh-CN" altLang="zh-CN" sz="1600" smtClean="0">
                <a:solidFill>
                  <a:srgbClr val="595959"/>
                </a:solidFill>
                <a:latin typeface="微软雅黑" panose="020B0503020204020204" pitchFamily="34" charset="-122"/>
                <a:ea typeface="微软雅黑" panose="020B0503020204020204" pitchFamily="34" charset="-122"/>
                <a:cs typeface="+mn-ea"/>
              </a:rPr>
              <a:t>，</a:t>
            </a:r>
            <a:r>
              <a:rPr lang="zh-CN" altLang="en-US" sz="1600" smtClean="0">
                <a:solidFill>
                  <a:srgbClr val="595959"/>
                </a:solidFill>
                <a:latin typeface="微软雅黑" panose="020B0503020204020204" pitchFamily="34" charset="-122"/>
                <a:ea typeface="微软雅黑" panose="020B0503020204020204" pitchFamily="34" charset="-122"/>
                <a:cs typeface="+mn-ea"/>
              </a:rPr>
              <a:t>例</a:t>
            </a:r>
            <a:r>
              <a:rPr lang="zh-CN" altLang="zh-CN" sz="1600" smtClean="0">
                <a:solidFill>
                  <a:srgbClr val="595959"/>
                </a:solidFill>
                <a:latin typeface="微软雅黑" panose="020B0503020204020204" pitchFamily="34" charset="-122"/>
                <a:ea typeface="微软雅黑" panose="020B0503020204020204" pitchFamily="34" charset="-122"/>
                <a:cs typeface="+mn-ea"/>
              </a:rPr>
              <a:t>如</a:t>
            </a:r>
            <a:r>
              <a:rPr lang="zh-CN" altLang="zh-CN" sz="1600" dirty="0">
                <a:solidFill>
                  <a:srgbClr val="0070C0"/>
                </a:solidFill>
                <a:latin typeface="微软雅黑" panose="020B0503020204020204" pitchFamily="34" charset="-122"/>
                <a:ea typeface="微软雅黑" panose="020B0503020204020204" pitchFamily="34" charset="-122"/>
              </a:rPr>
              <a:t>顺序</a:t>
            </a:r>
            <a:r>
              <a:rPr lang="zh-CN" altLang="zh-CN" sz="1600" dirty="0">
                <a:solidFill>
                  <a:srgbClr val="595959"/>
                </a:solidFill>
                <a:latin typeface="微软雅黑" panose="020B0503020204020204" pitchFamily="34" charset="-122"/>
                <a:ea typeface="微软雅黑" panose="020B0503020204020204" pitchFamily="34" charset="-122"/>
                <a:cs typeface="+mn-ea"/>
              </a:rPr>
              <a:t>、</a:t>
            </a:r>
            <a:r>
              <a:rPr lang="zh-CN" altLang="zh-CN" sz="1600" dirty="0">
                <a:solidFill>
                  <a:srgbClr val="0070C0"/>
                </a:solidFill>
                <a:latin typeface="微软雅黑" panose="020B0503020204020204" pitchFamily="34" charset="-122"/>
                <a:ea typeface="微软雅黑" panose="020B0503020204020204" pitchFamily="34" charset="-122"/>
              </a:rPr>
              <a:t>分支</a:t>
            </a:r>
            <a:r>
              <a:rPr lang="zh-CN" altLang="zh-CN" sz="1600" dirty="0">
                <a:solidFill>
                  <a:srgbClr val="595959"/>
                </a:solidFill>
                <a:latin typeface="微软雅黑" panose="020B0503020204020204" pitchFamily="34" charset="-122"/>
                <a:ea typeface="微软雅黑" panose="020B0503020204020204" pitchFamily="34" charset="-122"/>
                <a:cs typeface="+mn-ea"/>
              </a:rPr>
              <a:t>、</a:t>
            </a:r>
            <a:r>
              <a:rPr lang="zh-CN" altLang="zh-CN" sz="1600" dirty="0">
                <a:solidFill>
                  <a:srgbClr val="0070C0"/>
                </a:solidFill>
                <a:latin typeface="微软雅黑" panose="020B0503020204020204" pitchFamily="34" charset="-122"/>
                <a:ea typeface="微软雅黑" panose="020B0503020204020204" pitchFamily="34" charset="-122"/>
              </a:rPr>
              <a:t>循环</a:t>
            </a:r>
            <a:r>
              <a:rPr lang="zh-CN" altLang="zh-CN" sz="1600" dirty="0">
                <a:solidFill>
                  <a:srgbClr val="595959"/>
                </a:solidFill>
                <a:latin typeface="微软雅黑" panose="020B0503020204020204" pitchFamily="34" charset="-122"/>
                <a:ea typeface="微软雅黑" panose="020B0503020204020204" pitchFamily="34" charset="-122"/>
                <a:cs typeface="+mn-ea"/>
              </a:rPr>
              <a:t>等，并且它还具有函数调用功能。结构化脚本可以灵活地测试各种复杂功能。</a:t>
            </a:r>
            <a:endParaRPr lang="zh-CN" altLang="zh-CN" sz="1600" dirty="0">
              <a:solidFill>
                <a:srgbClr val="595959"/>
              </a:solidFill>
              <a:latin typeface="微软雅黑" panose="020B0503020204020204" pitchFamily="34" charset="-122"/>
              <a:ea typeface="微软雅黑" panose="020B0503020204020204" pitchFamily="34" charset="-122"/>
              <a:cs typeface="+mn-ea"/>
            </a:endParaRPr>
          </a:p>
        </p:txBody>
      </p:sp>
      <p:sp>
        <p:nvSpPr>
          <p:cNvPr id="26" name="MH_SubTitle_3"/>
          <p:cNvSpPr/>
          <p:nvPr>
            <p:custDataLst>
              <p:tags r:id="rId7"/>
            </p:custDataLst>
          </p:nvPr>
        </p:nvSpPr>
        <p:spPr>
          <a:xfrm>
            <a:off x="2420256" y="4574619"/>
            <a:ext cx="2600325" cy="511175"/>
          </a:xfrm>
          <a:custGeom>
            <a:avLst/>
            <a:gdLst>
              <a:gd name="connsiteX0" fmla="*/ 0 w 2286028"/>
              <a:gd name="connsiteY0" fmla="*/ 0 h 449944"/>
              <a:gd name="connsiteX1" fmla="*/ 2061028 w 2286028"/>
              <a:gd name="connsiteY1" fmla="*/ 0 h 449944"/>
              <a:gd name="connsiteX2" fmla="*/ 2286028 w 2286028"/>
              <a:gd name="connsiteY2" fmla="*/ 224972 h 449944"/>
              <a:gd name="connsiteX3" fmla="*/ 2061028 w 2286028"/>
              <a:gd name="connsiteY3" fmla="*/ 449944 h 449944"/>
              <a:gd name="connsiteX4" fmla="*/ 2061018 w 2286028"/>
              <a:gd name="connsiteY4" fmla="*/ 449943 h 449944"/>
              <a:gd name="connsiteX5" fmla="*/ 0 w 2286028"/>
              <a:gd name="connsiteY5" fmla="*/ 449943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28" h="449944">
                <a:moveTo>
                  <a:pt x="0" y="0"/>
                </a:moveTo>
                <a:lnTo>
                  <a:pt x="2061028" y="0"/>
                </a:lnTo>
                <a:cubicBezTo>
                  <a:pt x="2185292" y="0"/>
                  <a:pt x="2286028" y="100723"/>
                  <a:pt x="2286028" y="224972"/>
                </a:cubicBezTo>
                <a:cubicBezTo>
                  <a:pt x="2286028" y="349221"/>
                  <a:pt x="2185292" y="449944"/>
                  <a:pt x="2061028" y="449944"/>
                </a:cubicBezTo>
                <a:lnTo>
                  <a:pt x="2061018" y="449943"/>
                </a:lnTo>
                <a:lnTo>
                  <a:pt x="0" y="44994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p>
            <a:pPr lvl="0" algn="ctr">
              <a:spcBef>
                <a:spcPts val="0"/>
              </a:spcBef>
              <a:spcAft>
                <a:spcPts val="0"/>
              </a:spcAft>
              <a:buClrTx/>
              <a:buSzTx/>
              <a:buFontTx/>
              <a:defRPr/>
            </a:pPr>
            <a:r>
              <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sym typeface="+mn-ea"/>
              </a:rPr>
              <a:t> </a:t>
            </a:r>
            <a:r>
              <a:rPr lang="zh-CN" altLang="en-US" sz="2000" dirty="0">
                <a:solidFill>
                  <a:srgbClr val="FFFFFF"/>
                </a:solidFill>
                <a:latin typeface="微软雅黑" panose="020B0503020204020204" pitchFamily="34" charset="-122"/>
                <a:ea typeface="微软雅黑" panose="020B0503020204020204" pitchFamily="34" charset="-122"/>
                <a:sym typeface="+mn-ea"/>
              </a:rPr>
              <a:t>共享脚本</a:t>
            </a:r>
            <a:endParaRPr lang="zh-CN" altLang="en-US" sz="2000" noProof="0" dirty="0">
              <a:ln>
                <a:noFill/>
              </a:ln>
              <a:solidFill>
                <a:srgbClr val="FFFFFF"/>
              </a:solidFill>
              <a:effectLst/>
              <a:uLnTx/>
              <a:uFillTx/>
              <a:latin typeface="微软雅黑" panose="020B0503020204020204" pitchFamily="34" charset="-122"/>
              <a:ea typeface="微软雅黑" panose="020B0503020204020204" pitchFamily="34" charset="-122"/>
              <a:sym typeface="+mn-ea"/>
            </a:endParaRPr>
          </a:p>
        </p:txBody>
      </p:sp>
      <p:sp>
        <p:nvSpPr>
          <p:cNvPr id="27" name="MH_Other_3"/>
          <p:cNvSpPr/>
          <p:nvPr>
            <p:custDataLst>
              <p:tags r:id="rId8"/>
            </p:custDataLst>
          </p:nvPr>
        </p:nvSpPr>
        <p:spPr>
          <a:xfrm>
            <a:off x="4539567" y="4586463"/>
            <a:ext cx="431800" cy="431800"/>
          </a:xfrm>
          <a:custGeom>
            <a:avLst/>
            <a:gdLst>
              <a:gd name="connsiteX0" fmla="*/ 162177 w 379914"/>
              <a:gd name="connsiteY0" fmla="*/ 97631 h 379866"/>
              <a:gd name="connsiteX1" fmla="*/ 219804 w 379914"/>
              <a:gd name="connsiteY1" fmla="*/ 189932 h 379866"/>
              <a:gd name="connsiteX2" fmla="*/ 162177 w 379914"/>
              <a:gd name="connsiteY2" fmla="*/ 282233 h 379866"/>
              <a:gd name="connsiteX3" fmla="*/ 198210 w 379914"/>
              <a:gd name="connsiteY3" fmla="*/ 282233 h 379866"/>
              <a:gd name="connsiteX4" fmla="*/ 255837 w 379914"/>
              <a:gd name="connsiteY4" fmla="*/ 189932 h 379866"/>
              <a:gd name="connsiteX5" fmla="*/ 198210 w 379914"/>
              <a:gd name="connsiteY5" fmla="*/ 97631 h 379866"/>
              <a:gd name="connsiteX6" fmla="*/ 189957 w 379914"/>
              <a:gd name="connsiteY6" fmla="*/ 0 h 379866"/>
              <a:gd name="connsiteX7" fmla="*/ 379914 w 379914"/>
              <a:gd name="connsiteY7" fmla="*/ 189933 h 379866"/>
              <a:gd name="connsiteX8" fmla="*/ 189957 w 379914"/>
              <a:gd name="connsiteY8" fmla="*/ 379866 h 379866"/>
              <a:gd name="connsiteX9" fmla="*/ 0 w 379914"/>
              <a:gd name="connsiteY9" fmla="*/ 189933 h 379866"/>
              <a:gd name="connsiteX10" fmla="*/ 189957 w 379914"/>
              <a:gd name="connsiteY10" fmla="*/ 0 h 37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914" h="379866">
                <a:moveTo>
                  <a:pt x="162177" y="97631"/>
                </a:moveTo>
                <a:lnTo>
                  <a:pt x="219804" y="189932"/>
                </a:lnTo>
                <a:lnTo>
                  <a:pt x="162177" y="282233"/>
                </a:lnTo>
                <a:lnTo>
                  <a:pt x="198210" y="282233"/>
                </a:lnTo>
                <a:lnTo>
                  <a:pt x="255837" y="189932"/>
                </a:lnTo>
                <a:lnTo>
                  <a:pt x="198210" y="97631"/>
                </a:lnTo>
                <a:close/>
                <a:moveTo>
                  <a:pt x="189957" y="0"/>
                </a:moveTo>
                <a:cubicBezTo>
                  <a:pt x="294867" y="0"/>
                  <a:pt x="379914" y="85036"/>
                  <a:pt x="379914" y="189933"/>
                </a:cubicBezTo>
                <a:cubicBezTo>
                  <a:pt x="379914" y="294830"/>
                  <a:pt x="294867" y="379866"/>
                  <a:pt x="189957" y="379866"/>
                </a:cubicBezTo>
                <a:cubicBezTo>
                  <a:pt x="85047" y="379866"/>
                  <a:pt x="0" y="294830"/>
                  <a:pt x="0" y="189933"/>
                </a:cubicBezTo>
                <a:cubicBezTo>
                  <a:pt x="0" y="85036"/>
                  <a:pt x="85047" y="0"/>
                  <a:pt x="189957"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84CBC5"/>
              </a:solidFill>
              <a:effectLst/>
              <a:uLnTx/>
              <a:uFillTx/>
              <a:latin typeface="微软雅黑" panose="020B0503020204020204" pitchFamily="34" charset="-122"/>
              <a:ea typeface="微软雅黑" panose="020B0503020204020204" pitchFamily="34" charset="-122"/>
              <a:cs typeface="+mn-lt"/>
            </a:endParaRPr>
          </a:p>
        </p:txBody>
      </p:sp>
      <p:sp>
        <p:nvSpPr>
          <p:cNvPr id="28" name="MH_Text_3"/>
          <p:cNvSpPr>
            <a:spLocks noChangeArrowheads="1"/>
          </p:cNvSpPr>
          <p:nvPr>
            <p:custDataLst>
              <p:tags r:id="rId9"/>
            </p:custDataLst>
          </p:nvPr>
        </p:nvSpPr>
        <p:spPr bwMode="auto">
          <a:xfrm>
            <a:off x="5112092" y="4403268"/>
            <a:ext cx="2904975" cy="709612"/>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l">
              <a:lnSpc>
                <a:spcPts val="1800"/>
              </a:lnSpc>
              <a:spcBef>
                <a:spcPts val="0"/>
              </a:spcBef>
              <a:spcAft>
                <a:spcPts val="0"/>
              </a:spcAft>
              <a:buClrTx/>
              <a:buSzTx/>
              <a:buFontTx/>
              <a:defRPr/>
            </a:pP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9" name="MH_Title_1"/>
          <p:cNvSpPr/>
          <p:nvPr>
            <p:custDataLst>
              <p:tags r:id="rId10"/>
            </p:custDataLst>
          </p:nvPr>
        </p:nvSpPr>
        <p:spPr>
          <a:xfrm>
            <a:off x="1653232" y="2392840"/>
            <a:ext cx="498260" cy="24177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100" normalizeH="0" baseline="0" noProof="0" dirty="0" smtClean="0">
                <a:ln>
                  <a:noFill/>
                </a:ln>
                <a:solidFill>
                  <a:srgbClr val="333333"/>
                </a:solidFill>
                <a:effectLst/>
                <a:uLnTx/>
                <a:uFillTx/>
                <a:latin typeface="微软雅黑" panose="020B0503020204020204" pitchFamily="34" charset="-122"/>
                <a:ea typeface="微软雅黑" panose="020B0503020204020204" pitchFamily="34" charset="-122"/>
              </a:rPr>
              <a:t>常用的</a:t>
            </a:r>
            <a:r>
              <a:rPr kumimoji="0" lang="en-US" altLang="zh-CN" sz="1500" b="1" i="0" u="none" strike="noStrike" kern="1200" cap="none" spc="100" normalizeH="0" baseline="0" noProof="0" dirty="0" smtClean="0">
                <a:ln>
                  <a:noFill/>
                </a:ln>
                <a:solidFill>
                  <a:srgbClr val="333333"/>
                </a:solidFill>
                <a:effectLst/>
                <a:uLnTx/>
                <a:uFillTx/>
                <a:latin typeface="微软雅黑" panose="020B0503020204020204" pitchFamily="34" charset="-122"/>
                <a:ea typeface="微软雅黑" panose="020B0503020204020204" pitchFamily="34" charset="-122"/>
              </a:rPr>
              <a:t>3</a:t>
            </a:r>
            <a:r>
              <a:rPr kumimoji="0" lang="zh-CN" altLang="en-US" sz="1500" b="1" i="0" u="none" strike="noStrike" kern="1200" cap="none" spc="100" normalizeH="0" baseline="0" noProof="0" dirty="0" smtClean="0">
                <a:ln>
                  <a:noFill/>
                </a:ln>
                <a:solidFill>
                  <a:srgbClr val="333333"/>
                </a:solidFill>
                <a:effectLst/>
                <a:uLnTx/>
                <a:uFillTx/>
                <a:latin typeface="微软雅黑" panose="020B0503020204020204" pitchFamily="34" charset="-122"/>
                <a:ea typeface="微软雅黑" panose="020B0503020204020204" pitchFamily="34" charset="-122"/>
              </a:rPr>
              <a:t>种脚本技术</a:t>
            </a:r>
            <a:endParaRPr kumimoji="0" lang="zh-CN" altLang="en-US" sz="1500" b="1" i="0" u="none" strike="noStrike" kern="1200" cap="none" spc="10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endParaRPr>
          </a:p>
        </p:txBody>
      </p:sp>
      <p:cxnSp>
        <p:nvCxnSpPr>
          <p:cNvPr id="30" name="PA_直接连接符 2"/>
          <p:cNvCxnSpPr/>
          <p:nvPr>
            <p:custDataLst>
              <p:tags r:id="rId11"/>
            </p:custDataLst>
          </p:nvPr>
        </p:nvCxnSpPr>
        <p:spPr>
          <a:xfrm>
            <a:off x="1632486" y="2079038"/>
            <a:ext cx="0" cy="3045363"/>
          </a:xfrm>
          <a:prstGeom prst="line">
            <a:avLst/>
          </a:prstGeom>
          <a:ln>
            <a:solidFill>
              <a:srgbClr val="6BAFE1"/>
            </a:solidFill>
          </a:ln>
        </p:spPr>
        <p:style>
          <a:lnRef idx="1">
            <a:schemeClr val="accent1"/>
          </a:lnRef>
          <a:fillRef idx="0">
            <a:schemeClr val="accent1"/>
          </a:fillRef>
          <a:effectRef idx="0">
            <a:schemeClr val="accent1"/>
          </a:effectRef>
          <a:fontRef idx="minor">
            <a:schemeClr val="tx1"/>
          </a:fontRef>
        </p:style>
      </p:cxnSp>
      <p:cxnSp>
        <p:nvCxnSpPr>
          <p:cNvPr id="32" name="PA_直接连接符 2"/>
          <p:cNvCxnSpPr/>
          <p:nvPr>
            <p:custDataLst>
              <p:tags r:id="rId12"/>
            </p:custDataLst>
          </p:nvPr>
        </p:nvCxnSpPr>
        <p:spPr>
          <a:xfrm>
            <a:off x="2151492" y="2079036"/>
            <a:ext cx="0" cy="3045363"/>
          </a:xfrm>
          <a:prstGeom prst="line">
            <a:avLst/>
          </a:prstGeom>
          <a:ln>
            <a:solidFill>
              <a:srgbClr val="6BAFE1"/>
            </a:solidFill>
            <a:prstDash val="dash"/>
          </a:ln>
        </p:spPr>
        <p:style>
          <a:lnRef idx="1">
            <a:schemeClr val="accent1"/>
          </a:lnRef>
          <a:fillRef idx="0">
            <a:schemeClr val="accent1"/>
          </a:fillRef>
          <a:effectRef idx="0">
            <a:schemeClr val="accent1"/>
          </a:effectRef>
          <a:fontRef idx="minor">
            <a:schemeClr val="tx1"/>
          </a:fontRef>
        </p:style>
      </p:cxnSp>
      <p:cxnSp>
        <p:nvCxnSpPr>
          <p:cNvPr id="33" name="PA_StraightArrowConnector 4"/>
          <p:cNvCxnSpPr/>
          <p:nvPr>
            <p:custDataLst>
              <p:tags r:id="rId13"/>
            </p:custDataLst>
          </p:nvPr>
        </p:nvCxnSpPr>
        <p:spPr>
          <a:xfrm>
            <a:off x="8017071" y="2304562"/>
            <a:ext cx="979659" cy="0"/>
          </a:xfrm>
          <a:prstGeom prst="straightConnector1">
            <a:avLst/>
          </a:prstGeom>
          <a:ln w="12700">
            <a:solidFill>
              <a:srgbClr val="01407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PA_StraightArrowConnector 4"/>
          <p:cNvCxnSpPr/>
          <p:nvPr>
            <p:custDataLst>
              <p:tags r:id="rId14"/>
            </p:custDataLst>
          </p:nvPr>
        </p:nvCxnSpPr>
        <p:spPr>
          <a:xfrm>
            <a:off x="8017070" y="3554358"/>
            <a:ext cx="979659" cy="0"/>
          </a:xfrm>
          <a:prstGeom prst="straightConnector1">
            <a:avLst/>
          </a:prstGeom>
          <a:ln w="12700">
            <a:solidFill>
              <a:srgbClr val="01407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PA_StraightArrowConnector 4"/>
          <p:cNvCxnSpPr/>
          <p:nvPr>
            <p:custDataLst>
              <p:tags r:id="rId15"/>
            </p:custDataLst>
          </p:nvPr>
        </p:nvCxnSpPr>
        <p:spPr>
          <a:xfrm>
            <a:off x="8017067" y="4810597"/>
            <a:ext cx="979659" cy="0"/>
          </a:xfrm>
          <a:prstGeom prst="straightConnector1">
            <a:avLst/>
          </a:prstGeom>
          <a:ln w="12700">
            <a:solidFill>
              <a:srgbClr val="01407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arrow-on-target_68291"/>
          <p:cNvSpPr>
            <a:spLocks noChangeAspect="1"/>
          </p:cNvSpPr>
          <p:nvPr/>
        </p:nvSpPr>
        <p:spPr bwMode="auto">
          <a:xfrm>
            <a:off x="9340674" y="4514714"/>
            <a:ext cx="609685" cy="609685"/>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0070C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lt"/>
            </a:endParaRPr>
          </a:p>
        </p:txBody>
      </p:sp>
      <p:sp>
        <p:nvSpPr>
          <p:cNvPr id="37" name="computer-service_78951"/>
          <p:cNvSpPr>
            <a:spLocks noChangeAspect="1"/>
          </p:cNvSpPr>
          <p:nvPr/>
        </p:nvSpPr>
        <p:spPr bwMode="auto">
          <a:xfrm>
            <a:off x="9340674" y="1955239"/>
            <a:ext cx="609685" cy="565858"/>
          </a:xfrm>
          <a:custGeom>
            <a:avLst/>
            <a:gdLst>
              <a:gd name="connsiteX0" fmla="*/ 288132 w 338138"/>
              <a:gd name="connsiteY0" fmla="*/ 223343 h 313831"/>
              <a:gd name="connsiteX1" fmla="*/ 279400 w 338138"/>
              <a:gd name="connsiteY1" fmla="*/ 231281 h 313831"/>
              <a:gd name="connsiteX2" fmla="*/ 288132 w 338138"/>
              <a:gd name="connsiteY2" fmla="*/ 239219 h 313831"/>
              <a:gd name="connsiteX3" fmla="*/ 296864 w 338138"/>
              <a:gd name="connsiteY3" fmla="*/ 231281 h 313831"/>
              <a:gd name="connsiteX4" fmla="*/ 288132 w 338138"/>
              <a:gd name="connsiteY4" fmla="*/ 223343 h 313831"/>
              <a:gd name="connsiteX5" fmla="*/ 261938 w 338138"/>
              <a:gd name="connsiteY5" fmla="*/ 223343 h 313831"/>
              <a:gd name="connsiteX6" fmla="*/ 254000 w 338138"/>
              <a:gd name="connsiteY6" fmla="*/ 231281 h 313831"/>
              <a:gd name="connsiteX7" fmla="*/ 261938 w 338138"/>
              <a:gd name="connsiteY7" fmla="*/ 239219 h 313831"/>
              <a:gd name="connsiteX8" fmla="*/ 269876 w 338138"/>
              <a:gd name="connsiteY8" fmla="*/ 231281 h 313831"/>
              <a:gd name="connsiteX9" fmla="*/ 261938 w 338138"/>
              <a:gd name="connsiteY9" fmla="*/ 223343 h 313831"/>
              <a:gd name="connsiteX10" fmla="*/ 116535 w 338138"/>
              <a:gd name="connsiteY10" fmla="*/ 45543 h 313831"/>
              <a:gd name="connsiteX11" fmla="*/ 141773 w 338138"/>
              <a:gd name="connsiteY11" fmla="*/ 88073 h 313831"/>
              <a:gd name="connsiteX12" fmla="*/ 108565 w 338138"/>
              <a:gd name="connsiteY12" fmla="*/ 102693 h 313831"/>
              <a:gd name="connsiteX13" fmla="*/ 87312 w 338138"/>
              <a:gd name="connsiteY13" fmla="*/ 74783 h 313831"/>
              <a:gd name="connsiteX14" fmla="*/ 116535 w 338138"/>
              <a:gd name="connsiteY14" fmla="*/ 45543 h 313831"/>
              <a:gd name="connsiteX15" fmla="*/ 254349 w 338138"/>
              <a:gd name="connsiteY15" fmla="*/ 30428 h 313831"/>
              <a:gd name="connsiteX16" fmla="*/ 275361 w 338138"/>
              <a:gd name="connsiteY16" fmla="*/ 48787 h 313831"/>
              <a:gd name="connsiteX17" fmla="*/ 255662 w 338138"/>
              <a:gd name="connsiteY17" fmla="*/ 85507 h 313831"/>
              <a:gd name="connsiteX18" fmla="*/ 266168 w 338138"/>
              <a:gd name="connsiteY18" fmla="*/ 89441 h 313831"/>
              <a:gd name="connsiteX19" fmla="*/ 289806 w 338138"/>
              <a:gd name="connsiteY19" fmla="*/ 80261 h 313831"/>
              <a:gd name="connsiteX20" fmla="*/ 287180 w 338138"/>
              <a:gd name="connsiteY20" fmla="*/ 109113 h 313831"/>
              <a:gd name="connsiteX21" fmla="*/ 225458 w 338138"/>
              <a:gd name="connsiteY21" fmla="*/ 111735 h 313831"/>
              <a:gd name="connsiteX22" fmla="*/ 92823 w 338138"/>
              <a:gd name="connsiteY22" fmla="*/ 166815 h 313831"/>
              <a:gd name="connsiteX23" fmla="*/ 75751 w 338138"/>
              <a:gd name="connsiteY23" fmla="*/ 127472 h 313831"/>
              <a:gd name="connsiteX24" fmla="*/ 208386 w 338138"/>
              <a:gd name="connsiteY24" fmla="*/ 72393 h 313831"/>
              <a:gd name="connsiteX25" fmla="*/ 242530 w 338138"/>
              <a:gd name="connsiteY25" fmla="*/ 33050 h 313831"/>
              <a:gd name="connsiteX26" fmla="*/ 254349 w 338138"/>
              <a:gd name="connsiteY26" fmla="*/ 30428 h 313831"/>
              <a:gd name="connsiteX27" fmla="*/ 186871 w 338138"/>
              <a:gd name="connsiteY27" fmla="*/ 24906 h 313831"/>
              <a:gd name="connsiteX28" fmla="*/ 231775 w 338138"/>
              <a:gd name="connsiteY28" fmla="*/ 24906 h 313831"/>
              <a:gd name="connsiteX29" fmla="*/ 207282 w 338138"/>
              <a:gd name="connsiteY29" fmla="*/ 48190 h 313831"/>
              <a:gd name="connsiteX30" fmla="*/ 201839 w 338138"/>
              <a:gd name="connsiteY30" fmla="*/ 59831 h 313831"/>
              <a:gd name="connsiteX31" fmla="*/ 184150 w 338138"/>
              <a:gd name="connsiteY31" fmla="*/ 45603 h 313831"/>
              <a:gd name="connsiteX32" fmla="*/ 186871 w 338138"/>
              <a:gd name="connsiteY32" fmla="*/ 24906 h 313831"/>
              <a:gd name="connsiteX33" fmla="*/ 18492 w 338138"/>
              <a:gd name="connsiteY33" fmla="*/ 24906 h 313831"/>
              <a:gd name="connsiteX34" fmla="*/ 43588 w 338138"/>
              <a:gd name="connsiteY34" fmla="*/ 24906 h 313831"/>
              <a:gd name="connsiteX35" fmla="*/ 46230 w 338138"/>
              <a:gd name="connsiteY35" fmla="*/ 46015 h 313831"/>
              <a:gd name="connsiteX36" fmla="*/ 29059 w 338138"/>
              <a:gd name="connsiteY36" fmla="*/ 63166 h 313831"/>
              <a:gd name="connsiteX37" fmla="*/ 31700 w 338138"/>
              <a:gd name="connsiteY37" fmla="*/ 96148 h 313831"/>
              <a:gd name="connsiteX38" fmla="*/ 31700 w 338138"/>
              <a:gd name="connsiteY38" fmla="*/ 206969 h 313831"/>
              <a:gd name="connsiteX39" fmla="*/ 39626 w 338138"/>
              <a:gd name="connsiteY39" fmla="*/ 214884 h 313831"/>
              <a:gd name="connsiteX40" fmla="*/ 298512 w 338138"/>
              <a:gd name="connsiteY40" fmla="*/ 214884 h 313831"/>
              <a:gd name="connsiteX41" fmla="*/ 306438 w 338138"/>
              <a:gd name="connsiteY41" fmla="*/ 206969 h 313831"/>
              <a:gd name="connsiteX42" fmla="*/ 306438 w 338138"/>
              <a:gd name="connsiteY42" fmla="*/ 104064 h 313831"/>
              <a:gd name="connsiteX43" fmla="*/ 306438 w 338138"/>
              <a:gd name="connsiteY43" fmla="*/ 77678 h 313831"/>
              <a:gd name="connsiteX44" fmla="*/ 274737 w 338138"/>
              <a:gd name="connsiteY44" fmla="*/ 61846 h 313831"/>
              <a:gd name="connsiteX45" fmla="*/ 281341 w 338138"/>
              <a:gd name="connsiteY45" fmla="*/ 59208 h 313831"/>
              <a:gd name="connsiteX46" fmla="*/ 280021 w 338138"/>
              <a:gd name="connsiteY46" fmla="*/ 24906 h 313831"/>
              <a:gd name="connsiteX47" fmla="*/ 319646 w 338138"/>
              <a:gd name="connsiteY47" fmla="*/ 24906 h 313831"/>
              <a:gd name="connsiteX48" fmla="*/ 338138 w 338138"/>
              <a:gd name="connsiteY48" fmla="*/ 43376 h 313831"/>
              <a:gd name="connsiteX49" fmla="*/ 338138 w 338138"/>
              <a:gd name="connsiteY49" fmla="*/ 234674 h 313831"/>
              <a:gd name="connsiteX50" fmla="*/ 319646 w 338138"/>
              <a:gd name="connsiteY50" fmla="*/ 251825 h 313831"/>
              <a:gd name="connsiteX51" fmla="*/ 200769 w 338138"/>
              <a:gd name="connsiteY51" fmla="*/ 251825 h 313831"/>
              <a:gd name="connsiteX52" fmla="*/ 216620 w 338138"/>
              <a:gd name="connsiteY52" fmla="*/ 290084 h 313831"/>
              <a:gd name="connsiteX53" fmla="*/ 224545 w 338138"/>
              <a:gd name="connsiteY53" fmla="*/ 290084 h 313831"/>
              <a:gd name="connsiteX54" fmla="*/ 235112 w 338138"/>
              <a:gd name="connsiteY54" fmla="*/ 301958 h 313831"/>
              <a:gd name="connsiteX55" fmla="*/ 224545 w 338138"/>
              <a:gd name="connsiteY55" fmla="*/ 313831 h 313831"/>
              <a:gd name="connsiteX56" fmla="*/ 113593 w 338138"/>
              <a:gd name="connsiteY56" fmla="*/ 313831 h 313831"/>
              <a:gd name="connsiteX57" fmla="*/ 103026 w 338138"/>
              <a:gd name="connsiteY57" fmla="*/ 301958 h 313831"/>
              <a:gd name="connsiteX58" fmla="*/ 113593 w 338138"/>
              <a:gd name="connsiteY58" fmla="*/ 290084 h 313831"/>
              <a:gd name="connsiteX59" fmla="*/ 121518 w 338138"/>
              <a:gd name="connsiteY59" fmla="*/ 290084 h 313831"/>
              <a:gd name="connsiteX60" fmla="*/ 137369 w 338138"/>
              <a:gd name="connsiteY60" fmla="*/ 251825 h 313831"/>
              <a:gd name="connsiteX61" fmla="*/ 18492 w 338138"/>
              <a:gd name="connsiteY61" fmla="*/ 251825 h 313831"/>
              <a:gd name="connsiteX62" fmla="*/ 0 w 338138"/>
              <a:gd name="connsiteY62" fmla="*/ 234674 h 313831"/>
              <a:gd name="connsiteX63" fmla="*/ 0 w 338138"/>
              <a:gd name="connsiteY63" fmla="*/ 43376 h 313831"/>
              <a:gd name="connsiteX64" fmla="*/ 18492 w 338138"/>
              <a:gd name="connsiteY64" fmla="*/ 24906 h 313831"/>
              <a:gd name="connsiteX65" fmla="*/ 109666 w 338138"/>
              <a:gd name="connsiteY65" fmla="*/ 1 h 313831"/>
              <a:gd name="connsiteX66" fmla="*/ 126932 w 338138"/>
              <a:gd name="connsiteY66" fmla="*/ 267 h 313831"/>
              <a:gd name="connsiteX67" fmla="*/ 133580 w 338138"/>
              <a:gd name="connsiteY67" fmla="*/ 18637 h 313831"/>
              <a:gd name="connsiteX68" fmla="*/ 144218 w 338138"/>
              <a:gd name="connsiteY68" fmla="*/ 22573 h 313831"/>
              <a:gd name="connsiteX69" fmla="*/ 177460 w 338138"/>
              <a:gd name="connsiteY69" fmla="*/ 29134 h 313831"/>
              <a:gd name="connsiteX70" fmla="*/ 168152 w 338138"/>
              <a:gd name="connsiteY70" fmla="*/ 47504 h 313831"/>
              <a:gd name="connsiteX71" fmla="*/ 173471 w 338138"/>
              <a:gd name="connsiteY71" fmla="*/ 58001 h 313831"/>
              <a:gd name="connsiteX72" fmla="*/ 192087 w 338138"/>
              <a:gd name="connsiteY72" fmla="*/ 67186 h 313831"/>
              <a:gd name="connsiteX73" fmla="*/ 154855 w 338138"/>
              <a:gd name="connsiteY73" fmla="*/ 82931 h 313831"/>
              <a:gd name="connsiteX74" fmla="*/ 116294 w 338138"/>
              <a:gd name="connsiteY74" fmla="*/ 35695 h 313831"/>
              <a:gd name="connsiteX75" fmla="*/ 76403 w 338138"/>
              <a:gd name="connsiteY75" fmla="*/ 75059 h 313831"/>
              <a:gd name="connsiteX76" fmla="*/ 93689 w 338138"/>
              <a:gd name="connsiteY76" fmla="*/ 107862 h 313831"/>
              <a:gd name="connsiteX77" fmla="*/ 59117 w 338138"/>
              <a:gd name="connsiteY77" fmla="*/ 124919 h 313831"/>
              <a:gd name="connsiteX78" fmla="*/ 63106 w 338138"/>
              <a:gd name="connsiteY78" fmla="*/ 102613 h 313831"/>
              <a:gd name="connsiteX79" fmla="*/ 59117 w 338138"/>
              <a:gd name="connsiteY79" fmla="*/ 92116 h 313831"/>
              <a:gd name="connsiteX80" fmla="*/ 40501 w 338138"/>
              <a:gd name="connsiteY80" fmla="*/ 63249 h 313831"/>
              <a:gd name="connsiteX81" fmla="*/ 59117 w 338138"/>
              <a:gd name="connsiteY81" fmla="*/ 58001 h 313831"/>
              <a:gd name="connsiteX82" fmla="*/ 63106 w 338138"/>
              <a:gd name="connsiteY82" fmla="*/ 47504 h 313831"/>
              <a:gd name="connsiteX83" fmla="*/ 69755 w 338138"/>
              <a:gd name="connsiteY83" fmla="*/ 14700 h 313831"/>
              <a:gd name="connsiteX84" fmla="*/ 88370 w 338138"/>
              <a:gd name="connsiteY84" fmla="*/ 22573 h 313831"/>
              <a:gd name="connsiteX85" fmla="*/ 99008 w 338138"/>
              <a:gd name="connsiteY85" fmla="*/ 18637 h 313831"/>
              <a:gd name="connsiteX86" fmla="*/ 109666 w 338138"/>
              <a:gd name="connsiteY86" fmla="*/ 1 h 3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138" h="313831">
                <a:moveTo>
                  <a:pt x="288132" y="223343"/>
                </a:moveTo>
                <a:cubicBezTo>
                  <a:pt x="283309" y="223343"/>
                  <a:pt x="279400" y="226897"/>
                  <a:pt x="279400" y="231281"/>
                </a:cubicBezTo>
                <a:cubicBezTo>
                  <a:pt x="279400" y="235665"/>
                  <a:pt x="283309" y="239219"/>
                  <a:pt x="288132" y="239219"/>
                </a:cubicBezTo>
                <a:cubicBezTo>
                  <a:pt x="292955" y="239219"/>
                  <a:pt x="296864" y="235665"/>
                  <a:pt x="296864" y="231281"/>
                </a:cubicBezTo>
                <a:cubicBezTo>
                  <a:pt x="296864" y="226897"/>
                  <a:pt x="292955" y="223343"/>
                  <a:pt x="288132" y="223343"/>
                </a:cubicBezTo>
                <a:close/>
                <a:moveTo>
                  <a:pt x="261938" y="223343"/>
                </a:moveTo>
                <a:cubicBezTo>
                  <a:pt x="257554" y="223343"/>
                  <a:pt x="254000" y="226897"/>
                  <a:pt x="254000" y="231281"/>
                </a:cubicBezTo>
                <a:cubicBezTo>
                  <a:pt x="254000" y="235665"/>
                  <a:pt x="257554" y="239219"/>
                  <a:pt x="261938" y="239219"/>
                </a:cubicBezTo>
                <a:cubicBezTo>
                  <a:pt x="266322" y="239219"/>
                  <a:pt x="269876" y="235665"/>
                  <a:pt x="269876" y="231281"/>
                </a:cubicBezTo>
                <a:cubicBezTo>
                  <a:pt x="269876" y="226897"/>
                  <a:pt x="266322" y="223343"/>
                  <a:pt x="261938" y="223343"/>
                </a:cubicBezTo>
                <a:close/>
                <a:moveTo>
                  <a:pt x="116535" y="45543"/>
                </a:moveTo>
                <a:cubicBezTo>
                  <a:pt x="137788" y="45543"/>
                  <a:pt x="152400" y="68137"/>
                  <a:pt x="141773" y="88073"/>
                </a:cubicBezTo>
                <a:cubicBezTo>
                  <a:pt x="141773" y="88073"/>
                  <a:pt x="141773" y="88073"/>
                  <a:pt x="108565" y="102693"/>
                </a:cubicBezTo>
                <a:cubicBezTo>
                  <a:pt x="96610" y="98706"/>
                  <a:pt x="87312" y="88073"/>
                  <a:pt x="87312" y="74783"/>
                </a:cubicBezTo>
                <a:cubicBezTo>
                  <a:pt x="87312" y="58834"/>
                  <a:pt x="100595" y="45543"/>
                  <a:pt x="116535" y="45543"/>
                </a:cubicBezTo>
                <a:close/>
                <a:moveTo>
                  <a:pt x="254349" y="30428"/>
                </a:moveTo>
                <a:cubicBezTo>
                  <a:pt x="271421" y="26493"/>
                  <a:pt x="284553" y="44853"/>
                  <a:pt x="275361" y="48787"/>
                </a:cubicBezTo>
                <a:cubicBezTo>
                  <a:pt x="242530" y="63213"/>
                  <a:pt x="243843" y="57967"/>
                  <a:pt x="255662" y="85507"/>
                </a:cubicBezTo>
                <a:cubicBezTo>
                  <a:pt x="256976" y="89441"/>
                  <a:pt x="262228" y="92064"/>
                  <a:pt x="266168" y="89441"/>
                </a:cubicBezTo>
                <a:cubicBezTo>
                  <a:pt x="266168" y="89441"/>
                  <a:pt x="266168" y="89441"/>
                  <a:pt x="289806" y="80261"/>
                </a:cubicBezTo>
                <a:cubicBezTo>
                  <a:pt x="297685" y="76327"/>
                  <a:pt x="301625" y="99933"/>
                  <a:pt x="287180" y="109113"/>
                </a:cubicBezTo>
                <a:cubicBezTo>
                  <a:pt x="260915" y="124850"/>
                  <a:pt x="259602" y="123538"/>
                  <a:pt x="225458" y="111735"/>
                </a:cubicBezTo>
                <a:cubicBezTo>
                  <a:pt x="225458" y="111735"/>
                  <a:pt x="225458" y="111735"/>
                  <a:pt x="92823" y="166815"/>
                </a:cubicBezTo>
                <a:cubicBezTo>
                  <a:pt x="66559" y="177306"/>
                  <a:pt x="50800" y="137964"/>
                  <a:pt x="75751" y="127472"/>
                </a:cubicBezTo>
                <a:cubicBezTo>
                  <a:pt x="75751" y="127472"/>
                  <a:pt x="75751" y="127472"/>
                  <a:pt x="208386" y="72393"/>
                </a:cubicBezTo>
                <a:cubicBezTo>
                  <a:pt x="217579" y="54033"/>
                  <a:pt x="222832" y="38296"/>
                  <a:pt x="242530" y="33050"/>
                </a:cubicBezTo>
                <a:cubicBezTo>
                  <a:pt x="242530" y="33050"/>
                  <a:pt x="242530" y="33050"/>
                  <a:pt x="254349" y="30428"/>
                </a:cubicBezTo>
                <a:close/>
                <a:moveTo>
                  <a:pt x="186871" y="24906"/>
                </a:moveTo>
                <a:cubicBezTo>
                  <a:pt x="186871" y="24906"/>
                  <a:pt x="186871" y="24906"/>
                  <a:pt x="231775" y="24906"/>
                </a:cubicBezTo>
                <a:cubicBezTo>
                  <a:pt x="220889" y="30080"/>
                  <a:pt x="212725" y="37841"/>
                  <a:pt x="207282" y="48190"/>
                </a:cubicBezTo>
                <a:cubicBezTo>
                  <a:pt x="207282" y="48190"/>
                  <a:pt x="207282" y="48190"/>
                  <a:pt x="201839" y="59831"/>
                </a:cubicBezTo>
                <a:cubicBezTo>
                  <a:pt x="200479" y="52070"/>
                  <a:pt x="193675" y="45603"/>
                  <a:pt x="184150" y="45603"/>
                </a:cubicBezTo>
                <a:cubicBezTo>
                  <a:pt x="190954" y="39135"/>
                  <a:pt x="190954" y="31374"/>
                  <a:pt x="186871" y="24906"/>
                </a:cubicBezTo>
                <a:close/>
                <a:moveTo>
                  <a:pt x="18492" y="24906"/>
                </a:moveTo>
                <a:cubicBezTo>
                  <a:pt x="18492" y="24906"/>
                  <a:pt x="18492" y="24906"/>
                  <a:pt x="43588" y="24906"/>
                </a:cubicBezTo>
                <a:cubicBezTo>
                  <a:pt x="39626" y="32822"/>
                  <a:pt x="40946" y="40738"/>
                  <a:pt x="46230" y="46015"/>
                </a:cubicBezTo>
                <a:cubicBezTo>
                  <a:pt x="36984" y="46015"/>
                  <a:pt x="29059" y="53931"/>
                  <a:pt x="29059" y="63166"/>
                </a:cubicBezTo>
                <a:cubicBezTo>
                  <a:pt x="29059" y="82955"/>
                  <a:pt x="27738" y="89552"/>
                  <a:pt x="31700" y="96148"/>
                </a:cubicBezTo>
                <a:cubicBezTo>
                  <a:pt x="31700" y="96148"/>
                  <a:pt x="31700" y="96148"/>
                  <a:pt x="31700" y="206969"/>
                </a:cubicBezTo>
                <a:cubicBezTo>
                  <a:pt x="31700" y="210926"/>
                  <a:pt x="35663" y="214884"/>
                  <a:pt x="39626" y="214884"/>
                </a:cubicBezTo>
                <a:cubicBezTo>
                  <a:pt x="39626" y="214884"/>
                  <a:pt x="39626" y="214884"/>
                  <a:pt x="298512" y="214884"/>
                </a:cubicBezTo>
                <a:cubicBezTo>
                  <a:pt x="302475" y="214884"/>
                  <a:pt x="306438" y="210926"/>
                  <a:pt x="306438" y="206969"/>
                </a:cubicBezTo>
                <a:cubicBezTo>
                  <a:pt x="306438" y="206969"/>
                  <a:pt x="306438" y="206969"/>
                  <a:pt x="306438" y="104064"/>
                </a:cubicBezTo>
                <a:cubicBezTo>
                  <a:pt x="309079" y="96148"/>
                  <a:pt x="310400" y="86913"/>
                  <a:pt x="306438" y="77678"/>
                </a:cubicBezTo>
                <a:cubicBezTo>
                  <a:pt x="306438" y="59208"/>
                  <a:pt x="306438" y="61846"/>
                  <a:pt x="274737" y="61846"/>
                </a:cubicBezTo>
                <a:cubicBezTo>
                  <a:pt x="274737" y="61846"/>
                  <a:pt x="274737" y="61846"/>
                  <a:pt x="281341" y="59208"/>
                </a:cubicBezTo>
                <a:cubicBezTo>
                  <a:pt x="293229" y="53931"/>
                  <a:pt x="294550" y="38099"/>
                  <a:pt x="280021" y="24906"/>
                </a:cubicBezTo>
                <a:cubicBezTo>
                  <a:pt x="280021" y="24906"/>
                  <a:pt x="280021" y="24906"/>
                  <a:pt x="319646" y="24906"/>
                </a:cubicBezTo>
                <a:cubicBezTo>
                  <a:pt x="330213" y="24906"/>
                  <a:pt x="338138" y="34141"/>
                  <a:pt x="338138" y="43376"/>
                </a:cubicBezTo>
                <a:cubicBezTo>
                  <a:pt x="338138" y="43376"/>
                  <a:pt x="338138" y="43376"/>
                  <a:pt x="338138" y="234674"/>
                </a:cubicBezTo>
                <a:cubicBezTo>
                  <a:pt x="338138" y="243909"/>
                  <a:pt x="330213" y="251825"/>
                  <a:pt x="319646" y="251825"/>
                </a:cubicBezTo>
                <a:cubicBezTo>
                  <a:pt x="319646" y="251825"/>
                  <a:pt x="319646" y="251825"/>
                  <a:pt x="200769" y="251825"/>
                </a:cubicBezTo>
                <a:cubicBezTo>
                  <a:pt x="200769" y="251825"/>
                  <a:pt x="200769" y="251825"/>
                  <a:pt x="216620" y="290084"/>
                </a:cubicBezTo>
                <a:cubicBezTo>
                  <a:pt x="216620" y="290084"/>
                  <a:pt x="216620" y="290084"/>
                  <a:pt x="224545" y="290084"/>
                </a:cubicBezTo>
                <a:cubicBezTo>
                  <a:pt x="229828" y="290084"/>
                  <a:pt x="235112" y="295361"/>
                  <a:pt x="235112" y="301958"/>
                </a:cubicBezTo>
                <a:cubicBezTo>
                  <a:pt x="235112" y="308554"/>
                  <a:pt x="229828" y="313831"/>
                  <a:pt x="224545" y="313831"/>
                </a:cubicBezTo>
                <a:cubicBezTo>
                  <a:pt x="224545" y="313831"/>
                  <a:pt x="224545" y="313831"/>
                  <a:pt x="113593" y="313831"/>
                </a:cubicBezTo>
                <a:cubicBezTo>
                  <a:pt x="108310" y="313831"/>
                  <a:pt x="103026" y="308554"/>
                  <a:pt x="103026" y="301958"/>
                </a:cubicBezTo>
                <a:cubicBezTo>
                  <a:pt x="103026" y="295361"/>
                  <a:pt x="108310" y="290084"/>
                  <a:pt x="113593" y="290084"/>
                </a:cubicBezTo>
                <a:cubicBezTo>
                  <a:pt x="113593" y="290084"/>
                  <a:pt x="113593" y="290084"/>
                  <a:pt x="121518" y="290084"/>
                </a:cubicBezTo>
                <a:cubicBezTo>
                  <a:pt x="121518" y="290084"/>
                  <a:pt x="121518" y="290084"/>
                  <a:pt x="137369" y="251825"/>
                </a:cubicBezTo>
                <a:cubicBezTo>
                  <a:pt x="137369" y="251825"/>
                  <a:pt x="137369" y="251825"/>
                  <a:pt x="18492" y="251825"/>
                </a:cubicBezTo>
                <a:cubicBezTo>
                  <a:pt x="7925" y="251825"/>
                  <a:pt x="0" y="243909"/>
                  <a:pt x="0" y="234674"/>
                </a:cubicBezTo>
                <a:cubicBezTo>
                  <a:pt x="0" y="234674"/>
                  <a:pt x="0" y="234674"/>
                  <a:pt x="0" y="43376"/>
                </a:cubicBezTo>
                <a:cubicBezTo>
                  <a:pt x="0" y="34141"/>
                  <a:pt x="7925" y="24906"/>
                  <a:pt x="18492" y="24906"/>
                </a:cubicBezTo>
                <a:close/>
                <a:moveTo>
                  <a:pt x="109666" y="1"/>
                </a:moveTo>
                <a:cubicBezTo>
                  <a:pt x="113718" y="21"/>
                  <a:pt x="119286" y="267"/>
                  <a:pt x="126932" y="267"/>
                </a:cubicBezTo>
                <a:cubicBezTo>
                  <a:pt x="134910" y="267"/>
                  <a:pt x="133580" y="10764"/>
                  <a:pt x="133580" y="18637"/>
                </a:cubicBezTo>
                <a:cubicBezTo>
                  <a:pt x="137569" y="19949"/>
                  <a:pt x="140229" y="21261"/>
                  <a:pt x="144218" y="22573"/>
                </a:cubicBezTo>
                <a:cubicBezTo>
                  <a:pt x="158845" y="6828"/>
                  <a:pt x="154855" y="8140"/>
                  <a:pt x="177460" y="29134"/>
                </a:cubicBezTo>
                <a:cubicBezTo>
                  <a:pt x="182779" y="35695"/>
                  <a:pt x="174801" y="40943"/>
                  <a:pt x="168152" y="47504"/>
                </a:cubicBezTo>
                <a:cubicBezTo>
                  <a:pt x="170812" y="50128"/>
                  <a:pt x="172142" y="54065"/>
                  <a:pt x="173471" y="58001"/>
                </a:cubicBezTo>
                <a:cubicBezTo>
                  <a:pt x="188098" y="58001"/>
                  <a:pt x="192087" y="55377"/>
                  <a:pt x="192087" y="67186"/>
                </a:cubicBezTo>
                <a:cubicBezTo>
                  <a:pt x="192087" y="67186"/>
                  <a:pt x="192087" y="67186"/>
                  <a:pt x="154855" y="82931"/>
                </a:cubicBezTo>
                <a:cubicBezTo>
                  <a:pt x="160174" y="58001"/>
                  <a:pt x="140229" y="35695"/>
                  <a:pt x="116294" y="35695"/>
                </a:cubicBezTo>
                <a:cubicBezTo>
                  <a:pt x="93689" y="35695"/>
                  <a:pt x="76403" y="52753"/>
                  <a:pt x="76403" y="75059"/>
                </a:cubicBezTo>
                <a:cubicBezTo>
                  <a:pt x="76403" y="88180"/>
                  <a:pt x="83052" y="101301"/>
                  <a:pt x="93689" y="107862"/>
                </a:cubicBezTo>
                <a:cubicBezTo>
                  <a:pt x="73744" y="117047"/>
                  <a:pt x="67095" y="118359"/>
                  <a:pt x="59117" y="124919"/>
                </a:cubicBezTo>
                <a:cubicBezTo>
                  <a:pt x="48479" y="114422"/>
                  <a:pt x="49809" y="115734"/>
                  <a:pt x="63106" y="102613"/>
                </a:cubicBezTo>
                <a:cubicBezTo>
                  <a:pt x="61776" y="98677"/>
                  <a:pt x="60447" y="96053"/>
                  <a:pt x="59117" y="92116"/>
                </a:cubicBezTo>
                <a:cubicBezTo>
                  <a:pt x="36512" y="92116"/>
                  <a:pt x="40501" y="94740"/>
                  <a:pt x="40501" y="63249"/>
                </a:cubicBezTo>
                <a:cubicBezTo>
                  <a:pt x="40501" y="55377"/>
                  <a:pt x="51139" y="58001"/>
                  <a:pt x="59117" y="58001"/>
                </a:cubicBezTo>
                <a:cubicBezTo>
                  <a:pt x="60447" y="54065"/>
                  <a:pt x="61776" y="50128"/>
                  <a:pt x="63106" y="47504"/>
                </a:cubicBezTo>
                <a:cubicBezTo>
                  <a:pt x="47150" y="31759"/>
                  <a:pt x="48479" y="35695"/>
                  <a:pt x="69755" y="14700"/>
                </a:cubicBezTo>
                <a:cubicBezTo>
                  <a:pt x="76403" y="8140"/>
                  <a:pt x="81722" y="17325"/>
                  <a:pt x="88370" y="22573"/>
                </a:cubicBezTo>
                <a:cubicBezTo>
                  <a:pt x="91030" y="21261"/>
                  <a:pt x="95019" y="19949"/>
                  <a:pt x="99008" y="18637"/>
                </a:cubicBezTo>
                <a:cubicBezTo>
                  <a:pt x="99008" y="1907"/>
                  <a:pt x="97512" y="-61"/>
                  <a:pt x="109666" y="1"/>
                </a:cubicBezTo>
                <a:close/>
              </a:path>
            </a:pathLst>
          </a:custGeom>
          <a:solidFill>
            <a:srgbClr val="0070C0"/>
          </a:solidFill>
          <a:ln>
            <a:noFill/>
          </a:ln>
        </p:spPr>
      </p:sp>
      <p:sp>
        <p:nvSpPr>
          <p:cNvPr id="38" name="graph_134483"/>
          <p:cNvSpPr>
            <a:spLocks noChangeAspect="1"/>
          </p:cNvSpPr>
          <p:nvPr/>
        </p:nvSpPr>
        <p:spPr bwMode="auto">
          <a:xfrm>
            <a:off x="9340674" y="3162906"/>
            <a:ext cx="609685" cy="555432"/>
          </a:xfrm>
          <a:custGeom>
            <a:avLst/>
            <a:gdLst>
              <a:gd name="connsiteX0" fmla="*/ 260506 w 331788"/>
              <a:gd name="connsiteY0" fmla="*/ 76839 h 302264"/>
              <a:gd name="connsiteX1" fmla="*/ 326604 w 331788"/>
              <a:gd name="connsiteY1" fmla="*/ 76839 h 302264"/>
              <a:gd name="connsiteX2" fmla="*/ 326604 w 331788"/>
              <a:gd name="connsiteY2" fmla="*/ 291959 h 302264"/>
              <a:gd name="connsiteX3" fmla="*/ 331788 w 331788"/>
              <a:gd name="connsiteY3" fmla="*/ 297111 h 302264"/>
              <a:gd name="connsiteX4" fmla="*/ 326604 w 331788"/>
              <a:gd name="connsiteY4" fmla="*/ 302264 h 302264"/>
              <a:gd name="connsiteX5" fmla="*/ 5184 w 331788"/>
              <a:gd name="connsiteY5" fmla="*/ 302264 h 302264"/>
              <a:gd name="connsiteX6" fmla="*/ 0 w 331788"/>
              <a:gd name="connsiteY6" fmla="*/ 297111 h 302264"/>
              <a:gd name="connsiteX7" fmla="*/ 5184 w 331788"/>
              <a:gd name="connsiteY7" fmla="*/ 291959 h 302264"/>
              <a:gd name="connsiteX8" fmla="*/ 11664 w 331788"/>
              <a:gd name="connsiteY8" fmla="*/ 291959 h 302264"/>
              <a:gd name="connsiteX9" fmla="*/ 11664 w 331788"/>
              <a:gd name="connsiteY9" fmla="*/ 214670 h 302264"/>
              <a:gd name="connsiteX10" fmla="*/ 77763 w 331788"/>
              <a:gd name="connsiteY10" fmla="*/ 214670 h 302264"/>
              <a:gd name="connsiteX11" fmla="*/ 77763 w 331788"/>
              <a:gd name="connsiteY11" fmla="*/ 291959 h 302264"/>
              <a:gd name="connsiteX12" fmla="*/ 94612 w 331788"/>
              <a:gd name="connsiteY12" fmla="*/ 291959 h 302264"/>
              <a:gd name="connsiteX13" fmla="*/ 94612 w 331788"/>
              <a:gd name="connsiteY13" fmla="*/ 165721 h 302264"/>
              <a:gd name="connsiteX14" fmla="*/ 160710 w 331788"/>
              <a:gd name="connsiteY14" fmla="*/ 165721 h 302264"/>
              <a:gd name="connsiteX15" fmla="*/ 160710 w 331788"/>
              <a:gd name="connsiteY15" fmla="*/ 291959 h 302264"/>
              <a:gd name="connsiteX16" fmla="*/ 177559 w 331788"/>
              <a:gd name="connsiteY16" fmla="*/ 291959 h 302264"/>
              <a:gd name="connsiteX17" fmla="*/ 177559 w 331788"/>
              <a:gd name="connsiteY17" fmla="*/ 121924 h 302264"/>
              <a:gd name="connsiteX18" fmla="*/ 243657 w 331788"/>
              <a:gd name="connsiteY18" fmla="*/ 121924 h 302264"/>
              <a:gd name="connsiteX19" fmla="*/ 243657 w 331788"/>
              <a:gd name="connsiteY19" fmla="*/ 291959 h 302264"/>
              <a:gd name="connsiteX20" fmla="*/ 260506 w 331788"/>
              <a:gd name="connsiteY20" fmla="*/ 291959 h 302264"/>
              <a:gd name="connsiteX21" fmla="*/ 260506 w 331788"/>
              <a:gd name="connsiteY21" fmla="*/ 76839 h 302264"/>
              <a:gd name="connsiteX22" fmla="*/ 212230 w 331788"/>
              <a:gd name="connsiteY22" fmla="*/ 334 h 302264"/>
              <a:gd name="connsiteX23" fmla="*/ 259954 w 331788"/>
              <a:gd name="connsiteY23" fmla="*/ 4179 h 302264"/>
              <a:gd name="connsiteX24" fmla="*/ 261244 w 331788"/>
              <a:gd name="connsiteY24" fmla="*/ 5460 h 302264"/>
              <a:gd name="connsiteX25" fmla="*/ 262534 w 331788"/>
              <a:gd name="connsiteY25" fmla="*/ 5460 h 302264"/>
              <a:gd name="connsiteX26" fmla="*/ 263823 w 331788"/>
              <a:gd name="connsiteY26" fmla="*/ 6742 h 302264"/>
              <a:gd name="connsiteX27" fmla="*/ 263823 w 331788"/>
              <a:gd name="connsiteY27" fmla="*/ 8024 h 302264"/>
              <a:gd name="connsiteX28" fmla="*/ 265113 w 331788"/>
              <a:gd name="connsiteY28" fmla="*/ 8024 h 302264"/>
              <a:gd name="connsiteX29" fmla="*/ 265113 w 331788"/>
              <a:gd name="connsiteY29" fmla="*/ 9305 h 302264"/>
              <a:gd name="connsiteX30" fmla="*/ 265113 w 331788"/>
              <a:gd name="connsiteY30" fmla="*/ 10587 h 302264"/>
              <a:gd name="connsiteX31" fmla="*/ 265113 w 331788"/>
              <a:gd name="connsiteY31" fmla="*/ 11869 h 302264"/>
              <a:gd name="connsiteX32" fmla="*/ 263823 w 331788"/>
              <a:gd name="connsiteY32" fmla="*/ 11869 h 302264"/>
              <a:gd name="connsiteX33" fmla="*/ 244476 w 331788"/>
              <a:gd name="connsiteY33" fmla="*/ 55445 h 302264"/>
              <a:gd name="connsiteX34" fmla="*/ 239316 w 331788"/>
              <a:gd name="connsiteY34" fmla="*/ 58008 h 302264"/>
              <a:gd name="connsiteX35" fmla="*/ 238026 w 331788"/>
              <a:gd name="connsiteY35" fmla="*/ 58008 h 302264"/>
              <a:gd name="connsiteX36" fmla="*/ 234157 w 331788"/>
              <a:gd name="connsiteY36" fmla="*/ 50318 h 302264"/>
              <a:gd name="connsiteX37" fmla="*/ 247055 w 331788"/>
              <a:gd name="connsiteY37" fmla="*/ 23403 h 302264"/>
              <a:gd name="connsiteX38" fmla="*/ 47129 w 331788"/>
              <a:gd name="connsiteY38" fmla="*/ 137470 h 302264"/>
              <a:gd name="connsiteX39" fmla="*/ 44549 w 331788"/>
              <a:gd name="connsiteY39" fmla="*/ 138752 h 302264"/>
              <a:gd name="connsiteX40" fmla="*/ 40680 w 331788"/>
              <a:gd name="connsiteY40" fmla="*/ 136189 h 302264"/>
              <a:gd name="connsiteX41" fmla="*/ 41970 w 331788"/>
              <a:gd name="connsiteY41" fmla="*/ 128499 h 302264"/>
              <a:gd name="connsiteX42" fmla="*/ 241896 w 331788"/>
              <a:gd name="connsiteY42" fmla="*/ 13150 h 302264"/>
              <a:gd name="connsiteX43" fmla="*/ 212230 w 331788"/>
              <a:gd name="connsiteY43" fmla="*/ 10587 h 302264"/>
              <a:gd name="connsiteX44" fmla="*/ 207070 w 331788"/>
              <a:gd name="connsiteY44" fmla="*/ 5460 h 302264"/>
              <a:gd name="connsiteX45" fmla="*/ 212230 w 331788"/>
              <a:gd name="connsiteY45" fmla="*/ 334 h 30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1788" h="302264">
                <a:moveTo>
                  <a:pt x="260506" y="76839"/>
                </a:moveTo>
                <a:cubicBezTo>
                  <a:pt x="260506" y="76839"/>
                  <a:pt x="260506" y="76839"/>
                  <a:pt x="326604" y="76839"/>
                </a:cubicBezTo>
                <a:cubicBezTo>
                  <a:pt x="326604" y="76839"/>
                  <a:pt x="326604" y="76839"/>
                  <a:pt x="326604" y="291959"/>
                </a:cubicBezTo>
                <a:cubicBezTo>
                  <a:pt x="329196" y="291959"/>
                  <a:pt x="331788" y="294535"/>
                  <a:pt x="331788" y="297111"/>
                </a:cubicBezTo>
                <a:cubicBezTo>
                  <a:pt x="331788" y="299688"/>
                  <a:pt x="329196" y="302264"/>
                  <a:pt x="326604" y="302264"/>
                </a:cubicBezTo>
                <a:cubicBezTo>
                  <a:pt x="326604" y="302264"/>
                  <a:pt x="326604" y="302264"/>
                  <a:pt x="5184" y="302264"/>
                </a:cubicBezTo>
                <a:cubicBezTo>
                  <a:pt x="2592" y="302264"/>
                  <a:pt x="0" y="299688"/>
                  <a:pt x="0" y="297111"/>
                </a:cubicBezTo>
                <a:cubicBezTo>
                  <a:pt x="0" y="294535"/>
                  <a:pt x="2592" y="291959"/>
                  <a:pt x="5184" y="291959"/>
                </a:cubicBezTo>
                <a:cubicBezTo>
                  <a:pt x="5184" y="291959"/>
                  <a:pt x="5184" y="291959"/>
                  <a:pt x="11664" y="291959"/>
                </a:cubicBezTo>
                <a:cubicBezTo>
                  <a:pt x="11664" y="291959"/>
                  <a:pt x="11664" y="291959"/>
                  <a:pt x="11664" y="214670"/>
                </a:cubicBezTo>
                <a:cubicBezTo>
                  <a:pt x="11664" y="214670"/>
                  <a:pt x="11664" y="214670"/>
                  <a:pt x="77763" y="214670"/>
                </a:cubicBezTo>
                <a:cubicBezTo>
                  <a:pt x="77763" y="214670"/>
                  <a:pt x="77763" y="214670"/>
                  <a:pt x="77763" y="291959"/>
                </a:cubicBezTo>
                <a:cubicBezTo>
                  <a:pt x="77763" y="291959"/>
                  <a:pt x="77763" y="291959"/>
                  <a:pt x="94612" y="291959"/>
                </a:cubicBezTo>
                <a:cubicBezTo>
                  <a:pt x="94612" y="291959"/>
                  <a:pt x="94612" y="291959"/>
                  <a:pt x="94612" y="165721"/>
                </a:cubicBezTo>
                <a:cubicBezTo>
                  <a:pt x="94612" y="165721"/>
                  <a:pt x="94612" y="165721"/>
                  <a:pt x="160710" y="165721"/>
                </a:cubicBezTo>
                <a:cubicBezTo>
                  <a:pt x="160710" y="165721"/>
                  <a:pt x="160710" y="165721"/>
                  <a:pt x="160710" y="291959"/>
                </a:cubicBezTo>
                <a:cubicBezTo>
                  <a:pt x="160710" y="291959"/>
                  <a:pt x="160710" y="291959"/>
                  <a:pt x="177559" y="291959"/>
                </a:cubicBezTo>
                <a:cubicBezTo>
                  <a:pt x="177559" y="291959"/>
                  <a:pt x="177559" y="291959"/>
                  <a:pt x="177559" y="121924"/>
                </a:cubicBezTo>
                <a:cubicBezTo>
                  <a:pt x="177559" y="121924"/>
                  <a:pt x="177559" y="121924"/>
                  <a:pt x="243657" y="121924"/>
                </a:cubicBezTo>
                <a:cubicBezTo>
                  <a:pt x="243657" y="121924"/>
                  <a:pt x="243657" y="121924"/>
                  <a:pt x="243657" y="291959"/>
                </a:cubicBezTo>
                <a:cubicBezTo>
                  <a:pt x="243657" y="291959"/>
                  <a:pt x="243657" y="291959"/>
                  <a:pt x="260506" y="291959"/>
                </a:cubicBezTo>
                <a:cubicBezTo>
                  <a:pt x="260506" y="291959"/>
                  <a:pt x="260506" y="291959"/>
                  <a:pt x="260506" y="76839"/>
                </a:cubicBezTo>
                <a:close/>
                <a:moveTo>
                  <a:pt x="212230" y="334"/>
                </a:moveTo>
                <a:cubicBezTo>
                  <a:pt x="212230" y="334"/>
                  <a:pt x="212230" y="334"/>
                  <a:pt x="259954" y="4179"/>
                </a:cubicBezTo>
                <a:cubicBezTo>
                  <a:pt x="259954" y="4179"/>
                  <a:pt x="261244" y="4179"/>
                  <a:pt x="261244" y="5460"/>
                </a:cubicBezTo>
                <a:cubicBezTo>
                  <a:pt x="262534" y="5460"/>
                  <a:pt x="262534" y="5460"/>
                  <a:pt x="262534" y="5460"/>
                </a:cubicBezTo>
                <a:cubicBezTo>
                  <a:pt x="262534" y="5460"/>
                  <a:pt x="263823" y="6742"/>
                  <a:pt x="263823" y="6742"/>
                </a:cubicBezTo>
                <a:cubicBezTo>
                  <a:pt x="263823" y="6742"/>
                  <a:pt x="263823" y="8024"/>
                  <a:pt x="263823" y="8024"/>
                </a:cubicBezTo>
                <a:cubicBezTo>
                  <a:pt x="263823" y="8024"/>
                  <a:pt x="265113" y="8024"/>
                  <a:pt x="265113" y="8024"/>
                </a:cubicBezTo>
                <a:cubicBezTo>
                  <a:pt x="265113" y="8024"/>
                  <a:pt x="265113" y="8024"/>
                  <a:pt x="265113" y="9305"/>
                </a:cubicBezTo>
                <a:cubicBezTo>
                  <a:pt x="265113" y="9305"/>
                  <a:pt x="265113" y="10587"/>
                  <a:pt x="265113" y="10587"/>
                </a:cubicBezTo>
                <a:cubicBezTo>
                  <a:pt x="265113" y="10587"/>
                  <a:pt x="265113" y="11869"/>
                  <a:pt x="265113" y="11869"/>
                </a:cubicBezTo>
                <a:cubicBezTo>
                  <a:pt x="263823" y="11869"/>
                  <a:pt x="263823" y="11869"/>
                  <a:pt x="263823" y="11869"/>
                </a:cubicBezTo>
                <a:cubicBezTo>
                  <a:pt x="263823" y="11869"/>
                  <a:pt x="263823" y="11869"/>
                  <a:pt x="244476" y="55445"/>
                </a:cubicBezTo>
                <a:cubicBezTo>
                  <a:pt x="244476" y="56726"/>
                  <a:pt x="241896" y="58008"/>
                  <a:pt x="239316" y="58008"/>
                </a:cubicBezTo>
                <a:cubicBezTo>
                  <a:pt x="239316" y="58008"/>
                  <a:pt x="238026" y="58008"/>
                  <a:pt x="238026" y="58008"/>
                </a:cubicBezTo>
                <a:cubicBezTo>
                  <a:pt x="234157" y="56726"/>
                  <a:pt x="232867" y="52881"/>
                  <a:pt x="234157" y="50318"/>
                </a:cubicBezTo>
                <a:cubicBezTo>
                  <a:pt x="234157" y="50318"/>
                  <a:pt x="234157" y="50318"/>
                  <a:pt x="247055" y="23403"/>
                </a:cubicBezTo>
                <a:cubicBezTo>
                  <a:pt x="247055" y="23403"/>
                  <a:pt x="247055" y="23403"/>
                  <a:pt x="47129" y="137470"/>
                </a:cubicBezTo>
                <a:cubicBezTo>
                  <a:pt x="47129" y="138752"/>
                  <a:pt x="45839" y="138752"/>
                  <a:pt x="44549" y="138752"/>
                </a:cubicBezTo>
                <a:cubicBezTo>
                  <a:pt x="43260" y="138752"/>
                  <a:pt x="40680" y="137470"/>
                  <a:pt x="40680" y="136189"/>
                </a:cubicBezTo>
                <a:cubicBezTo>
                  <a:pt x="38100" y="133625"/>
                  <a:pt x="39390" y="129780"/>
                  <a:pt x="41970" y="128499"/>
                </a:cubicBezTo>
                <a:cubicBezTo>
                  <a:pt x="41970" y="128499"/>
                  <a:pt x="41970" y="128499"/>
                  <a:pt x="241896" y="13150"/>
                </a:cubicBezTo>
                <a:cubicBezTo>
                  <a:pt x="241896" y="13150"/>
                  <a:pt x="241896" y="13150"/>
                  <a:pt x="212230" y="10587"/>
                </a:cubicBezTo>
                <a:cubicBezTo>
                  <a:pt x="208360" y="10587"/>
                  <a:pt x="207070" y="8024"/>
                  <a:pt x="207070" y="5460"/>
                </a:cubicBezTo>
                <a:cubicBezTo>
                  <a:pt x="207070" y="1615"/>
                  <a:pt x="209650" y="-948"/>
                  <a:pt x="212230" y="334"/>
                </a:cubicBezTo>
                <a:close/>
              </a:path>
            </a:pathLst>
          </a:custGeom>
          <a:solidFill>
            <a:srgbClr val="0070C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lt"/>
            </a:endParaRPr>
          </a:p>
        </p:txBody>
      </p:sp>
      <p:sp>
        <p:nvSpPr>
          <p:cNvPr id="4" name="矩形 3"/>
          <p:cNvSpPr/>
          <p:nvPr/>
        </p:nvSpPr>
        <p:spPr>
          <a:xfrm>
            <a:off x="5112092" y="4587410"/>
            <a:ext cx="2923739" cy="1323439"/>
          </a:xfrm>
          <a:prstGeom prst="rect">
            <a:avLst/>
          </a:prstGeom>
        </p:spPr>
        <p:txBody>
          <a:bodyPr wrap="square">
            <a:spAutoFit/>
          </a:bodyPr>
          <a:lstStyle/>
          <a:p>
            <a:r>
              <a:rPr lang="zh-CN" altLang="zh-CN" sz="1600" dirty="0">
                <a:solidFill>
                  <a:srgbClr val="595959"/>
                </a:solidFill>
                <a:latin typeface="微软雅黑" panose="020B0503020204020204" pitchFamily="34" charset="-122"/>
                <a:ea typeface="微软雅黑" panose="020B0503020204020204" pitchFamily="34" charset="-122"/>
                <a:cs typeface="+mn-ea"/>
              </a:rPr>
              <a:t>在自动化测试中，一个脚本可以调用其他脚本进行测试，这些</a:t>
            </a:r>
            <a:r>
              <a:rPr lang="zh-CN" altLang="zh-CN" sz="1600" dirty="0">
                <a:solidFill>
                  <a:srgbClr val="0070C0"/>
                </a:solidFill>
                <a:latin typeface="微软雅黑" panose="020B0503020204020204" pitchFamily="34" charset="-122"/>
                <a:ea typeface="微软雅黑" panose="020B0503020204020204" pitchFamily="34" charset="-122"/>
              </a:rPr>
              <a:t>被调用的脚本</a:t>
            </a:r>
            <a:r>
              <a:rPr lang="zh-CN" altLang="zh-CN" sz="1600" dirty="0">
                <a:solidFill>
                  <a:srgbClr val="595959"/>
                </a:solidFill>
                <a:latin typeface="微软雅黑" panose="020B0503020204020204" pitchFamily="34" charset="-122"/>
                <a:ea typeface="微软雅黑" panose="020B0503020204020204" pitchFamily="34" charset="-122"/>
                <a:cs typeface="+mn-ea"/>
              </a:rPr>
              <a:t>就是</a:t>
            </a:r>
            <a:r>
              <a:rPr lang="zh-CN" altLang="zh-CN" sz="1600" dirty="0">
                <a:solidFill>
                  <a:srgbClr val="0070C0"/>
                </a:solidFill>
                <a:latin typeface="微软雅黑" panose="020B0503020204020204" pitchFamily="34" charset="-122"/>
                <a:ea typeface="微软雅黑" panose="020B0503020204020204" pitchFamily="34" charset="-122"/>
              </a:rPr>
              <a:t>共享脚本</a:t>
            </a:r>
            <a:r>
              <a:rPr lang="zh-CN" altLang="zh-CN" sz="1600" dirty="0">
                <a:solidFill>
                  <a:srgbClr val="595959"/>
                </a:solidFill>
                <a:latin typeface="微软雅黑" panose="020B0503020204020204" pitchFamily="34" charset="-122"/>
                <a:ea typeface="微软雅黑" panose="020B0503020204020204" pitchFamily="34" charset="-122"/>
                <a:cs typeface="+mn-ea"/>
              </a:rPr>
              <a:t>。共享脚本可以</a:t>
            </a:r>
            <a:r>
              <a:rPr lang="zh-CN" altLang="zh-CN" sz="1600" dirty="0">
                <a:solidFill>
                  <a:srgbClr val="0070C0"/>
                </a:solidFill>
                <a:latin typeface="微软雅黑" panose="020B0503020204020204" pitchFamily="34" charset="-122"/>
                <a:ea typeface="微软雅黑" panose="020B0503020204020204" pitchFamily="34" charset="-122"/>
              </a:rPr>
              <a:t>使脚本被多个测试用例共享</a:t>
            </a:r>
            <a:r>
              <a:rPr lang="zh-CN" altLang="zh-CN" sz="1600" dirty="0">
                <a:solidFill>
                  <a:srgbClr val="595959"/>
                </a:solidFill>
                <a:latin typeface="微软雅黑" panose="020B0503020204020204" pitchFamily="34" charset="-122"/>
                <a:ea typeface="微软雅黑" panose="020B0503020204020204" pitchFamily="34" charset="-122"/>
                <a:cs typeface="+mn-ea"/>
              </a:rPr>
              <a:t>。</a:t>
            </a:r>
            <a:endParaRPr lang="zh-CN" altLang="zh-CN" sz="16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自动化测试常见技术</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自动化测试常见技术</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1143691" y="2133794"/>
            <a:ext cx="10135515" cy="1938992"/>
          </a:xfrm>
          <a:prstGeom prst="rect">
            <a:avLst/>
          </a:prstGeom>
        </p:spPr>
        <p:txBody>
          <a:bodyPr wrap="square">
            <a:spAutoFit/>
          </a:bodyPr>
          <a:lstStyle/>
          <a:p>
            <a:pPr>
              <a:lnSpc>
                <a:spcPct val="150000"/>
              </a:lnSpc>
            </a:pPr>
            <a:r>
              <a:rPr lang="en-US" altLang="zh-CN" sz="2000" smtClean="0">
                <a:solidFill>
                  <a:srgbClr val="595959"/>
                </a:solidFill>
                <a:latin typeface="微软雅黑" panose="020B0503020204020204" pitchFamily="34" charset="-122"/>
                <a:ea typeface="微软雅黑" panose="020B0503020204020204" pitchFamily="34" charset="-122"/>
                <a:cs typeface="+mn-ea"/>
              </a:rPr>
              <a:t>数据驱动是指从</a:t>
            </a:r>
            <a:r>
              <a:rPr lang="en-US" altLang="zh-CN" sz="2000" smtClean="0">
                <a:solidFill>
                  <a:srgbClr val="0070C0"/>
                </a:solidFill>
                <a:latin typeface="微软雅黑" panose="020B0503020204020204" pitchFamily="34" charset="-122"/>
                <a:ea typeface="微软雅黑" panose="020B0503020204020204" pitchFamily="34" charset="-122"/>
                <a:cs typeface="+mn-ea"/>
              </a:rPr>
              <a:t>数据文件</a:t>
            </a:r>
            <a:r>
              <a:rPr lang="en-US" altLang="zh-CN" sz="2000" smtClean="0">
                <a:solidFill>
                  <a:srgbClr val="595959"/>
                </a:solidFill>
                <a:latin typeface="微软雅黑" panose="020B0503020204020204" pitchFamily="34" charset="-122"/>
                <a:ea typeface="微软雅黑" panose="020B0503020204020204" pitchFamily="34" charset="-122"/>
                <a:cs typeface="+mn-ea"/>
              </a:rPr>
              <a:t>中</a:t>
            </a:r>
            <a:r>
              <a:rPr lang="en-US" altLang="zh-CN" sz="2000" smtClean="0">
                <a:solidFill>
                  <a:srgbClr val="0070C0"/>
                </a:solidFill>
                <a:latin typeface="微软雅黑" panose="020B0503020204020204" pitchFamily="34" charset="-122"/>
                <a:ea typeface="微软雅黑" panose="020B0503020204020204" pitchFamily="34" charset="-122"/>
                <a:cs typeface="+mn-ea"/>
              </a:rPr>
              <a:t>读取输入数据</a:t>
            </a:r>
            <a:r>
              <a:rPr lang="en-US" altLang="zh-CN" sz="2000" smtClean="0">
                <a:solidFill>
                  <a:srgbClr val="595959"/>
                </a:solidFill>
                <a:latin typeface="微软雅黑" panose="020B0503020204020204" pitchFamily="34" charset="-122"/>
                <a:ea typeface="微软雅黑" panose="020B0503020204020204" pitchFamily="34" charset="-122"/>
                <a:cs typeface="+mn-ea"/>
              </a:rPr>
              <a:t>并将数据以</a:t>
            </a:r>
            <a:r>
              <a:rPr lang="en-US" altLang="zh-CN" sz="2000" smtClean="0">
                <a:solidFill>
                  <a:srgbClr val="0070C0"/>
                </a:solidFill>
                <a:latin typeface="微软雅黑" panose="020B0503020204020204" pitchFamily="34" charset="-122"/>
                <a:ea typeface="微软雅黑" panose="020B0503020204020204" pitchFamily="34" charset="-122"/>
                <a:cs typeface="+mn-ea"/>
              </a:rPr>
              <a:t>参数</a:t>
            </a:r>
            <a:r>
              <a:rPr lang="en-US" altLang="zh-CN" sz="2000" smtClean="0">
                <a:solidFill>
                  <a:srgbClr val="595959"/>
                </a:solidFill>
                <a:latin typeface="微软雅黑" panose="020B0503020204020204" pitchFamily="34" charset="-122"/>
                <a:ea typeface="微软雅黑" panose="020B0503020204020204" pitchFamily="34" charset="-122"/>
                <a:cs typeface="+mn-ea"/>
              </a:rPr>
              <a:t>的形式</a:t>
            </a:r>
            <a:r>
              <a:rPr lang="en-US" altLang="zh-CN" sz="2000" smtClean="0">
                <a:solidFill>
                  <a:srgbClr val="0070C0"/>
                </a:solidFill>
                <a:latin typeface="微软雅黑" panose="020B0503020204020204" pitchFamily="34" charset="-122"/>
                <a:ea typeface="微软雅黑" panose="020B0503020204020204" pitchFamily="34" charset="-122"/>
                <a:cs typeface="+mn-ea"/>
              </a:rPr>
              <a:t>输入脚本测试</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smtClean="0">
                <a:solidFill>
                  <a:srgbClr val="595959"/>
                </a:solidFill>
                <a:latin typeface="微软雅黑" panose="020B0503020204020204" pitchFamily="34" charset="-122"/>
                <a:ea typeface="微软雅黑" panose="020B0503020204020204" pitchFamily="34" charset="-122"/>
                <a:cs typeface="+mn-ea"/>
              </a:rPr>
              <a:t>不同的测试用例使用不同类型的数据文件</a:t>
            </a:r>
            <a:r>
              <a:rPr lang="en-US" altLang="zh-CN" sz="2000">
                <a:solidFill>
                  <a:srgbClr val="595959"/>
                </a:solidFill>
                <a:latin typeface="微软雅黑" panose="020B0503020204020204" pitchFamily="34" charset="-122"/>
                <a:ea typeface="微软雅黑" panose="020B0503020204020204" pitchFamily="34" charset="-122"/>
                <a:cs typeface="+mn-ea"/>
              </a:rPr>
              <a:t>。数据驱动技术</a:t>
            </a:r>
            <a:r>
              <a:rPr lang="en-US" altLang="zh-CN" sz="2000">
                <a:solidFill>
                  <a:srgbClr val="0070C0"/>
                </a:solidFill>
                <a:latin typeface="微软雅黑" panose="020B0503020204020204" pitchFamily="34" charset="-122"/>
                <a:ea typeface="微软雅黑" panose="020B0503020204020204" pitchFamily="34" charset="-122"/>
                <a:cs typeface="+mn-ea"/>
              </a:rPr>
              <a:t>实现了数据和脚本分离</a:t>
            </a:r>
            <a:r>
              <a:rPr lang="en-US" altLang="zh-CN" sz="2000">
                <a:solidFill>
                  <a:srgbClr val="595959"/>
                </a:solidFill>
                <a:latin typeface="微软雅黑" panose="020B0503020204020204" pitchFamily="34" charset="-122"/>
                <a:ea typeface="微软雅黑" panose="020B0503020204020204" pitchFamily="34" charset="-122"/>
                <a:cs typeface="+mn-ea"/>
              </a:rPr>
              <a:t>，相较于录制与回放测试技术，数据驱动技术极大地</a:t>
            </a:r>
            <a:r>
              <a:rPr lang="en-US" altLang="zh-CN" sz="2000">
                <a:solidFill>
                  <a:srgbClr val="0070C0"/>
                </a:solidFill>
                <a:latin typeface="微软雅黑" panose="020B0503020204020204" pitchFamily="34" charset="-122"/>
                <a:ea typeface="微软雅黑" panose="020B0503020204020204" pitchFamily="34" charset="-122"/>
                <a:cs typeface="+mn-ea"/>
              </a:rPr>
              <a:t>提高了脚本利用率和可维护性</a:t>
            </a:r>
            <a:r>
              <a:rPr lang="en-US" altLang="zh-CN" sz="2000">
                <a:solidFill>
                  <a:srgbClr val="595959"/>
                </a:solidFill>
                <a:latin typeface="微软雅黑" panose="020B0503020204020204" pitchFamily="34" charset="-122"/>
                <a:ea typeface="微软雅黑" panose="020B0503020204020204" pitchFamily="34" charset="-122"/>
                <a:cs typeface="+mn-ea"/>
              </a:rPr>
              <a:t>，但是</a:t>
            </a:r>
            <a:r>
              <a:rPr lang="en-US" altLang="zh-CN" sz="2000">
                <a:solidFill>
                  <a:srgbClr val="0070C0"/>
                </a:solidFill>
                <a:latin typeface="微软雅黑" panose="020B0503020204020204" pitchFamily="34" charset="-122"/>
                <a:ea typeface="微软雅黑" panose="020B0503020204020204" pitchFamily="34" charset="-122"/>
                <a:cs typeface="+mn-ea"/>
              </a:rPr>
              <a:t>界面变化较大的项目不适合使用数据驱动技术</a:t>
            </a:r>
            <a:r>
              <a:rPr lang="en-US"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10" name="圆角矩形 9"/>
          <p:cNvSpPr/>
          <p:nvPr/>
        </p:nvSpPr>
        <p:spPr>
          <a:xfrm>
            <a:off x="1116718" y="997541"/>
            <a:ext cx="2880542"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lvl="0" algn="ctr"/>
            <a:r>
              <a:rPr lang="en-US" altLang="zh-CN" smtClean="0">
                <a:latin typeface="微软雅黑" panose="020B0503020204020204" pitchFamily="34" charset="-122"/>
                <a:ea typeface="微软雅黑" panose="020B0503020204020204" pitchFamily="34" charset="-122"/>
              </a:rPr>
              <a:t>3.</a:t>
            </a:r>
            <a:r>
              <a:rPr lang="zh-CN" altLang="en-US" smtClean="0">
                <a:latin typeface="微软雅黑" panose="020B0503020204020204" pitchFamily="34" charset="-122"/>
                <a:ea typeface="微软雅黑" panose="020B0503020204020204" pitchFamily="34" charset="-122"/>
              </a:rPr>
              <a:t>数据驱动</a:t>
            </a:r>
            <a:r>
              <a:rPr lang="zh-CN" altLang="zh-CN" smtClean="0">
                <a:latin typeface="微软雅黑" panose="020B0503020204020204" pitchFamily="34" charset="-122"/>
                <a:ea typeface="微软雅黑" panose="020B0503020204020204" pitchFamily="34" charset="-122"/>
              </a:rPr>
              <a:t>技术</a:t>
            </a:r>
            <a:endParaRPr lang="zh-CN"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自动化测试常见技术</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3795594" y="1644656"/>
            <a:ext cx="6803390" cy="1641925"/>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4871206" y="1426962"/>
            <a:ext cx="4686911" cy="436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r>
              <a:rPr lang="zh-CN" altLang="en-US" sz="1865" dirty="0">
                <a:latin typeface="微软雅黑" panose="020B0503020204020204" pitchFamily="34" charset="-122"/>
                <a:ea typeface="微软雅黑" panose="020B0503020204020204" pitchFamily="34" charset="-122"/>
                <a:cs typeface="+mn-ea"/>
                <a:sym typeface="+mn-lt"/>
              </a:rPr>
              <a:t>关键</a:t>
            </a:r>
            <a:r>
              <a:rPr lang="zh-CN" altLang="en-US" sz="1865" dirty="0" smtClean="0">
                <a:latin typeface="微软雅黑" panose="020B0503020204020204" pitchFamily="34" charset="-122"/>
                <a:ea typeface="微软雅黑" panose="020B0503020204020204" pitchFamily="34" charset="-122"/>
                <a:cs typeface="+mn-ea"/>
                <a:sym typeface="+mn-lt"/>
              </a:rPr>
              <a:t>字驱动</a:t>
            </a:r>
            <a:endParaRPr lang="zh-CN" altLang="en-US" sz="1865" dirty="0">
              <a:latin typeface="微软雅黑" panose="020B0503020204020204" pitchFamily="34" charset="-122"/>
              <a:ea typeface="微软雅黑" panose="020B0503020204020204" pitchFamily="34" charset="-122"/>
              <a:cs typeface="+mn-ea"/>
              <a:sym typeface="+mn-lt"/>
            </a:endParaRPr>
          </a:p>
        </p:txBody>
      </p:sp>
      <p:sp>
        <p:nvSpPr>
          <p:cNvPr id="30" name="六边形 29"/>
          <p:cNvSpPr/>
          <p:nvPr/>
        </p:nvSpPr>
        <p:spPr>
          <a:xfrm>
            <a:off x="1288222" y="2677073"/>
            <a:ext cx="1587263" cy="1368152"/>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r>
              <a:rPr lang="zh-CN" altLang="zh-CN" sz="2000" b="1" dirty="0" smtClean="0">
                <a:latin typeface="微软雅黑" panose="020B0503020204020204" pitchFamily="34" charset="-122"/>
                <a:ea typeface="微软雅黑" panose="020B0503020204020204" pitchFamily="34" charset="-122"/>
                <a:cs typeface="+mn-ea"/>
              </a:rPr>
              <a:t>常见</a:t>
            </a:r>
            <a:r>
              <a:rPr lang="zh-CN" altLang="zh-CN" sz="2000" b="1" dirty="0">
                <a:latin typeface="微软雅黑" panose="020B0503020204020204" pitchFamily="34" charset="-122"/>
                <a:ea typeface="微软雅黑" panose="020B0503020204020204" pitchFamily="34" charset="-122"/>
                <a:cs typeface="+mn-ea"/>
              </a:rPr>
              <a:t>的数据驱动技术</a:t>
            </a:r>
            <a:endParaRPr lang="zh-CN" altLang="en-US" sz="2000" b="1" dirty="0">
              <a:latin typeface="微软雅黑" panose="020B0503020204020204" pitchFamily="34" charset="-122"/>
              <a:ea typeface="微软雅黑" panose="020B0503020204020204" pitchFamily="34" charset="-122"/>
              <a:cs typeface="+mn-ea"/>
              <a:sym typeface="+mn-lt"/>
            </a:endParaRPr>
          </a:p>
        </p:txBody>
      </p:sp>
      <p:cxnSp>
        <p:nvCxnSpPr>
          <p:cNvPr id="16" name="直接箭头连接符 15"/>
          <p:cNvCxnSpPr/>
          <p:nvPr/>
        </p:nvCxnSpPr>
        <p:spPr>
          <a:xfrm flipV="1">
            <a:off x="2696642" y="2600239"/>
            <a:ext cx="1052830" cy="43688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2696642" y="3748046"/>
            <a:ext cx="1052830" cy="58039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TextBox 33"/>
          <p:cNvSpPr txBox="1"/>
          <p:nvPr/>
        </p:nvSpPr>
        <p:spPr>
          <a:xfrm>
            <a:off x="4120696" y="1913896"/>
            <a:ext cx="6367142" cy="1372685"/>
          </a:xfrm>
          <a:prstGeom prst="rect">
            <a:avLst/>
          </a:prstGeom>
          <a:noFill/>
        </p:spPr>
        <p:txBody>
          <a:bodyPr wrap="square" lIns="91445" tIns="45721" rIns="91445" bIns="45721" rtlCol="0">
            <a:spAutoFit/>
          </a:bodyPr>
          <a:lstStyle/>
          <a:p>
            <a:pPr>
              <a:lnSpc>
                <a:spcPct val="130000"/>
              </a:lnSpc>
            </a:pP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关键</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cs typeface="+mn-ea"/>
              </a:rPr>
              <a:t>字驱动</a:t>
            </a: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cs typeface="+mn-ea"/>
              </a:rPr>
              <a:t>是</a:t>
            </a:r>
            <a:r>
              <a:rPr lang="zh-CN" altLang="zh-CN" sz="1600" smtClean="0">
                <a:solidFill>
                  <a:srgbClr val="0070C0"/>
                </a:solidFill>
                <a:latin typeface="微软雅黑" panose="020B0503020204020204" pitchFamily="34" charset="-122"/>
                <a:ea typeface="微软雅黑" panose="020B0503020204020204" pitchFamily="34" charset="-122"/>
                <a:cs typeface="+mn-ea"/>
              </a:rPr>
              <a:t>数据驱动</a:t>
            </a:r>
            <a:r>
              <a:rPr lang="zh-CN" altLang="zh-CN" sz="1600" dirty="0">
                <a:solidFill>
                  <a:srgbClr val="0070C0"/>
                </a:solidFill>
                <a:latin typeface="微软雅黑" panose="020B0503020204020204" pitchFamily="34" charset="-122"/>
                <a:ea typeface="微软雅黑" panose="020B0503020204020204" pitchFamily="34" charset="-122"/>
                <a:cs typeface="+mn-ea"/>
              </a:rPr>
              <a:t>的改进</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，它</a:t>
            </a:r>
            <a:r>
              <a:rPr lang="zh-CN" altLang="zh-CN" sz="1600" dirty="0">
                <a:solidFill>
                  <a:srgbClr val="0070C0"/>
                </a:solidFill>
                <a:latin typeface="微软雅黑" panose="020B0503020204020204" pitchFamily="34" charset="-122"/>
                <a:ea typeface="微软雅黑" panose="020B0503020204020204" pitchFamily="34" charset="-122"/>
                <a:cs typeface="+mn-ea"/>
              </a:rPr>
              <a:t>将数据与脚本分离</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0070C0"/>
                </a:solidFill>
                <a:latin typeface="微软雅黑" panose="020B0503020204020204" pitchFamily="34" charset="-122"/>
                <a:ea typeface="微软雅黑" panose="020B0503020204020204" pitchFamily="34" charset="-122"/>
                <a:cs typeface="+mn-ea"/>
              </a:rPr>
              <a:t>界面元素与内部对象分离</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0070C0"/>
                </a:solidFill>
                <a:latin typeface="微软雅黑" panose="020B0503020204020204" pitchFamily="34" charset="-122"/>
                <a:ea typeface="微软雅黑" panose="020B0503020204020204" pitchFamily="34" charset="-122"/>
                <a:cs typeface="+mn-ea"/>
              </a:rPr>
              <a:t>测试过程与实现细节分离</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。关键字驱动的测试逻辑为按照关键字进行分解得到数据文件，常用的关键字主要包括</a:t>
            </a:r>
            <a:r>
              <a:rPr lang="zh-CN" altLang="zh-CN" sz="1600" dirty="0">
                <a:solidFill>
                  <a:srgbClr val="0070C0"/>
                </a:solidFill>
                <a:latin typeface="微软雅黑" panose="020B0503020204020204" pitchFamily="34" charset="-122"/>
                <a:ea typeface="微软雅黑" panose="020B0503020204020204" pitchFamily="34" charset="-122"/>
                <a:cs typeface="+mn-ea"/>
              </a:rPr>
              <a:t>被操作对象、操作和值</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38" name="矩形 37"/>
          <p:cNvSpPr/>
          <p:nvPr/>
        </p:nvSpPr>
        <p:spPr>
          <a:xfrm>
            <a:off x="3753684" y="3743452"/>
            <a:ext cx="6803390" cy="1630341"/>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39" name="矩形 38"/>
          <p:cNvSpPr/>
          <p:nvPr/>
        </p:nvSpPr>
        <p:spPr>
          <a:xfrm>
            <a:off x="4829296" y="3536196"/>
            <a:ext cx="4686911" cy="436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5" tIns="45721" rIns="91445" bIns="45721" numCol="1" spcCol="0" rtlCol="0" fromWordArt="0" anchor="ctr" anchorCtr="0" forceAA="0" compatLnSpc="1">
            <a:noAutofit/>
          </a:bodyPr>
          <a:lstStyle/>
          <a:p>
            <a:pPr lvl="0" algn="ctr"/>
            <a:r>
              <a:rPr lang="zh-CN" altLang="en-US" sz="1865" dirty="0" smtClean="0">
                <a:latin typeface="微软雅黑" panose="020B0503020204020204" pitchFamily="34" charset="-122"/>
                <a:ea typeface="微软雅黑" panose="020B0503020204020204" pitchFamily="34" charset="-122"/>
                <a:cs typeface="+mn-ea"/>
                <a:sym typeface="+mn-lt"/>
              </a:rPr>
              <a:t>行为驱动</a:t>
            </a:r>
            <a:endParaRPr lang="zh-CN" altLang="en-US" sz="1865" dirty="0">
              <a:latin typeface="微软雅黑" panose="020B0503020204020204" pitchFamily="34" charset="-122"/>
              <a:ea typeface="微软雅黑" panose="020B0503020204020204" pitchFamily="34" charset="-122"/>
              <a:cs typeface="+mn-ea"/>
              <a:sym typeface="+mn-lt"/>
            </a:endParaRPr>
          </a:p>
        </p:txBody>
      </p:sp>
      <p:sp>
        <p:nvSpPr>
          <p:cNvPr id="40" name="TextBox 39"/>
          <p:cNvSpPr txBox="1"/>
          <p:nvPr/>
        </p:nvSpPr>
        <p:spPr>
          <a:xfrm>
            <a:off x="4120696" y="3976191"/>
            <a:ext cx="6627184" cy="1372685"/>
          </a:xfrm>
          <a:prstGeom prst="rect">
            <a:avLst/>
          </a:prstGeom>
          <a:noFill/>
        </p:spPr>
        <p:txBody>
          <a:bodyPr wrap="square" lIns="91445" tIns="45721" rIns="91445" bIns="45721" rtlCol="0">
            <a:spAutoFit/>
          </a:bodyPr>
          <a:lstStyle/>
          <a:p>
            <a:pPr>
              <a:lnSpc>
                <a:spcPct val="130000"/>
              </a:lnSpc>
            </a:pPr>
            <a:r>
              <a:rPr lang="zh-CN" altLang="zh-CN" sz="1600" smtClean="0">
                <a:solidFill>
                  <a:schemeClr val="tx1">
                    <a:lumMod val="75000"/>
                    <a:lumOff val="25000"/>
                  </a:schemeClr>
                </a:solidFill>
                <a:latin typeface="微软雅黑" panose="020B0503020204020204" pitchFamily="34" charset="-122"/>
                <a:ea typeface="微软雅黑" panose="020B0503020204020204" pitchFamily="34" charset="-122"/>
                <a:cs typeface="+mn-ea"/>
              </a:rPr>
              <a:t>行为</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cs typeface="+mn-ea"/>
              </a:rPr>
              <a:t>驱动是指</a:t>
            </a:r>
            <a:r>
              <a:rPr lang="zh-CN" altLang="zh-CN" sz="1600" smtClean="0">
                <a:solidFill>
                  <a:srgbClr val="0070C0"/>
                </a:solidFill>
                <a:latin typeface="微软雅黑" panose="020B0503020204020204" pitchFamily="34" charset="-122"/>
                <a:ea typeface="微软雅黑" panose="020B0503020204020204" pitchFamily="34" charset="-122"/>
                <a:cs typeface="+mn-ea"/>
              </a:rPr>
              <a:t>根据</a:t>
            </a:r>
            <a:r>
              <a:rPr lang="zh-CN" altLang="zh-CN" sz="1600" dirty="0">
                <a:solidFill>
                  <a:srgbClr val="0070C0"/>
                </a:solidFill>
                <a:latin typeface="微软雅黑" panose="020B0503020204020204" pitchFamily="34" charset="-122"/>
                <a:ea typeface="微软雅黑" panose="020B0503020204020204" pitchFamily="34" charset="-122"/>
                <a:cs typeface="+mn-ea"/>
              </a:rPr>
              <a:t>不同的测试场景设计不同的测试用例</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，它需要</a:t>
            </a:r>
            <a:r>
              <a:rPr lang="zh-CN" altLang="zh-CN" sz="1600" dirty="0">
                <a:solidFill>
                  <a:srgbClr val="0070C0"/>
                </a:solidFill>
                <a:latin typeface="微软雅黑" panose="020B0503020204020204" pitchFamily="34" charset="-122"/>
                <a:ea typeface="微软雅黑" panose="020B0503020204020204" pitchFamily="34" charset="-122"/>
                <a:cs typeface="+mn-ea"/>
              </a:rPr>
              <a:t>开发人员</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0070C0"/>
                </a:solidFill>
                <a:latin typeface="微软雅黑" panose="020B0503020204020204" pitchFamily="34" charset="-122"/>
                <a:ea typeface="微软雅黑" panose="020B0503020204020204" pitchFamily="34" charset="-122"/>
                <a:cs typeface="+mn-ea"/>
              </a:rPr>
              <a:t>测试人员</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0070C0"/>
                </a:solidFill>
                <a:latin typeface="微软雅黑" panose="020B0503020204020204" pitchFamily="34" charset="-122"/>
                <a:ea typeface="微软雅黑" panose="020B0503020204020204" pitchFamily="34" charset="-122"/>
                <a:cs typeface="+mn-ea"/>
              </a:rPr>
              <a:t>产品业务分析人员</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等协作完成。行为驱动测试是基于</a:t>
            </a:r>
            <a:r>
              <a:rPr lang="zh-CN" altLang="zh-CN" sz="1600" dirty="0">
                <a:solidFill>
                  <a:srgbClr val="0070C0"/>
                </a:solidFill>
                <a:latin typeface="微软雅黑" panose="020B0503020204020204" pitchFamily="34" charset="-122"/>
                <a:ea typeface="微软雅黑" panose="020B0503020204020204" pitchFamily="34" charset="-122"/>
                <a:cs typeface="+mn-ea"/>
              </a:rPr>
              <a:t>当前项目的业务需求</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0070C0"/>
                </a:solidFill>
                <a:latin typeface="微软雅黑" panose="020B0503020204020204" pitchFamily="34" charset="-122"/>
                <a:ea typeface="微软雅黑" panose="020B0503020204020204" pitchFamily="34" charset="-122"/>
                <a:cs typeface="+mn-ea"/>
              </a:rPr>
              <a:t>数据处理</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0070C0"/>
                </a:solidFill>
                <a:latin typeface="微软雅黑" panose="020B0503020204020204" pitchFamily="34" charset="-122"/>
                <a:ea typeface="微软雅黑" panose="020B0503020204020204" pitchFamily="34" charset="-122"/>
                <a:cs typeface="+mn-ea"/>
              </a:rPr>
              <a:t>中间层</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进行的协作测试，它注重的是</a:t>
            </a:r>
            <a:r>
              <a:rPr lang="zh-CN" altLang="zh-CN" sz="1600" dirty="0">
                <a:solidFill>
                  <a:srgbClr val="0070C0"/>
                </a:solidFill>
                <a:latin typeface="微软雅黑" panose="020B0503020204020204" pitchFamily="34" charset="-122"/>
                <a:ea typeface="微软雅黑" panose="020B0503020204020204" pitchFamily="34" charset="-122"/>
                <a:cs typeface="+mn-ea"/>
              </a:rPr>
              <a:t>测试软件的内部运作变化</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，从而</a:t>
            </a:r>
            <a:r>
              <a:rPr lang="zh-CN" altLang="zh-CN" sz="1600" dirty="0">
                <a:solidFill>
                  <a:srgbClr val="0070C0"/>
                </a:solidFill>
                <a:latin typeface="微软雅黑" panose="020B0503020204020204" pitchFamily="34" charset="-122"/>
                <a:ea typeface="微软雅黑" panose="020B0503020204020204" pitchFamily="34" charset="-122"/>
                <a:cs typeface="+mn-ea"/>
              </a:rPr>
              <a:t>解决</a:t>
            </a:r>
            <a:r>
              <a:rPr lang="zh-CN" altLang="zh-CN" sz="1600">
                <a:solidFill>
                  <a:srgbClr val="0070C0"/>
                </a:solidFill>
                <a:latin typeface="微软雅黑" panose="020B0503020204020204" pitchFamily="34" charset="-122"/>
                <a:ea typeface="微软雅黑" panose="020B0503020204020204" pitchFamily="34" charset="-122"/>
                <a:cs typeface="+mn-ea"/>
              </a:rPr>
              <a:t>单元测试</a:t>
            </a:r>
            <a:r>
              <a:rPr lang="zh-CN" altLang="zh-CN" sz="1600" smtClean="0">
                <a:solidFill>
                  <a:srgbClr val="0070C0"/>
                </a:solidFill>
                <a:latin typeface="微软雅黑" panose="020B0503020204020204" pitchFamily="34" charset="-122"/>
                <a:ea typeface="微软雅黑" panose="020B0503020204020204" pitchFamily="34" charset="-122"/>
                <a:cs typeface="+mn-ea"/>
              </a:rPr>
              <a:t>中的</a:t>
            </a:r>
            <a:r>
              <a:rPr lang="zh-CN" altLang="zh-CN" sz="1600" dirty="0">
                <a:solidFill>
                  <a:srgbClr val="0070C0"/>
                </a:solidFill>
                <a:latin typeface="微软雅黑" panose="020B0503020204020204" pitchFamily="34" charset="-122"/>
                <a:ea typeface="微软雅黑" panose="020B0503020204020204" pitchFamily="34" charset="-122"/>
                <a:cs typeface="+mn-ea"/>
              </a:rPr>
              <a:t>细节问题</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rPr>
              <a:t>。</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r>
              <a:rPr lang="zh-CN" altLang="en-US" sz="4800" b="1" dirty="0" smtClean="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搭建</a:t>
            </a:r>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自动化测试环境</a:t>
            </a:r>
            <a:endParaRPr lang="en-GB" altLang="zh-CN" sz="4800" b="1"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smtClean="0">
                <a:solidFill>
                  <a:srgbClr val="FAFAFA"/>
                </a:solidFill>
                <a:latin typeface="微软雅黑" panose="020B0503020204020204" pitchFamily="34" charset="-122"/>
                <a:ea typeface="微软雅黑" panose="020B0503020204020204" pitchFamily="34" charset="-122"/>
                <a:cs typeface="+mn-ea"/>
                <a:sym typeface="+mn-lt"/>
              </a:rPr>
              <a:t>6.3</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879474" y="3362995"/>
            <a:ext cx="5669299" cy="1508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搭建自动化测试环境的方式，能够独立</a:t>
            </a:r>
            <a:r>
              <a:rPr lang="zh-CN" altLang="zh-CN" sz="2000" dirty="0">
                <a:solidFill>
                  <a:srgbClr val="0070C0"/>
                </a:solidFill>
                <a:latin typeface="微软雅黑" panose="020B0503020204020204" pitchFamily="34" charset="-122"/>
                <a:ea typeface="微软雅黑" panose="020B0503020204020204" pitchFamily="34" charset="-122"/>
                <a:cs typeface="+mn-ea"/>
              </a:rPr>
              <a:t>安装</a:t>
            </a:r>
            <a:r>
              <a:rPr lang="en-US" altLang="zh-CN" sz="2000" dirty="0">
                <a:solidFill>
                  <a:srgbClr val="0070C0"/>
                </a:solidFill>
                <a:latin typeface="微软雅黑" panose="020B0503020204020204" pitchFamily="34" charset="-122"/>
                <a:ea typeface="微软雅黑" panose="020B0503020204020204" pitchFamily="34" charset="-122"/>
                <a:cs typeface="+mn-ea"/>
              </a:rPr>
              <a:t>Python</a:t>
            </a:r>
            <a:r>
              <a:rPr lang="zh-CN" altLang="zh-CN" sz="2000" dirty="0">
                <a:solidFill>
                  <a:srgbClr val="0070C0"/>
                </a:solidFill>
                <a:latin typeface="微软雅黑" panose="020B0503020204020204" pitchFamily="34" charset="-122"/>
                <a:ea typeface="微软雅黑" panose="020B0503020204020204" pitchFamily="34" charset="-122"/>
                <a:cs typeface="+mn-ea"/>
              </a:rPr>
              <a:t>解释器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err="1">
                <a:solidFill>
                  <a:srgbClr val="0070C0"/>
                </a:solidFill>
                <a:latin typeface="微软雅黑" panose="020B0503020204020204" pitchFamily="34" charset="-122"/>
                <a:ea typeface="微软雅黑" panose="020B0503020204020204" pitchFamily="34" charset="-122"/>
                <a:cs typeface="+mn-ea"/>
              </a:rPr>
              <a:t>PyCharm</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smtClean="0">
                <a:solidFill>
                  <a:srgbClr val="0070C0"/>
                </a:solidFill>
                <a:latin typeface="微软雅黑" panose="020B0503020204020204" pitchFamily="34" charset="-122"/>
                <a:ea typeface="微软雅黑" panose="020B0503020204020204" pitchFamily="34" charset="-122"/>
                <a:cs typeface="+mn-ea"/>
              </a:rPr>
              <a:t>Selenium</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zh-CN" altLang="zh-CN" sz="2000" dirty="0">
                <a:solidFill>
                  <a:srgbClr val="0070C0"/>
                </a:solidFill>
                <a:latin typeface="微软雅黑" panose="020B0503020204020204" pitchFamily="34" charset="-122"/>
                <a:ea typeface="微软雅黑" panose="020B0503020204020204" pitchFamily="34" charset="-122"/>
                <a:cs typeface="+mn-ea"/>
              </a:rPr>
              <a:t>浏览器驱动</a:t>
            </a:r>
            <a:endParaRPr lang="zh-CN" altLang="zh-CN" sz="2000" dirty="0">
              <a:solidFill>
                <a:srgbClr val="0070C0"/>
              </a:solidFill>
              <a:latin typeface="微软雅黑" panose="020B0503020204020204" pitchFamily="34" charset="-122"/>
              <a:ea typeface="微软雅黑" panose="020B0503020204020204" pitchFamily="34" charset="-122"/>
              <a:cs typeface="+mn-ea"/>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1"/>
          <p:cNvSpPr txBox="1"/>
          <p:nvPr>
            <p:custDataLst>
              <p:tags r:id="rId1"/>
            </p:custDataLst>
          </p:nvPr>
        </p:nvSpPr>
        <p:spPr>
          <a:xfrm>
            <a:off x="1024349" y="1067218"/>
            <a:ext cx="4134857" cy="400110"/>
          </a:xfrm>
          <a:prstGeom prst="rect">
            <a:avLst/>
          </a:prstGeom>
          <a:noFill/>
          <a:ln>
            <a:noFill/>
          </a:ln>
        </p:spPr>
        <p:txBody>
          <a:bodyPr wrap="square" rtlCol="0">
            <a:spAutoFit/>
          </a:bodyPr>
          <a:lstStyle/>
          <a:p>
            <a:pPr lvl="0"/>
            <a:r>
              <a:rPr kumimoji="0" lang="en-US" altLang="zh-CN" sz="2000" b="1" i="0" u="none" strike="noStrike" kern="0" cap="none" spc="0" normalizeH="0" baseline="0" noProof="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zh-CN" sz="2000" b="1" kern="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安装</a:t>
            </a:r>
            <a:r>
              <a:rPr lang="en-US" altLang="zh-CN" sz="2000"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Python</a:t>
            </a:r>
            <a:r>
              <a:rPr lang="zh-CN" altLang="zh-CN" sz="2000"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解释器和</a:t>
            </a:r>
            <a:r>
              <a:rPr lang="en-US" altLang="zh-CN" sz="2000" b="1" kern="0" dirty="0" err="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PyCharm</a:t>
            </a:r>
            <a:endParaRPr lang="zh-CN" altLang="zh-CN" sz="2000"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024349" y="1744506"/>
            <a:ext cx="9365000" cy="400110"/>
          </a:xfrm>
          <a:prstGeom prst="rect">
            <a:avLst/>
          </a:prstGeom>
        </p:spPr>
        <p:txBody>
          <a:bodyPr wrap="none">
            <a:spAutoFit/>
          </a:bodyPr>
          <a:lstStyle/>
          <a:p>
            <a:r>
              <a:rPr lang="zh-CN" altLang="zh-CN" sz="2000" dirty="0">
                <a:solidFill>
                  <a:srgbClr val="595959"/>
                </a:solidFill>
                <a:latin typeface="微软雅黑" panose="020B0503020204020204" pitchFamily="34" charset="-122"/>
                <a:ea typeface="微软雅黑" panose="020B0503020204020204" pitchFamily="34" charset="-122"/>
              </a:rPr>
              <a:t>首先访问</a:t>
            </a:r>
            <a:r>
              <a:rPr lang="en-US" altLang="zh-CN" sz="2000" dirty="0">
                <a:solidFill>
                  <a:srgbClr val="0070C0"/>
                </a:solidFill>
                <a:latin typeface="微软雅黑" panose="020B0503020204020204" pitchFamily="34" charset="-122"/>
                <a:ea typeface="微软雅黑" panose="020B0503020204020204" pitchFamily="34" charset="-122"/>
              </a:rPr>
              <a:t>Python</a:t>
            </a:r>
            <a:r>
              <a:rPr lang="zh-CN" altLang="zh-CN" sz="2000" dirty="0">
                <a:solidFill>
                  <a:srgbClr val="0070C0"/>
                </a:solidFill>
                <a:latin typeface="微软雅黑" panose="020B0503020204020204" pitchFamily="34" charset="-122"/>
                <a:ea typeface="微软雅黑" panose="020B0503020204020204" pitchFamily="34" charset="-122"/>
              </a:rPr>
              <a:t>的官方网站</a:t>
            </a:r>
            <a:r>
              <a:rPr lang="zh-CN" altLang="en-US"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下载对应的</a:t>
            </a:r>
            <a:r>
              <a:rPr lang="en-US" altLang="zh-CN" sz="2000" dirty="0">
                <a:solidFill>
                  <a:srgbClr val="0070C0"/>
                </a:solidFill>
                <a:latin typeface="微软雅黑" panose="020B0503020204020204" pitchFamily="34" charset="-122"/>
                <a:ea typeface="微软雅黑" panose="020B0503020204020204" pitchFamily="34" charset="-122"/>
              </a:rPr>
              <a:t>Python</a:t>
            </a:r>
            <a:r>
              <a:rPr lang="zh-CN" altLang="zh-CN" sz="2000" dirty="0">
                <a:solidFill>
                  <a:srgbClr val="0070C0"/>
                </a:solidFill>
                <a:latin typeface="微软雅黑" panose="020B0503020204020204" pitchFamily="34" charset="-122"/>
                <a:ea typeface="微软雅黑" panose="020B0503020204020204" pitchFamily="34" charset="-122"/>
              </a:rPr>
              <a:t>解释器</a:t>
            </a:r>
            <a:r>
              <a:rPr lang="zh-CN" altLang="zh-CN" sz="2000">
                <a:solidFill>
                  <a:srgbClr val="595959"/>
                </a:solidFill>
                <a:latin typeface="微软雅黑" panose="020B0503020204020204" pitchFamily="34" charset="-122"/>
                <a:ea typeface="微软雅黑" panose="020B0503020204020204" pitchFamily="34" charset="-122"/>
              </a:rPr>
              <a:t>进行</a:t>
            </a:r>
            <a:r>
              <a:rPr lang="zh-CN" altLang="zh-CN" sz="2000" smtClean="0">
                <a:solidFill>
                  <a:srgbClr val="595959"/>
                </a:solidFill>
                <a:latin typeface="微软雅黑" panose="020B0503020204020204" pitchFamily="34" charset="-122"/>
                <a:ea typeface="微软雅黑" panose="020B0503020204020204" pitchFamily="34" charset="-122"/>
              </a:rPr>
              <a:t>安装</a:t>
            </a:r>
            <a:r>
              <a:rPr lang="zh-CN" altLang="en-US" sz="2000" smtClean="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206" y="2421794"/>
            <a:ext cx="5998980" cy="392219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983206" y="972189"/>
            <a:ext cx="9936000" cy="1477328"/>
          </a:xfrm>
          <a:prstGeom prst="rect">
            <a:avLst/>
          </a:prstGeom>
        </p:spPr>
        <p:txBody>
          <a:bodyPr wrap="square">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单击</a:t>
            </a:r>
            <a:r>
              <a:rPr lang="en-US" altLang="zh-CN" sz="2000" dirty="0" smtClean="0">
                <a:solidFill>
                  <a:srgbClr val="595959"/>
                </a:solidFill>
                <a:latin typeface="微软雅黑" panose="020B0503020204020204" pitchFamily="34" charset="-122"/>
                <a:ea typeface="微软雅黑" panose="020B0503020204020204" pitchFamily="34" charset="-122"/>
              </a:rPr>
              <a:t>Python</a:t>
            </a:r>
            <a:r>
              <a:rPr lang="zh-CN" altLang="en-US" sz="2000" dirty="0" smtClean="0">
                <a:solidFill>
                  <a:srgbClr val="595959"/>
                </a:solidFill>
                <a:latin typeface="微软雅黑" panose="020B0503020204020204" pitchFamily="34" charset="-122"/>
                <a:ea typeface="微软雅黑" panose="020B0503020204020204" pitchFamily="34" charset="-122"/>
              </a:rPr>
              <a:t>解释器下载页面中的</a:t>
            </a:r>
            <a:r>
              <a:rPr lang="zh-CN" altLang="zh-CN"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Download Windows installer(64-bit)</a:t>
            </a:r>
            <a:r>
              <a:rPr lang="zh-CN"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即可下载</a:t>
            </a:r>
            <a:r>
              <a:rPr lang="en-US" altLang="zh-CN" sz="2000" dirty="0">
                <a:solidFill>
                  <a:srgbClr val="595959"/>
                </a:solidFill>
                <a:latin typeface="微软雅黑" panose="020B0503020204020204" pitchFamily="34" charset="-122"/>
                <a:ea typeface="微软雅黑" panose="020B0503020204020204" pitchFamily="34" charset="-122"/>
              </a:rPr>
              <a:t>Python</a:t>
            </a:r>
            <a:r>
              <a:rPr lang="zh-CN" altLang="zh-CN" sz="2000" dirty="0">
                <a:solidFill>
                  <a:srgbClr val="595959"/>
                </a:solidFill>
                <a:latin typeface="微软雅黑" panose="020B0503020204020204" pitchFamily="34" charset="-122"/>
                <a:ea typeface="微软雅黑" panose="020B0503020204020204" pitchFamily="34" charset="-122"/>
              </a:rPr>
              <a:t>解释器安装包，当下载完成后，会得到一个名为</a:t>
            </a:r>
            <a:r>
              <a:rPr lang="en-US" altLang="zh-CN" sz="2000" dirty="0">
                <a:solidFill>
                  <a:srgbClr val="0070C0"/>
                </a:solidFill>
                <a:latin typeface="微软雅黑" panose="020B0503020204020204" pitchFamily="34" charset="-122"/>
                <a:ea typeface="微软雅黑" panose="020B0503020204020204" pitchFamily="34" charset="-122"/>
              </a:rPr>
              <a:t>python-3.8.10-amd64.exe</a:t>
            </a:r>
            <a:r>
              <a:rPr lang="zh-CN" altLang="zh-CN" sz="2000" dirty="0">
                <a:solidFill>
                  <a:srgbClr val="595959"/>
                </a:solidFill>
                <a:latin typeface="微软雅黑" panose="020B0503020204020204" pitchFamily="34" charset="-122"/>
                <a:ea typeface="微软雅黑" panose="020B0503020204020204" pitchFamily="34" charset="-122"/>
              </a:rPr>
              <a:t>的安装包，双击该安装包进入</a:t>
            </a:r>
            <a:r>
              <a:rPr lang="en-US" altLang="zh-CN" sz="2000" dirty="0">
                <a:solidFill>
                  <a:srgbClr val="0070C0"/>
                </a:solidFill>
                <a:latin typeface="微软雅黑" panose="020B0503020204020204" pitchFamily="34" charset="-122"/>
                <a:ea typeface="微软雅黑" panose="020B0503020204020204" pitchFamily="34" charset="-122"/>
              </a:rPr>
              <a:t>Install Python 3.8.10(64-bit</a:t>
            </a:r>
            <a:r>
              <a:rPr lang="en-US" altLang="zh-CN" sz="2000">
                <a:solidFill>
                  <a:srgbClr val="0070C0"/>
                </a:solidFill>
                <a:latin typeface="微软雅黑" panose="020B0503020204020204" pitchFamily="34" charset="-122"/>
                <a:ea typeface="微软雅黑" panose="020B0503020204020204" pitchFamily="34" charset="-122"/>
              </a:rPr>
              <a:t>) </a:t>
            </a:r>
            <a:r>
              <a:rPr lang="zh-CN" altLang="zh-CN" sz="2000" smtClean="0">
                <a:solidFill>
                  <a:srgbClr val="595959"/>
                </a:solidFill>
                <a:latin typeface="微软雅黑" panose="020B0503020204020204" pitchFamily="34" charset="-122"/>
                <a:ea typeface="微软雅黑" panose="020B0503020204020204" pitchFamily="34" charset="-122"/>
              </a:rPr>
              <a:t>页面</a:t>
            </a:r>
            <a:r>
              <a:rPr lang="zh-CN" altLang="en-US" sz="2000" smtClean="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78959" y="2634912"/>
            <a:ext cx="6384331" cy="395447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62244" y="909794"/>
            <a:ext cx="10288962" cy="1938992"/>
          </a:xfrm>
          <a:prstGeom prst="rect">
            <a:avLst/>
          </a:prstGeom>
        </p:spPr>
        <p:txBody>
          <a:bodyPr wrap="square">
            <a:spAutoFit/>
          </a:bodyPr>
          <a:lstStyle/>
          <a:p>
            <a:pPr>
              <a:lnSpc>
                <a:spcPct val="150000"/>
              </a:lnSpc>
            </a:pPr>
            <a:r>
              <a:rPr lang="en-US" altLang="zh-CN" sz="2000" dirty="0" err="1" smtClean="0">
                <a:solidFill>
                  <a:srgbClr val="0070C0"/>
                </a:solidFill>
                <a:latin typeface="微软雅黑" panose="020B0503020204020204" pitchFamily="34" charset="-122"/>
                <a:ea typeface="微软雅黑" panose="020B0503020204020204" pitchFamily="34" charset="-122"/>
              </a:rPr>
              <a:t>PyCharm</a:t>
            </a:r>
            <a:r>
              <a:rPr lang="zh-CN" altLang="zh-CN" sz="2000" dirty="0">
                <a:solidFill>
                  <a:srgbClr val="595959"/>
                </a:solidFill>
                <a:latin typeface="微软雅黑" panose="020B0503020204020204" pitchFamily="34" charset="-122"/>
                <a:ea typeface="微软雅黑" panose="020B0503020204020204" pitchFamily="34" charset="-122"/>
              </a:rPr>
              <a:t>是一个专门用于</a:t>
            </a:r>
            <a:r>
              <a:rPr lang="en-US" altLang="zh-CN" sz="2000" dirty="0">
                <a:solidFill>
                  <a:srgbClr val="0070C0"/>
                </a:solidFill>
                <a:latin typeface="微软雅黑" panose="020B0503020204020204" pitchFamily="34" charset="-122"/>
                <a:ea typeface="微软雅黑" panose="020B0503020204020204" pitchFamily="34" charset="-122"/>
              </a:rPr>
              <a:t>Python</a:t>
            </a:r>
            <a:r>
              <a:rPr lang="zh-CN" altLang="zh-CN" sz="2000" dirty="0">
                <a:solidFill>
                  <a:srgbClr val="595959"/>
                </a:solidFill>
                <a:latin typeface="微软雅黑" panose="020B0503020204020204" pitchFamily="34" charset="-122"/>
                <a:ea typeface="微软雅黑" panose="020B0503020204020204" pitchFamily="34" charset="-122"/>
              </a:rPr>
              <a:t>开发的</a:t>
            </a:r>
            <a:r>
              <a:rPr lang="en-US" altLang="zh-CN" sz="2000" dirty="0">
                <a:solidFill>
                  <a:srgbClr val="595959"/>
                </a:solidFill>
                <a:latin typeface="微软雅黑" panose="020B0503020204020204" pitchFamily="34" charset="-122"/>
                <a:ea typeface="微软雅黑" panose="020B0503020204020204" pitchFamily="34" charset="-122"/>
              </a:rPr>
              <a:t>IDE</a:t>
            </a:r>
            <a:r>
              <a:rPr lang="zh-CN" altLang="zh-CN" sz="2000" dirty="0">
                <a:solidFill>
                  <a:srgbClr val="595959"/>
                </a:solidFill>
                <a:latin typeface="微软雅黑" panose="020B0503020204020204" pitchFamily="34" charset="-122"/>
                <a:ea typeface="微软雅黑" panose="020B0503020204020204" pitchFamily="34" charset="-122"/>
              </a:rPr>
              <a:t>工具，它具有</a:t>
            </a:r>
            <a:r>
              <a:rPr lang="zh-CN" altLang="zh-CN" sz="2000" dirty="0">
                <a:solidFill>
                  <a:srgbClr val="0070C0"/>
                </a:solidFill>
                <a:latin typeface="微软雅黑" panose="020B0503020204020204" pitchFamily="34" charset="-122"/>
                <a:ea typeface="微软雅黑" panose="020B0503020204020204" pitchFamily="34" charset="-122"/>
              </a:rPr>
              <a:t>代码跳转</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0070C0"/>
                </a:solidFill>
                <a:latin typeface="微软雅黑" panose="020B0503020204020204" pitchFamily="34" charset="-122"/>
                <a:ea typeface="微软雅黑" panose="020B0503020204020204" pitchFamily="34" charset="-122"/>
              </a:rPr>
              <a:t>智能提示</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0070C0"/>
                </a:solidFill>
                <a:latin typeface="微软雅黑" panose="020B0503020204020204" pitchFamily="34" charset="-122"/>
                <a:ea typeface="微软雅黑" panose="020B0503020204020204" pitchFamily="34" charset="-122"/>
              </a:rPr>
              <a:t>代码调试</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0070C0"/>
                </a:solidFill>
                <a:latin typeface="微软雅黑" panose="020B0503020204020204" pitchFamily="34" charset="-122"/>
                <a:ea typeface="微软雅黑" panose="020B0503020204020204" pitchFamily="34" charset="-122"/>
              </a:rPr>
              <a:t>实时错误高亮显示</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0070C0"/>
                </a:solidFill>
                <a:latin typeface="微软雅黑" panose="020B0503020204020204" pitchFamily="34" charset="-122"/>
                <a:ea typeface="微软雅黑" panose="020B0503020204020204" pitchFamily="34" charset="-122"/>
              </a:rPr>
              <a:t>自动化代码重构</a:t>
            </a:r>
            <a:r>
              <a:rPr lang="zh-CN" altLang="zh-CN" sz="2000" dirty="0">
                <a:solidFill>
                  <a:srgbClr val="595959"/>
                </a:solidFill>
                <a:latin typeface="微软雅黑" panose="020B0503020204020204" pitchFamily="34" charset="-122"/>
                <a:ea typeface="微软雅黑" panose="020B0503020204020204" pitchFamily="34" charset="-122"/>
              </a:rPr>
              <a:t>等特点，可以帮助用户在使用</a:t>
            </a:r>
            <a:r>
              <a:rPr lang="en-US" altLang="zh-CN" sz="2000" dirty="0">
                <a:solidFill>
                  <a:srgbClr val="595959"/>
                </a:solidFill>
                <a:latin typeface="微软雅黑" panose="020B0503020204020204" pitchFamily="34" charset="-122"/>
                <a:ea typeface="微软雅黑" panose="020B0503020204020204" pitchFamily="34" charset="-122"/>
              </a:rPr>
              <a:t>Python</a:t>
            </a:r>
            <a:r>
              <a:rPr lang="zh-CN" altLang="zh-CN" sz="2000" dirty="0">
                <a:solidFill>
                  <a:srgbClr val="595959"/>
                </a:solidFill>
                <a:latin typeface="微软雅黑" panose="020B0503020204020204" pitchFamily="34" charset="-122"/>
                <a:ea typeface="微软雅黑" panose="020B0503020204020204" pitchFamily="34" charset="-122"/>
              </a:rPr>
              <a:t>语言开发时</a:t>
            </a:r>
            <a:r>
              <a:rPr lang="zh-CN" altLang="zh-CN" sz="2000" dirty="0">
                <a:solidFill>
                  <a:srgbClr val="0070C0"/>
                </a:solidFill>
                <a:latin typeface="微软雅黑" panose="020B0503020204020204" pitchFamily="34" charset="-122"/>
                <a:ea typeface="微软雅黑" panose="020B0503020204020204" pitchFamily="34" charset="-122"/>
              </a:rPr>
              <a:t>提高效率</a:t>
            </a:r>
            <a:r>
              <a:rPr lang="zh-CN" altLang="en-US" sz="2000" dirty="0" smtClean="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首先</a:t>
            </a:r>
            <a:r>
              <a:rPr lang="zh-CN" altLang="zh-CN" sz="2000" dirty="0">
                <a:solidFill>
                  <a:srgbClr val="0070C0"/>
                </a:solidFill>
                <a:latin typeface="微软雅黑" panose="020B0503020204020204" pitchFamily="34" charset="-122"/>
                <a:ea typeface="微软雅黑" panose="020B0503020204020204" pitchFamily="34" charset="-122"/>
              </a:rPr>
              <a:t>访问</a:t>
            </a:r>
            <a:r>
              <a:rPr lang="en-US" altLang="zh-CN" sz="2000" dirty="0" err="1">
                <a:solidFill>
                  <a:srgbClr val="0070C0"/>
                </a:solidFill>
                <a:latin typeface="微软雅黑" panose="020B0503020204020204" pitchFamily="34" charset="-122"/>
                <a:ea typeface="微软雅黑" panose="020B0503020204020204" pitchFamily="34" charset="-122"/>
              </a:rPr>
              <a:t>PyCharm</a:t>
            </a:r>
            <a:r>
              <a:rPr lang="zh-CN" altLang="zh-CN" sz="2000" dirty="0">
                <a:solidFill>
                  <a:srgbClr val="0070C0"/>
                </a:solidFill>
                <a:latin typeface="微软雅黑" panose="020B0503020204020204" pitchFamily="34" charset="-122"/>
                <a:ea typeface="微软雅黑" panose="020B0503020204020204" pitchFamily="34" charset="-122"/>
              </a:rPr>
              <a:t>官方网站</a:t>
            </a:r>
            <a:r>
              <a:rPr lang="zh-CN" altLang="en-US" sz="2000" dirty="0">
                <a:solidFill>
                  <a:srgbClr val="595959"/>
                </a:solidFill>
                <a:latin typeface="微软雅黑" panose="020B0503020204020204" pitchFamily="34" charset="-122"/>
                <a:ea typeface="微软雅黑" panose="020B0503020204020204" pitchFamily="34" charset="-122"/>
              </a:rPr>
              <a:t>并进入</a:t>
            </a:r>
            <a:r>
              <a:rPr lang="en-US" altLang="zh-CN" sz="2000" dirty="0" err="1">
                <a:solidFill>
                  <a:srgbClr val="595959"/>
                </a:solidFill>
                <a:latin typeface="微软雅黑" panose="020B0503020204020204" pitchFamily="34" charset="-122"/>
                <a:ea typeface="微软雅黑" panose="020B0503020204020204" pitchFamily="34" charset="-122"/>
              </a:rPr>
              <a:t>PyCharm</a:t>
            </a:r>
            <a:r>
              <a:rPr lang="en-US" altLang="zh-CN" sz="2000" dirty="0">
                <a:solidFill>
                  <a:srgbClr val="595959"/>
                </a:solidFill>
                <a:latin typeface="微软雅黑" panose="020B0503020204020204" pitchFamily="34" charset="-122"/>
                <a:ea typeface="微软雅黑" panose="020B0503020204020204" pitchFamily="34" charset="-122"/>
              </a:rPr>
              <a:t> </a:t>
            </a:r>
            <a:r>
              <a:rPr lang="zh-CN" altLang="en-US" sz="2000" dirty="0">
                <a:solidFill>
                  <a:srgbClr val="595959"/>
                </a:solidFill>
                <a:latin typeface="微软雅黑" panose="020B0503020204020204" pitchFamily="34" charset="-122"/>
                <a:ea typeface="微软雅黑" panose="020B0503020204020204" pitchFamily="34" charset="-122"/>
              </a:rPr>
              <a:t>的下载页面</a:t>
            </a:r>
            <a:r>
              <a:rPr lang="zh-CN" altLang="en-US" sz="2000" dirty="0" smtClean="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选择</a:t>
            </a:r>
            <a:r>
              <a:rPr lang="en-US" altLang="zh-CN" sz="2000" dirty="0">
                <a:solidFill>
                  <a:srgbClr val="0070C0"/>
                </a:solidFill>
                <a:latin typeface="微软雅黑" panose="020B0503020204020204" pitchFamily="34" charset="-122"/>
                <a:ea typeface="微软雅黑" panose="020B0503020204020204" pitchFamily="34" charset="-122"/>
              </a:rPr>
              <a:t>Community</a:t>
            </a:r>
            <a:r>
              <a:rPr lang="zh-CN" altLang="zh-CN" sz="2000" dirty="0">
                <a:solidFill>
                  <a:srgbClr val="0070C0"/>
                </a:solidFill>
                <a:latin typeface="微软雅黑" panose="020B0503020204020204" pitchFamily="34" charset="-122"/>
                <a:ea typeface="微软雅黑" panose="020B0503020204020204" pitchFamily="34" charset="-122"/>
              </a:rPr>
              <a:t>版本</a:t>
            </a:r>
            <a:r>
              <a:rPr lang="zh-CN" altLang="zh-CN" sz="2000">
                <a:solidFill>
                  <a:srgbClr val="595959"/>
                </a:solidFill>
                <a:latin typeface="微软雅黑" panose="020B0503020204020204" pitchFamily="34" charset="-122"/>
                <a:ea typeface="微软雅黑" panose="020B0503020204020204" pitchFamily="34" charset="-122"/>
              </a:rPr>
              <a:t>进行</a:t>
            </a:r>
            <a:r>
              <a:rPr lang="zh-CN" altLang="zh-CN" sz="2000" smtClean="0">
                <a:solidFill>
                  <a:srgbClr val="595959"/>
                </a:solidFill>
                <a:latin typeface="微软雅黑" panose="020B0503020204020204" pitchFamily="34" charset="-122"/>
                <a:ea typeface="微软雅黑" panose="020B0503020204020204" pitchFamily="34" charset="-122"/>
              </a:rPr>
              <a:t>下载</a:t>
            </a:r>
            <a:r>
              <a:rPr lang="zh-CN" altLang="en-US" sz="2000" smtClean="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9206" y="2637794"/>
            <a:ext cx="5727890" cy="40000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983206" y="981794"/>
            <a:ext cx="10368000" cy="1938992"/>
          </a:xfrm>
          <a:prstGeom prst="rect">
            <a:avLst/>
          </a:prstGeom>
        </p:spPr>
        <p:txBody>
          <a:bodyPr wrap="square">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单击</a:t>
            </a:r>
            <a:r>
              <a:rPr lang="en-US" altLang="zh-CN" sz="2000" dirty="0">
                <a:solidFill>
                  <a:srgbClr val="595959"/>
                </a:solidFill>
                <a:latin typeface="微软雅黑" panose="020B0503020204020204" pitchFamily="34" charset="-122"/>
                <a:ea typeface="微软雅黑" panose="020B0503020204020204" pitchFamily="34" charset="-122"/>
              </a:rPr>
              <a:t>Community</a:t>
            </a:r>
            <a:r>
              <a:rPr lang="zh-CN" altLang="zh-CN" sz="2000" dirty="0">
                <a:solidFill>
                  <a:srgbClr val="595959"/>
                </a:solidFill>
                <a:latin typeface="微软雅黑" panose="020B0503020204020204" pitchFamily="34" charset="-122"/>
                <a:ea typeface="微软雅黑" panose="020B0503020204020204" pitchFamily="34" charset="-122"/>
              </a:rPr>
              <a:t>版本处的</a:t>
            </a:r>
            <a:r>
              <a:rPr lang="zh-CN" altLang="zh-CN"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Download</a:t>
            </a:r>
            <a:r>
              <a:rPr lang="zh-CN"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按钮下载</a:t>
            </a:r>
            <a:r>
              <a:rPr lang="en-US" altLang="zh-CN" sz="2000" dirty="0" err="1">
                <a:solidFill>
                  <a:srgbClr val="595959"/>
                </a:solidFill>
                <a:latin typeface="微软雅黑" panose="020B0503020204020204" pitchFamily="34" charset="-122"/>
                <a:ea typeface="微软雅黑" panose="020B0503020204020204" pitchFamily="34" charset="-122"/>
              </a:rPr>
              <a:t>PyCharm</a:t>
            </a:r>
            <a:r>
              <a:rPr lang="zh-CN" altLang="zh-CN" sz="2000" dirty="0">
                <a:solidFill>
                  <a:srgbClr val="595959"/>
                </a:solidFill>
                <a:latin typeface="微软雅黑" panose="020B0503020204020204" pitchFamily="34" charset="-122"/>
                <a:ea typeface="微软雅黑" panose="020B0503020204020204" pitchFamily="34" charset="-122"/>
              </a:rPr>
              <a:t>安装包，下载成功后，双击该安装包，程序会进入</a:t>
            </a:r>
            <a:r>
              <a:rPr lang="en-US" altLang="zh-CN" sz="2000" dirty="0">
                <a:solidFill>
                  <a:srgbClr val="0070C0"/>
                </a:solidFill>
                <a:latin typeface="微软雅黑" panose="020B0503020204020204" pitchFamily="34" charset="-122"/>
                <a:ea typeface="微软雅黑" panose="020B0503020204020204" pitchFamily="34" charset="-122"/>
              </a:rPr>
              <a:t>Welcome to </a:t>
            </a:r>
            <a:r>
              <a:rPr lang="en-US" altLang="zh-CN" sz="2000" dirty="0" err="1">
                <a:solidFill>
                  <a:srgbClr val="0070C0"/>
                </a:solidFill>
                <a:latin typeface="微软雅黑" panose="020B0503020204020204" pitchFamily="34" charset="-122"/>
                <a:ea typeface="微软雅黑" panose="020B0503020204020204" pitchFamily="34" charset="-122"/>
              </a:rPr>
              <a:t>PyCharm</a:t>
            </a:r>
            <a:r>
              <a:rPr lang="en-US" altLang="zh-CN" sz="2000" dirty="0">
                <a:solidFill>
                  <a:srgbClr val="0070C0"/>
                </a:solidFill>
                <a:latin typeface="微软雅黑" panose="020B0503020204020204" pitchFamily="34" charset="-122"/>
                <a:ea typeface="微软雅黑" panose="020B0503020204020204" pitchFamily="34" charset="-122"/>
              </a:rPr>
              <a:t> Community Edition Setup</a:t>
            </a:r>
            <a:r>
              <a:rPr lang="zh-CN" altLang="zh-CN" sz="2000" dirty="0" smtClean="0">
                <a:solidFill>
                  <a:srgbClr val="595959"/>
                </a:solidFill>
                <a:latin typeface="微软雅黑" panose="020B0503020204020204" pitchFamily="34" charset="-122"/>
                <a:ea typeface="微软雅黑" panose="020B0503020204020204" pitchFamily="34" charset="-122"/>
              </a:rPr>
              <a:t>页面</a:t>
            </a:r>
            <a:r>
              <a:rPr lang="zh-CN" altLang="en-US" sz="2000" dirty="0" smtClean="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单击</a:t>
            </a:r>
            <a:r>
              <a:rPr lang="zh-CN" altLang="zh-CN"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Next</a:t>
            </a:r>
            <a:r>
              <a:rPr lang="zh-CN"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按钮后会进入下一步安装，在后续安装过程中不需要进行其他特殊操作，直接</a:t>
            </a:r>
            <a:r>
              <a:rPr lang="zh-CN" altLang="zh-CN" sz="2000" dirty="0">
                <a:solidFill>
                  <a:srgbClr val="0070C0"/>
                </a:solidFill>
                <a:latin typeface="微软雅黑" panose="020B0503020204020204" pitchFamily="34" charset="-122"/>
                <a:ea typeface="微软雅黑" panose="020B0503020204020204" pitchFamily="34" charset="-122"/>
              </a:rPr>
              <a:t>按照默认的方式安装</a:t>
            </a:r>
            <a:r>
              <a:rPr lang="zh-CN" altLang="zh-CN" sz="2000">
                <a:solidFill>
                  <a:srgbClr val="595959"/>
                </a:solidFill>
                <a:latin typeface="微软雅黑" panose="020B0503020204020204" pitchFamily="34" charset="-122"/>
                <a:ea typeface="微软雅黑" panose="020B0503020204020204" pitchFamily="34" charset="-122"/>
              </a:rPr>
              <a:t>即</a:t>
            </a:r>
            <a:r>
              <a:rPr lang="zh-CN" altLang="zh-CN" sz="2000" smtClean="0">
                <a:solidFill>
                  <a:srgbClr val="595959"/>
                </a:solidFill>
                <a:latin typeface="微软雅黑" panose="020B0503020204020204" pitchFamily="34" charset="-122"/>
                <a:ea typeface="微软雅黑" panose="020B0503020204020204" pitchFamily="34" charset="-122"/>
              </a:rPr>
              <a:t>可</a:t>
            </a:r>
            <a:r>
              <a:rPr lang="zh-CN" altLang="en-US" sz="2000" smtClean="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91206" y="2920786"/>
            <a:ext cx="4905375" cy="38195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83" name="组合 82"/>
          <p:cNvGrpSpPr/>
          <p:nvPr/>
        </p:nvGrpSpPr>
        <p:grpSpPr>
          <a:xfrm>
            <a:off x="1861545" y="2551677"/>
            <a:ext cx="8049660" cy="685800"/>
            <a:chOff x="978872" y="2570437"/>
            <a:chExt cx="5437064" cy="514350"/>
          </a:xfrm>
        </p:grpSpPr>
        <p:sp>
          <p:nvSpPr>
            <p:cNvPr id="84"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 name="组合 1"/>
          <p:cNvGrpSpPr/>
          <p:nvPr/>
        </p:nvGrpSpPr>
        <p:grpSpPr>
          <a:xfrm>
            <a:off x="1852294" y="3717290"/>
            <a:ext cx="8058911" cy="688340"/>
            <a:chOff x="978872" y="1800500"/>
            <a:chExt cx="5471124" cy="515937"/>
          </a:xfrm>
        </p:grpSpPr>
        <p:sp>
          <p:nvSpPr>
            <p:cNvPr id="3"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20000"/>
                </a:lnSpc>
                <a:buClrTx/>
                <a:buSzTx/>
                <a:buFontTx/>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4"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5" name="组合 4"/>
          <p:cNvGrpSpPr/>
          <p:nvPr/>
        </p:nvGrpSpPr>
        <p:grpSpPr>
          <a:xfrm>
            <a:off x="1846547" y="4864239"/>
            <a:ext cx="8053830" cy="685800"/>
            <a:chOff x="978872" y="2570437"/>
            <a:chExt cx="5437064" cy="514350"/>
          </a:xfrm>
        </p:grpSpPr>
        <p:sp>
          <p:nvSpPr>
            <p:cNvPr id="6"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20000"/>
                </a:lnSpc>
                <a:buClrTx/>
                <a:buSzTx/>
                <a:buFontTx/>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7"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
        <p:nvSpPr>
          <p:cNvPr id="8" name="矩形 7"/>
          <p:cNvSpPr/>
          <p:nvPr/>
        </p:nvSpPr>
        <p:spPr>
          <a:xfrm>
            <a:off x="1870794" y="2626854"/>
            <a:ext cx="7910751" cy="646331"/>
          </a:xfrm>
          <a:prstGeom prst="rect">
            <a:avLst/>
          </a:prstGeom>
        </p:spPr>
        <p:txBody>
          <a:bodyPr wrap="square">
            <a:spAutoFit/>
          </a:bodyPr>
          <a:lstStyle/>
          <a:p>
            <a:pPr lvl="0"/>
            <a:r>
              <a:rPr lang="zh-CN" altLang="zh-CN" sz="1800" smtClean="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1800" smtClean="0">
                <a:solidFill>
                  <a:schemeClr val="tx1">
                    <a:lumMod val="65000"/>
                    <a:lumOff val="35000"/>
                  </a:schemeClr>
                </a:solidFill>
                <a:latin typeface="微软雅黑" panose="020B0503020204020204" pitchFamily="34" charset="-122"/>
                <a:ea typeface="微软雅黑" panose="020B0503020204020204" pitchFamily="34" charset="-122"/>
                <a:cs typeface="+mn-ea"/>
              </a:rPr>
              <a:t>Selenium</a:t>
            </a:r>
            <a:r>
              <a:rPr lang="zh-CN" altLang="zh-CN" sz="18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常用</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的操作方法，能够灵活应用</a:t>
            </a:r>
            <a:r>
              <a:rPr lang="zh-CN" altLang="zh-CN" sz="1800" dirty="0">
                <a:solidFill>
                  <a:srgbClr val="0070C0"/>
                </a:solidFill>
                <a:latin typeface="微软雅黑" panose="020B0503020204020204" pitchFamily="34" charset="-122"/>
                <a:ea typeface="微软雅黑" panose="020B0503020204020204" pitchFamily="34" charset="-122"/>
                <a:cs typeface="+mn-ea"/>
              </a:rPr>
              <a:t>常用的元素操作</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rgbClr val="0070C0"/>
                </a:solidFill>
                <a:latin typeface="微软雅黑" panose="020B0503020204020204" pitchFamily="34" charset="-122"/>
                <a:ea typeface="微软雅黑" panose="020B0503020204020204" pitchFamily="34" charset="-122"/>
                <a:cs typeface="+mn-ea"/>
              </a:rPr>
              <a:t>浏览器操作</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zh-CN" altLang="zh-CN" sz="1800" dirty="0">
                <a:solidFill>
                  <a:srgbClr val="0070C0"/>
                </a:solidFill>
                <a:latin typeface="微软雅黑" panose="020B0503020204020204" pitchFamily="34" charset="-122"/>
                <a:ea typeface="微软雅黑" panose="020B0503020204020204" pitchFamily="34" charset="-122"/>
                <a:cs typeface="+mn-ea"/>
              </a:rPr>
              <a:t>元素等待</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等方法</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9" name="矩形 8"/>
          <p:cNvSpPr/>
          <p:nvPr/>
        </p:nvSpPr>
        <p:spPr>
          <a:xfrm>
            <a:off x="1841467" y="3876794"/>
            <a:ext cx="7940078"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1800" dirty="0">
                <a:solidFill>
                  <a:srgbClr val="0070C0"/>
                </a:solidFill>
                <a:latin typeface="微软雅黑" panose="020B0503020204020204" pitchFamily="34" charset="-122"/>
                <a:ea typeface="微软雅黑" panose="020B0503020204020204" pitchFamily="34" charset="-122"/>
                <a:cs typeface="+mn-ea"/>
              </a:rPr>
              <a:t>自动化测试框架</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的使用，</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1800" smtClean="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en-US" altLang="zh-CN" sz="1800" smtClean="0">
                <a:solidFill>
                  <a:srgbClr val="0070C0"/>
                </a:solidFill>
                <a:latin typeface="微软雅黑" panose="020B0503020204020204" pitchFamily="34" charset="-122"/>
                <a:ea typeface="微软雅黑" panose="020B0503020204020204" pitchFamily="34" charset="-122"/>
                <a:cs typeface="+mn-ea"/>
              </a:rPr>
              <a:t>unittest</a:t>
            </a:r>
            <a:r>
              <a:rPr lang="zh-CN" altLang="zh-CN" sz="18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en-US" altLang="zh-CN" sz="1800" dirty="0" err="1">
                <a:solidFill>
                  <a:srgbClr val="0070C0"/>
                </a:solidFill>
                <a:latin typeface="微软雅黑" panose="020B0503020204020204" pitchFamily="34" charset="-122"/>
                <a:ea typeface="微软雅黑" panose="020B0503020204020204" pitchFamily="34" charset="-122"/>
                <a:cs typeface="+mn-ea"/>
              </a:rPr>
              <a:t>pytest</a:t>
            </a:r>
            <a:r>
              <a:rPr lang="zh-CN" altLang="zh-CN" sz="1800" dirty="0">
                <a:solidFill>
                  <a:srgbClr val="0070C0"/>
                </a:solidFill>
                <a:latin typeface="微软雅黑" panose="020B0503020204020204" pitchFamily="34" charset="-122"/>
                <a:ea typeface="微软雅黑" panose="020B0503020204020204" pitchFamily="34" charset="-122"/>
                <a:cs typeface="+mn-ea"/>
              </a:rPr>
              <a:t>框架</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进行自动化测试</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0" name="矩形 9"/>
          <p:cNvSpPr/>
          <p:nvPr/>
        </p:nvSpPr>
        <p:spPr>
          <a:xfrm>
            <a:off x="1841466" y="4949874"/>
            <a:ext cx="7940079" cy="646331"/>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1800" dirty="0">
                <a:solidFill>
                  <a:srgbClr val="0070C0"/>
                </a:solidFill>
                <a:latin typeface="微软雅黑" panose="020B0503020204020204" pitchFamily="34" charset="-122"/>
                <a:ea typeface="微软雅黑" panose="020B0503020204020204" pitchFamily="34" charset="-122"/>
                <a:cs typeface="+mn-ea"/>
              </a:rPr>
              <a:t>学成在线教育平台</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项目的测试方式，能够独立测试项目中的</a:t>
            </a:r>
            <a:r>
              <a:rPr lang="zh-CN" altLang="zh-CN" sz="1800" dirty="0">
                <a:solidFill>
                  <a:srgbClr val="0070C0"/>
                </a:solidFill>
                <a:latin typeface="微软雅黑" panose="020B0503020204020204" pitchFamily="34" charset="-122"/>
                <a:ea typeface="微软雅黑" panose="020B0503020204020204" pitchFamily="34" charset="-122"/>
                <a:cs typeface="+mn-ea"/>
              </a:rPr>
              <a:t>登录</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rgbClr val="0070C0"/>
                </a:solidFill>
                <a:latin typeface="微软雅黑" panose="020B0503020204020204" pitchFamily="34" charset="-122"/>
                <a:ea typeface="微软雅黑" panose="020B0503020204020204" pitchFamily="34" charset="-122"/>
                <a:cs typeface="+mn-ea"/>
              </a:rPr>
              <a:t>退出</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zh-CN" altLang="zh-CN" sz="1800" dirty="0">
                <a:solidFill>
                  <a:srgbClr val="0070C0"/>
                </a:solidFill>
                <a:latin typeface="微软雅黑" panose="020B0503020204020204" pitchFamily="34" charset="-122"/>
                <a:ea typeface="微软雅黑" panose="020B0503020204020204" pitchFamily="34" charset="-122"/>
                <a:cs typeface="+mn-ea"/>
              </a:rPr>
              <a:t>页面跳转功能</a:t>
            </a:r>
            <a:endParaRPr lang="zh-CN" altLang="zh-CN" sz="1800" dirty="0">
              <a:solidFill>
                <a:srgbClr val="0070C0"/>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24349" y="1629794"/>
            <a:ext cx="10182857" cy="3785652"/>
          </a:xfrm>
          <a:prstGeom prst="rect">
            <a:avLst/>
          </a:prstGeom>
        </p:spPr>
        <p:txBody>
          <a:bodyPr wrap="square">
            <a:spAutoFit/>
          </a:bodyPr>
          <a:lstStyle/>
          <a:p>
            <a:pPr>
              <a:lnSpc>
                <a:spcPct val="150000"/>
              </a:lnSpc>
            </a:pPr>
            <a:r>
              <a:rPr lang="en-US" altLang="zh-CN" sz="2000" smtClean="0">
                <a:solidFill>
                  <a:srgbClr val="0070C0"/>
                </a:solidFill>
                <a:latin typeface="微软雅黑" panose="020B0503020204020204" pitchFamily="34" charset="-122"/>
                <a:ea typeface="微软雅黑" panose="020B0503020204020204" pitchFamily="34" charset="-122"/>
              </a:rPr>
              <a:t>Selenium</a:t>
            </a:r>
            <a:r>
              <a:rPr lang="zh-CN" altLang="zh-CN" sz="2000" smtClean="0">
                <a:solidFill>
                  <a:srgbClr val="595959"/>
                </a:solidFill>
                <a:latin typeface="微软雅黑" panose="020B0503020204020204" pitchFamily="34" charset="-122"/>
                <a:ea typeface="微软雅黑" panose="020B0503020204020204" pitchFamily="34" charset="-122"/>
              </a:rPr>
              <a:t>是</a:t>
            </a:r>
            <a:r>
              <a:rPr lang="zh-CN" altLang="zh-CN" sz="2000" dirty="0">
                <a:solidFill>
                  <a:srgbClr val="595959"/>
                </a:solidFill>
                <a:latin typeface="微软雅黑" panose="020B0503020204020204" pitchFamily="34" charset="-122"/>
                <a:ea typeface="微软雅黑" panose="020B0503020204020204" pitchFamily="34" charset="-122"/>
              </a:rPr>
              <a:t>一个用于</a:t>
            </a:r>
            <a:r>
              <a:rPr lang="zh-CN" altLang="zh-CN" sz="2000" dirty="0">
                <a:solidFill>
                  <a:srgbClr val="0070C0"/>
                </a:solidFill>
                <a:latin typeface="微软雅黑" panose="020B0503020204020204" pitchFamily="34" charset="-122"/>
                <a:ea typeface="微软雅黑" panose="020B0503020204020204" pitchFamily="34" charset="-122"/>
              </a:rPr>
              <a:t>测试</a:t>
            </a:r>
            <a:r>
              <a:rPr lang="en-US" altLang="zh-CN" sz="2000" dirty="0">
                <a:solidFill>
                  <a:srgbClr val="0070C0"/>
                </a:solidFill>
                <a:latin typeface="微软雅黑" panose="020B0503020204020204" pitchFamily="34" charset="-122"/>
                <a:ea typeface="微软雅黑" panose="020B0503020204020204" pitchFamily="34" charset="-122"/>
              </a:rPr>
              <a:t>Web</a:t>
            </a:r>
            <a:r>
              <a:rPr lang="zh-CN" altLang="zh-CN" sz="2000" dirty="0">
                <a:solidFill>
                  <a:srgbClr val="0070C0"/>
                </a:solidFill>
                <a:latin typeface="微软雅黑" panose="020B0503020204020204" pitchFamily="34" charset="-122"/>
                <a:ea typeface="微软雅黑" panose="020B0503020204020204" pitchFamily="34" charset="-122"/>
              </a:rPr>
              <a:t>应用程序的工具</a:t>
            </a:r>
            <a:r>
              <a:rPr lang="zh-CN" altLang="zh-CN" sz="2000" dirty="0">
                <a:solidFill>
                  <a:srgbClr val="595959"/>
                </a:solidFill>
                <a:latin typeface="微软雅黑" panose="020B0503020204020204" pitchFamily="34" charset="-122"/>
                <a:ea typeface="微软雅黑" panose="020B0503020204020204" pitchFamily="34" charset="-122"/>
              </a:rPr>
              <a:t>，该工具</a:t>
            </a:r>
            <a:r>
              <a:rPr lang="zh-CN" altLang="zh-CN" sz="2000" dirty="0">
                <a:solidFill>
                  <a:srgbClr val="0070C0"/>
                </a:solidFill>
                <a:latin typeface="微软雅黑" panose="020B0503020204020204" pitchFamily="34" charset="-122"/>
                <a:ea typeface="微软雅黑" panose="020B0503020204020204" pitchFamily="34" charset="-122"/>
              </a:rPr>
              <a:t>支持多</a:t>
            </a:r>
            <a:r>
              <a:rPr lang="zh-CN" altLang="zh-CN" sz="2000">
                <a:solidFill>
                  <a:srgbClr val="0070C0"/>
                </a:solidFill>
                <a:latin typeface="微软雅黑" panose="020B0503020204020204" pitchFamily="34" charset="-122"/>
                <a:ea typeface="微软雅黑" panose="020B0503020204020204" pitchFamily="34" charset="-122"/>
              </a:rPr>
              <a:t>浏览器</a:t>
            </a:r>
            <a:r>
              <a:rPr lang="zh-CN" altLang="zh-CN" sz="2000" smtClean="0">
                <a:solidFill>
                  <a:srgbClr val="595959"/>
                </a:solidFill>
                <a:latin typeface="微软雅黑" panose="020B0503020204020204" pitchFamily="34" charset="-122"/>
                <a:ea typeface="微软雅黑" panose="020B0503020204020204" pitchFamily="34" charset="-122"/>
              </a:rPr>
              <a:t>，</a:t>
            </a:r>
            <a:r>
              <a:rPr lang="zh-CN" altLang="en-US" sz="2000">
                <a:solidFill>
                  <a:srgbClr val="595959"/>
                </a:solidFill>
                <a:latin typeface="微软雅黑" panose="020B0503020204020204" pitchFamily="34" charset="-122"/>
                <a:ea typeface="微软雅黑" panose="020B0503020204020204" pitchFamily="34" charset="-122"/>
              </a:rPr>
              <a:t>例</a:t>
            </a:r>
            <a:r>
              <a:rPr lang="zh-CN" altLang="zh-CN" sz="2000" smtClean="0">
                <a:solidFill>
                  <a:srgbClr val="595959"/>
                </a:solidFill>
                <a:latin typeface="微软雅黑" panose="020B0503020204020204" pitchFamily="34" charset="-122"/>
                <a:ea typeface="微软雅黑" panose="020B0503020204020204" pitchFamily="34" charset="-122"/>
              </a:rPr>
              <a:t>如</a:t>
            </a:r>
            <a:r>
              <a:rPr lang="en-US" altLang="zh-CN" sz="2000" dirty="0">
                <a:solidFill>
                  <a:srgbClr val="595959"/>
                </a:solidFill>
                <a:latin typeface="微软雅黑" panose="020B0503020204020204" pitchFamily="34" charset="-122"/>
                <a:ea typeface="微软雅黑" panose="020B0503020204020204" pitchFamily="34" charset="-122"/>
              </a:rPr>
              <a:t>Chrome</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595959"/>
                </a:solidFill>
                <a:latin typeface="微软雅黑" panose="020B0503020204020204" pitchFamily="34" charset="-122"/>
                <a:ea typeface="微软雅黑" panose="020B0503020204020204" pitchFamily="34" charset="-122"/>
              </a:rPr>
              <a:t>Firefox</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595959"/>
                </a:solidFill>
                <a:latin typeface="微软雅黑" panose="020B0503020204020204" pitchFamily="34" charset="-122"/>
                <a:ea typeface="微软雅黑" panose="020B0503020204020204" pitchFamily="34" charset="-122"/>
              </a:rPr>
              <a:t>IE</a:t>
            </a:r>
            <a:r>
              <a:rPr lang="zh-CN" altLang="zh-CN" sz="2000" dirty="0">
                <a:solidFill>
                  <a:srgbClr val="595959"/>
                </a:solidFill>
                <a:latin typeface="微软雅黑" panose="020B0503020204020204" pitchFamily="34" charset="-122"/>
                <a:ea typeface="微软雅黑" panose="020B0503020204020204" pitchFamily="34" charset="-122"/>
              </a:rPr>
              <a:t>等；该工具还</a:t>
            </a:r>
            <a:r>
              <a:rPr lang="zh-CN" altLang="zh-CN" sz="2000" dirty="0">
                <a:solidFill>
                  <a:srgbClr val="0070C0"/>
                </a:solidFill>
                <a:latin typeface="微软雅黑" panose="020B0503020204020204" pitchFamily="34" charset="-122"/>
                <a:ea typeface="微软雅黑" panose="020B0503020204020204" pitchFamily="34" charset="-122"/>
              </a:rPr>
              <a:t>支持多</a:t>
            </a:r>
            <a:r>
              <a:rPr lang="zh-CN" altLang="zh-CN" sz="2000">
                <a:solidFill>
                  <a:srgbClr val="0070C0"/>
                </a:solidFill>
                <a:latin typeface="微软雅黑" panose="020B0503020204020204" pitchFamily="34" charset="-122"/>
                <a:ea typeface="微软雅黑" panose="020B0503020204020204" pitchFamily="34" charset="-122"/>
              </a:rPr>
              <a:t>系统</a:t>
            </a:r>
            <a:r>
              <a:rPr lang="zh-CN" altLang="zh-CN" sz="2000" smtClean="0">
                <a:solidFill>
                  <a:srgbClr val="595959"/>
                </a:solidFill>
                <a:latin typeface="微软雅黑" panose="020B0503020204020204" pitchFamily="34" charset="-122"/>
                <a:ea typeface="微软雅黑" panose="020B0503020204020204" pitchFamily="34" charset="-122"/>
              </a:rPr>
              <a:t>，</a:t>
            </a:r>
            <a:r>
              <a:rPr lang="zh-CN" altLang="en-US" sz="2000" smtClean="0">
                <a:solidFill>
                  <a:srgbClr val="595959"/>
                </a:solidFill>
                <a:latin typeface="微软雅黑" panose="020B0503020204020204" pitchFamily="34" charset="-122"/>
                <a:ea typeface="微软雅黑" panose="020B0503020204020204" pitchFamily="34" charset="-122"/>
              </a:rPr>
              <a:t>例</a:t>
            </a:r>
            <a:r>
              <a:rPr lang="zh-CN" altLang="zh-CN" sz="2000" smtClean="0">
                <a:solidFill>
                  <a:srgbClr val="595959"/>
                </a:solidFill>
                <a:latin typeface="微软雅黑" panose="020B0503020204020204" pitchFamily="34" charset="-122"/>
                <a:ea typeface="微软雅黑" panose="020B0503020204020204" pitchFamily="34" charset="-122"/>
              </a:rPr>
              <a:t>如</a:t>
            </a:r>
            <a:r>
              <a:rPr lang="en-US" altLang="zh-CN" sz="2000" dirty="0">
                <a:solidFill>
                  <a:srgbClr val="595959"/>
                </a:solidFill>
                <a:latin typeface="微软雅黑" panose="020B0503020204020204" pitchFamily="34" charset="-122"/>
                <a:ea typeface="微软雅黑" panose="020B0503020204020204" pitchFamily="34" charset="-122"/>
              </a:rPr>
              <a:t>Windows</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595959"/>
                </a:solidFill>
                <a:latin typeface="微软雅黑" panose="020B0503020204020204" pitchFamily="34" charset="-122"/>
                <a:ea typeface="微软雅黑" panose="020B0503020204020204" pitchFamily="34" charset="-122"/>
              </a:rPr>
              <a:t>Linux</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err="1">
                <a:solidFill>
                  <a:srgbClr val="595959"/>
                </a:solidFill>
                <a:latin typeface="微软雅黑" panose="020B0503020204020204" pitchFamily="34" charset="-122"/>
                <a:ea typeface="微软雅黑" panose="020B0503020204020204" pitchFamily="34" charset="-122"/>
              </a:rPr>
              <a:t>macOS</a:t>
            </a:r>
            <a:r>
              <a:rPr lang="zh-CN" altLang="zh-CN" sz="2000" dirty="0">
                <a:solidFill>
                  <a:srgbClr val="595959"/>
                </a:solidFill>
                <a:latin typeface="微软雅黑" panose="020B0503020204020204" pitchFamily="34" charset="-122"/>
                <a:ea typeface="微软雅黑" panose="020B0503020204020204" pitchFamily="34" charset="-122"/>
              </a:rPr>
              <a:t>等，同时也</a:t>
            </a:r>
            <a:r>
              <a:rPr lang="zh-CN" altLang="zh-CN" sz="2000" dirty="0">
                <a:solidFill>
                  <a:srgbClr val="0070C0"/>
                </a:solidFill>
                <a:latin typeface="微软雅黑" panose="020B0503020204020204" pitchFamily="34" charset="-122"/>
                <a:ea typeface="微软雅黑" panose="020B0503020204020204" pitchFamily="34" charset="-122"/>
              </a:rPr>
              <a:t>支持在多种编程语言中</a:t>
            </a:r>
            <a:r>
              <a:rPr lang="zh-CN" altLang="zh-CN" sz="2000">
                <a:solidFill>
                  <a:srgbClr val="0070C0"/>
                </a:solidFill>
                <a:latin typeface="微软雅黑" panose="020B0503020204020204" pitchFamily="34" charset="-122"/>
                <a:ea typeface="微软雅黑" panose="020B0503020204020204" pitchFamily="34" charset="-122"/>
              </a:rPr>
              <a:t>使用</a:t>
            </a:r>
            <a:r>
              <a:rPr lang="zh-CN" altLang="zh-CN" sz="2000" smtClean="0">
                <a:solidFill>
                  <a:srgbClr val="595959"/>
                </a:solidFill>
                <a:latin typeface="微软雅黑" panose="020B0503020204020204" pitchFamily="34" charset="-122"/>
                <a:ea typeface="微软雅黑" panose="020B0503020204020204" pitchFamily="34" charset="-122"/>
              </a:rPr>
              <a:t>，</a:t>
            </a:r>
            <a:r>
              <a:rPr lang="zh-CN" altLang="en-US" sz="2000" smtClean="0">
                <a:solidFill>
                  <a:srgbClr val="595959"/>
                </a:solidFill>
                <a:latin typeface="微软雅黑" panose="020B0503020204020204" pitchFamily="34" charset="-122"/>
                <a:ea typeface="微软雅黑" panose="020B0503020204020204" pitchFamily="34" charset="-122"/>
              </a:rPr>
              <a:t>例</a:t>
            </a:r>
            <a:r>
              <a:rPr lang="zh-CN" altLang="zh-CN" sz="2000" smtClean="0">
                <a:solidFill>
                  <a:srgbClr val="595959"/>
                </a:solidFill>
                <a:latin typeface="微软雅黑" panose="020B0503020204020204" pitchFamily="34" charset="-122"/>
                <a:ea typeface="微软雅黑" panose="020B0503020204020204" pitchFamily="34" charset="-122"/>
              </a:rPr>
              <a:t>如</a:t>
            </a:r>
            <a:r>
              <a:rPr lang="en-US" altLang="zh-CN" sz="2000" dirty="0">
                <a:solidFill>
                  <a:srgbClr val="595959"/>
                </a:solidFill>
                <a:latin typeface="微软雅黑" panose="020B0503020204020204" pitchFamily="34" charset="-122"/>
                <a:ea typeface="微软雅黑" panose="020B0503020204020204" pitchFamily="34" charset="-122"/>
              </a:rPr>
              <a:t>Java</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595959"/>
                </a:solidFill>
                <a:latin typeface="微软雅黑" panose="020B0503020204020204" pitchFamily="34" charset="-122"/>
                <a:ea typeface="微软雅黑" panose="020B0503020204020204" pitchFamily="34" charset="-122"/>
              </a:rPr>
              <a:t>Python</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595959"/>
                </a:solidFill>
                <a:latin typeface="微软雅黑" panose="020B0503020204020204" pitchFamily="34" charset="-122"/>
                <a:ea typeface="微软雅黑" panose="020B0503020204020204" pitchFamily="34" charset="-122"/>
              </a:rPr>
              <a:t>PHP</a:t>
            </a:r>
            <a:r>
              <a:rPr lang="zh-CN" altLang="zh-CN" sz="2000">
                <a:solidFill>
                  <a:srgbClr val="595959"/>
                </a:solidFill>
                <a:latin typeface="微软雅黑" panose="020B0503020204020204" pitchFamily="34" charset="-122"/>
                <a:ea typeface="微软雅黑" panose="020B0503020204020204" pitchFamily="34" charset="-122"/>
              </a:rPr>
              <a:t>等</a:t>
            </a:r>
            <a:r>
              <a:rPr lang="zh-CN" altLang="zh-CN" sz="2000" smtClean="0">
                <a:solidFill>
                  <a:srgbClr val="595959"/>
                </a:solidFill>
                <a:latin typeface="微软雅黑" panose="020B0503020204020204" pitchFamily="34" charset="-122"/>
                <a:ea typeface="微软雅黑" panose="020B0503020204020204" pitchFamily="34" charset="-122"/>
              </a:rPr>
              <a:t>。</a:t>
            </a:r>
            <a:r>
              <a:rPr lang="en-US" altLang="zh-CN" sz="2000" smtClean="0">
                <a:solidFill>
                  <a:srgbClr val="595959"/>
                </a:solidFill>
                <a:latin typeface="微软雅黑" panose="020B0503020204020204" pitchFamily="34" charset="-122"/>
                <a:ea typeface="微软雅黑" panose="020B0503020204020204" pitchFamily="34" charset="-122"/>
              </a:rPr>
              <a:t>Selenium</a:t>
            </a:r>
            <a:r>
              <a:rPr lang="zh-CN" altLang="zh-CN" sz="2000" smtClean="0">
                <a:solidFill>
                  <a:srgbClr val="595959"/>
                </a:solidFill>
                <a:latin typeface="微软雅黑" panose="020B0503020204020204" pitchFamily="34" charset="-122"/>
                <a:ea typeface="微软雅黑" panose="020B0503020204020204" pitchFamily="34" charset="-122"/>
              </a:rPr>
              <a:t>通过</a:t>
            </a:r>
            <a:r>
              <a:rPr lang="zh-CN" altLang="zh-CN" sz="2000" dirty="0">
                <a:solidFill>
                  <a:srgbClr val="0070C0"/>
                </a:solidFill>
                <a:latin typeface="微软雅黑" panose="020B0503020204020204" pitchFamily="34" charset="-122"/>
                <a:ea typeface="微软雅黑" panose="020B0503020204020204" pitchFamily="34" charset="-122"/>
              </a:rPr>
              <a:t>网页</a:t>
            </a:r>
            <a:r>
              <a:rPr lang="zh-CN" altLang="zh-CN" sz="2000">
                <a:solidFill>
                  <a:srgbClr val="0070C0"/>
                </a:solidFill>
                <a:latin typeface="微软雅黑" panose="020B0503020204020204" pitchFamily="34" charset="-122"/>
                <a:ea typeface="微软雅黑" panose="020B0503020204020204" pitchFamily="34" charset="-122"/>
              </a:rPr>
              <a:t>驱动程序</a:t>
            </a:r>
            <a:r>
              <a:rPr lang="zh-CN" altLang="zh-CN" sz="2000" smtClean="0">
                <a:solidFill>
                  <a:srgbClr val="595959"/>
                </a:solidFill>
                <a:latin typeface="微软雅黑" panose="020B0503020204020204" pitchFamily="34" charset="-122"/>
                <a:ea typeface="微软雅黑" panose="020B0503020204020204" pitchFamily="34" charset="-122"/>
              </a:rPr>
              <a:t>（</a:t>
            </a:r>
            <a:r>
              <a:rPr lang="en-US" altLang="zh-CN" sz="2000" smtClean="0">
                <a:solidFill>
                  <a:srgbClr val="595959"/>
                </a:solidFill>
                <a:latin typeface="微软雅黑" panose="020B0503020204020204" pitchFamily="34" charset="-122"/>
                <a:ea typeface="微软雅黑" panose="020B0503020204020204" pitchFamily="34" charset="-122"/>
              </a:rPr>
              <a:t>Selenium </a:t>
            </a:r>
            <a:r>
              <a:rPr lang="en-US" altLang="zh-CN" sz="2000" dirty="0">
                <a:solidFill>
                  <a:srgbClr val="595959"/>
                </a:solidFill>
                <a:latin typeface="微软雅黑" panose="020B0503020204020204" pitchFamily="34" charset="-122"/>
                <a:ea typeface="微软雅黑" panose="020B0503020204020204" pitchFamily="34" charset="-122"/>
              </a:rPr>
              <a:t>WebDriver</a:t>
            </a:r>
            <a:r>
              <a:rPr lang="zh-CN" altLang="zh-CN" sz="2000" dirty="0">
                <a:solidFill>
                  <a:srgbClr val="595959"/>
                </a:solidFill>
                <a:latin typeface="微软雅黑" panose="020B0503020204020204" pitchFamily="34" charset="-122"/>
                <a:ea typeface="微软雅黑" panose="020B0503020204020204" pitchFamily="34" charset="-122"/>
              </a:rPr>
              <a:t>）可以让测试脚本直接与浏览器交互，能够</a:t>
            </a:r>
            <a:r>
              <a:rPr lang="zh-CN" altLang="zh-CN" sz="2000" dirty="0">
                <a:solidFill>
                  <a:srgbClr val="0070C0"/>
                </a:solidFill>
                <a:latin typeface="微软雅黑" panose="020B0503020204020204" pitchFamily="34" charset="-122"/>
                <a:ea typeface="微软雅黑" panose="020B0503020204020204" pitchFamily="34" charset="-122"/>
              </a:rPr>
              <a:t>提高自动化测试的</a:t>
            </a:r>
            <a:r>
              <a:rPr lang="zh-CN" altLang="zh-CN" sz="2000">
                <a:solidFill>
                  <a:srgbClr val="0070C0"/>
                </a:solidFill>
                <a:latin typeface="微软雅黑" panose="020B0503020204020204" pitchFamily="34" charset="-122"/>
                <a:ea typeface="微软雅黑" panose="020B0503020204020204" pitchFamily="34" charset="-122"/>
              </a:rPr>
              <a:t>效率</a:t>
            </a:r>
            <a:r>
              <a:rPr lang="zh-CN" altLang="zh-CN" sz="2000" smtClean="0">
                <a:solidFill>
                  <a:srgbClr val="595959"/>
                </a:solidFill>
                <a:latin typeface="微软雅黑" panose="020B0503020204020204" pitchFamily="34" charset="-122"/>
                <a:ea typeface="微软雅黑" panose="020B0503020204020204" pitchFamily="34" charset="-122"/>
              </a:rPr>
              <a:t>。</a:t>
            </a:r>
            <a:endParaRPr lang="en-US" altLang="zh-CN" sz="2000" smtClean="0">
              <a:solidFill>
                <a:srgbClr val="595959"/>
              </a:solidFill>
              <a:latin typeface="微软雅黑" panose="020B0503020204020204" pitchFamily="34" charset="-122"/>
              <a:ea typeface="微软雅黑" panose="020B0503020204020204" pitchFamily="34" charset="-122"/>
            </a:endParaRPr>
          </a:p>
          <a:p>
            <a:pPr>
              <a:lnSpc>
                <a:spcPct val="150000"/>
              </a:lnSpc>
            </a:pPr>
            <a:endParaRPr lang="en-US" altLang="zh-CN" sz="2000">
              <a:solidFill>
                <a:srgbClr val="595959"/>
              </a:solidFill>
              <a:latin typeface="微软雅黑" panose="020B0503020204020204" pitchFamily="34" charset="-122"/>
              <a:ea typeface="微软雅黑" panose="020B0503020204020204" pitchFamily="34" charset="-122"/>
            </a:endParaRPr>
          </a:p>
          <a:p>
            <a:pPr>
              <a:lnSpc>
                <a:spcPct val="150000"/>
              </a:lnSpc>
            </a:pPr>
            <a:r>
              <a:rPr lang="zh-CN" altLang="zh-CN" sz="2000" smtClean="0">
                <a:solidFill>
                  <a:srgbClr val="595959"/>
                </a:solidFill>
                <a:latin typeface="微软雅黑" panose="020B0503020204020204" pitchFamily="34" charset="-122"/>
                <a:ea typeface="微软雅黑" panose="020B0503020204020204" pitchFamily="34" charset="-122"/>
              </a:rPr>
              <a:t>在安装</a:t>
            </a:r>
            <a:r>
              <a:rPr lang="en-US" altLang="zh-CN" sz="2000" smtClean="0">
                <a:solidFill>
                  <a:srgbClr val="595959"/>
                </a:solidFill>
                <a:latin typeface="微软雅黑" panose="020B0503020204020204" pitchFamily="34" charset="-122"/>
                <a:ea typeface="微软雅黑" panose="020B0503020204020204" pitchFamily="34" charset="-122"/>
              </a:rPr>
              <a:t>Selenium</a:t>
            </a:r>
            <a:r>
              <a:rPr lang="zh-CN" altLang="zh-CN" sz="2000" smtClean="0">
                <a:solidFill>
                  <a:srgbClr val="595959"/>
                </a:solidFill>
                <a:latin typeface="微软雅黑" panose="020B0503020204020204" pitchFamily="34" charset="-122"/>
                <a:ea typeface="微软雅黑" panose="020B0503020204020204" pitchFamily="34" charset="-122"/>
              </a:rPr>
              <a:t>时</a:t>
            </a:r>
            <a:r>
              <a:rPr lang="zh-CN" altLang="zh-CN" sz="2000" dirty="0">
                <a:solidFill>
                  <a:srgbClr val="595959"/>
                </a:solidFill>
                <a:latin typeface="微软雅黑" panose="020B0503020204020204" pitchFamily="34" charset="-122"/>
                <a:ea typeface="微软雅黑" panose="020B0503020204020204" pitchFamily="34" charset="-122"/>
              </a:rPr>
              <a:t>可以通过</a:t>
            </a:r>
            <a:r>
              <a:rPr lang="en-US" altLang="zh-CN" sz="2000" dirty="0">
                <a:solidFill>
                  <a:srgbClr val="595959"/>
                </a:solidFill>
                <a:latin typeface="微软雅黑" panose="020B0503020204020204" pitchFamily="34" charset="-122"/>
                <a:ea typeface="微软雅黑" panose="020B0503020204020204" pitchFamily="34" charset="-122"/>
              </a:rPr>
              <a:t>2</a:t>
            </a:r>
            <a:r>
              <a:rPr lang="zh-CN" altLang="zh-CN" sz="2000" dirty="0">
                <a:solidFill>
                  <a:srgbClr val="595959"/>
                </a:solidFill>
                <a:latin typeface="微软雅黑" panose="020B0503020204020204" pitchFamily="34" charset="-122"/>
                <a:ea typeface="微软雅黑" panose="020B0503020204020204" pitchFamily="34" charset="-122"/>
              </a:rPr>
              <a:t>种方式进行安装，第</a:t>
            </a:r>
            <a:r>
              <a:rPr lang="en-US" altLang="zh-CN" sz="2000" dirty="0">
                <a:solidFill>
                  <a:srgbClr val="595959"/>
                </a:solidFill>
                <a:latin typeface="微软雅黑" panose="020B0503020204020204" pitchFamily="34" charset="-122"/>
                <a:ea typeface="微软雅黑" panose="020B0503020204020204" pitchFamily="34" charset="-122"/>
              </a:rPr>
              <a:t>1</a:t>
            </a:r>
            <a:r>
              <a:rPr lang="zh-CN" altLang="zh-CN" sz="2000" dirty="0">
                <a:solidFill>
                  <a:srgbClr val="595959"/>
                </a:solidFill>
                <a:latin typeface="微软雅黑" panose="020B0503020204020204" pitchFamily="34" charset="-122"/>
                <a:ea typeface="微软雅黑" panose="020B0503020204020204" pitchFamily="34" charset="-122"/>
              </a:rPr>
              <a:t>种方式是</a:t>
            </a:r>
            <a:r>
              <a:rPr lang="zh-CN" altLang="zh-CN" sz="2000" dirty="0">
                <a:solidFill>
                  <a:srgbClr val="0070C0"/>
                </a:solidFill>
                <a:latin typeface="微软雅黑" panose="020B0503020204020204" pitchFamily="34" charset="-122"/>
                <a:ea typeface="微软雅黑" panose="020B0503020204020204" pitchFamily="34" charset="-122"/>
              </a:rPr>
              <a:t>通过</a:t>
            </a:r>
            <a:r>
              <a:rPr lang="en-US" altLang="zh-CN" sz="2000" dirty="0">
                <a:solidFill>
                  <a:srgbClr val="0070C0"/>
                </a:solidFill>
                <a:latin typeface="微软雅黑" panose="020B0503020204020204" pitchFamily="34" charset="-122"/>
                <a:ea typeface="微软雅黑" panose="020B0503020204020204" pitchFamily="34" charset="-122"/>
              </a:rPr>
              <a:t>pip</a:t>
            </a:r>
            <a:r>
              <a:rPr lang="zh-CN" altLang="zh-CN" sz="2000" dirty="0">
                <a:solidFill>
                  <a:srgbClr val="0070C0"/>
                </a:solidFill>
                <a:latin typeface="微软雅黑" panose="020B0503020204020204" pitchFamily="34" charset="-122"/>
                <a:ea typeface="微软雅黑" panose="020B0503020204020204" pitchFamily="34" charset="-122"/>
              </a:rPr>
              <a:t>包管理工具进行安装</a:t>
            </a:r>
            <a:r>
              <a:rPr lang="zh-CN" altLang="zh-CN" sz="2000" dirty="0">
                <a:solidFill>
                  <a:srgbClr val="595959"/>
                </a:solidFill>
                <a:latin typeface="微软雅黑" panose="020B0503020204020204" pitchFamily="34" charset="-122"/>
                <a:ea typeface="微软雅黑" panose="020B0503020204020204" pitchFamily="34" charset="-122"/>
              </a:rPr>
              <a:t>，第</a:t>
            </a:r>
            <a:r>
              <a:rPr lang="en-US" altLang="zh-CN" sz="2000" dirty="0">
                <a:solidFill>
                  <a:srgbClr val="595959"/>
                </a:solidFill>
                <a:latin typeface="微软雅黑" panose="020B0503020204020204" pitchFamily="34" charset="-122"/>
                <a:ea typeface="微软雅黑" panose="020B0503020204020204" pitchFamily="34" charset="-122"/>
              </a:rPr>
              <a:t>2</a:t>
            </a:r>
            <a:r>
              <a:rPr lang="zh-CN" altLang="zh-CN" sz="2000" dirty="0">
                <a:solidFill>
                  <a:srgbClr val="595959"/>
                </a:solidFill>
                <a:latin typeface="微软雅黑" panose="020B0503020204020204" pitchFamily="34" charset="-122"/>
                <a:ea typeface="微软雅黑" panose="020B0503020204020204" pitchFamily="34" charset="-122"/>
              </a:rPr>
              <a:t>种方式是</a:t>
            </a:r>
            <a:r>
              <a:rPr lang="zh-CN" altLang="zh-CN" sz="2000" dirty="0">
                <a:solidFill>
                  <a:srgbClr val="0070C0"/>
                </a:solidFill>
                <a:latin typeface="微软雅黑" panose="020B0503020204020204" pitchFamily="34" charset="-122"/>
                <a:ea typeface="微软雅黑" panose="020B0503020204020204" pitchFamily="34" charset="-122"/>
              </a:rPr>
              <a:t>通过</a:t>
            </a:r>
            <a:r>
              <a:rPr lang="en-US" altLang="zh-CN" sz="2000" dirty="0" err="1">
                <a:solidFill>
                  <a:srgbClr val="0070C0"/>
                </a:solidFill>
                <a:latin typeface="微软雅黑" panose="020B0503020204020204" pitchFamily="34" charset="-122"/>
                <a:ea typeface="微软雅黑" panose="020B0503020204020204" pitchFamily="34" charset="-122"/>
              </a:rPr>
              <a:t>PyCharm</a:t>
            </a:r>
            <a:r>
              <a:rPr lang="zh-CN" altLang="zh-CN" sz="2000" dirty="0">
                <a:solidFill>
                  <a:srgbClr val="0070C0"/>
                </a:solidFill>
                <a:latin typeface="微软雅黑" panose="020B0503020204020204" pitchFamily="34" charset="-122"/>
                <a:ea typeface="微软雅黑" panose="020B0503020204020204" pitchFamily="34" charset="-122"/>
              </a:rPr>
              <a:t>进行安装</a:t>
            </a:r>
            <a:r>
              <a:rPr lang="zh-CN" altLang="en-US" sz="2000" dirty="0" smtClean="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5" name="1"/>
          <p:cNvSpPr txBox="1"/>
          <p:nvPr>
            <p:custDataLst>
              <p:tags r:id="rId1"/>
            </p:custDataLst>
          </p:nvPr>
        </p:nvSpPr>
        <p:spPr>
          <a:xfrm>
            <a:off x="1024349" y="1067218"/>
            <a:ext cx="2550857" cy="400110"/>
          </a:xfrm>
          <a:prstGeom prst="rect">
            <a:avLst/>
          </a:prstGeom>
          <a:noFill/>
          <a:ln>
            <a:noFill/>
          </a:ln>
        </p:spPr>
        <p:txBody>
          <a:bodyPr wrap="square" rtlCol="0">
            <a:spAutoFit/>
          </a:bodyPr>
          <a:lstStyle/>
          <a:p>
            <a:pPr lvl="0"/>
            <a:r>
              <a:rPr lang="en-US" altLang="zh-CN" sz="2000" b="1" ker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2</a:t>
            </a:r>
            <a:r>
              <a:rPr kumimoji="0" lang="en-US" altLang="zh-CN" sz="2000" b="1" i="0" u="none" strike="noStrike" kern="0" cap="none" spc="0" normalizeH="0" baseline="0" noProof="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zh-CN" sz="2000" b="1" kern="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安装</a:t>
            </a:r>
            <a:r>
              <a:rPr lang="en-US" altLang="zh-CN" sz="2000" b="1" kern="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Selenium</a:t>
            </a:r>
            <a:endParaRPr lang="zh-CN" altLang="zh-CN" sz="2000"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143691" y="1732015"/>
            <a:ext cx="9772077" cy="1938992"/>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rPr>
              <a:t>由于在安装</a:t>
            </a:r>
            <a:r>
              <a:rPr lang="en-US" altLang="zh-CN" sz="2000" dirty="0">
                <a:solidFill>
                  <a:srgbClr val="595959"/>
                </a:solidFill>
                <a:latin typeface="微软雅黑" panose="020B0503020204020204" pitchFamily="34" charset="-122"/>
                <a:ea typeface="微软雅黑" panose="020B0503020204020204" pitchFamily="34" charset="-122"/>
              </a:rPr>
              <a:t>Python</a:t>
            </a:r>
            <a:r>
              <a:rPr lang="zh-CN" altLang="zh-CN" sz="2000">
                <a:solidFill>
                  <a:srgbClr val="595959"/>
                </a:solidFill>
                <a:latin typeface="微软雅黑" panose="020B0503020204020204" pitchFamily="34" charset="-122"/>
                <a:ea typeface="微软雅黑" panose="020B0503020204020204" pitchFamily="34" charset="-122"/>
              </a:rPr>
              <a:t>解释器</a:t>
            </a:r>
            <a:r>
              <a:rPr lang="zh-CN" altLang="zh-CN" sz="2000" smtClean="0">
                <a:solidFill>
                  <a:srgbClr val="595959"/>
                </a:solidFill>
                <a:latin typeface="微软雅黑" panose="020B0503020204020204" pitchFamily="34" charset="-122"/>
                <a:ea typeface="微软雅黑" panose="020B0503020204020204" pitchFamily="34" charset="-122"/>
              </a:rPr>
              <a:t>时会</a:t>
            </a:r>
            <a:r>
              <a:rPr lang="zh-CN" altLang="zh-CN" sz="2000" dirty="0">
                <a:solidFill>
                  <a:srgbClr val="595959"/>
                </a:solidFill>
                <a:latin typeface="微软雅黑" panose="020B0503020204020204" pitchFamily="34" charset="-122"/>
                <a:ea typeface="微软雅黑" panose="020B0503020204020204" pitchFamily="34" charset="-122"/>
              </a:rPr>
              <a:t>自动安装</a:t>
            </a:r>
            <a:r>
              <a:rPr lang="en-US" altLang="zh-CN" sz="2000" dirty="0">
                <a:solidFill>
                  <a:srgbClr val="0070C0"/>
                </a:solidFill>
                <a:latin typeface="微软雅黑" panose="020B0503020204020204" pitchFamily="34" charset="-122"/>
                <a:ea typeface="微软雅黑" panose="020B0503020204020204" pitchFamily="34" charset="-122"/>
              </a:rPr>
              <a:t>pip</a:t>
            </a:r>
            <a:r>
              <a:rPr lang="zh-CN" altLang="zh-CN" sz="2000" dirty="0">
                <a:solidFill>
                  <a:srgbClr val="0070C0"/>
                </a:solidFill>
                <a:latin typeface="微软雅黑" panose="020B0503020204020204" pitchFamily="34" charset="-122"/>
                <a:ea typeface="微软雅黑" panose="020B0503020204020204" pitchFamily="34" charset="-122"/>
              </a:rPr>
              <a:t>包管理工具</a:t>
            </a:r>
            <a:r>
              <a:rPr lang="zh-CN" altLang="zh-CN" sz="2000" dirty="0">
                <a:solidFill>
                  <a:srgbClr val="595959"/>
                </a:solidFill>
                <a:latin typeface="微软雅黑" panose="020B0503020204020204" pitchFamily="34" charset="-122"/>
                <a:ea typeface="微软雅黑" panose="020B0503020204020204" pitchFamily="34" charset="-122"/>
              </a:rPr>
              <a:t>，所以在网络连接正常的情况下</a:t>
            </a:r>
            <a:r>
              <a:rPr lang="zh-CN" altLang="zh-CN" sz="2000">
                <a:solidFill>
                  <a:srgbClr val="595959"/>
                </a:solidFill>
                <a:latin typeface="微软雅黑" panose="020B0503020204020204" pitchFamily="34" charset="-122"/>
                <a:ea typeface="微软雅黑" panose="020B0503020204020204" pitchFamily="34" charset="-122"/>
              </a:rPr>
              <a:t>，</a:t>
            </a:r>
            <a:r>
              <a:rPr lang="zh-CN" altLang="zh-CN" sz="2000" smtClean="0">
                <a:solidFill>
                  <a:srgbClr val="595959"/>
                </a:solidFill>
                <a:latin typeface="微软雅黑" panose="020B0503020204020204" pitchFamily="34" charset="-122"/>
                <a:ea typeface="微软雅黑" panose="020B0503020204020204" pitchFamily="34" charset="-122"/>
              </a:rPr>
              <a:t>可以</a:t>
            </a:r>
            <a:r>
              <a:rPr lang="zh-CN" altLang="en-US" sz="2000" smtClean="0">
                <a:solidFill>
                  <a:srgbClr val="595959"/>
                </a:solidFill>
                <a:latin typeface="微软雅黑" panose="020B0503020204020204" pitchFamily="34" charset="-122"/>
                <a:ea typeface="微软雅黑" panose="020B0503020204020204" pitchFamily="34" charset="-122"/>
              </a:rPr>
              <a:t>直接 通过</a:t>
            </a:r>
            <a:r>
              <a:rPr lang="en-US" altLang="zh-CN" sz="2000" smtClean="0">
                <a:solidFill>
                  <a:srgbClr val="595959"/>
                </a:solidFill>
                <a:latin typeface="微软雅黑" panose="020B0503020204020204" pitchFamily="34" charset="-122"/>
                <a:ea typeface="微软雅黑" panose="020B0503020204020204" pitchFamily="34" charset="-122"/>
              </a:rPr>
              <a:t>pip</a:t>
            </a:r>
            <a:r>
              <a:rPr lang="zh-CN" altLang="en-US" sz="2000" smtClean="0">
                <a:solidFill>
                  <a:srgbClr val="595959"/>
                </a:solidFill>
                <a:latin typeface="微软雅黑" panose="020B0503020204020204" pitchFamily="34" charset="-122"/>
                <a:ea typeface="微软雅黑" panose="020B0503020204020204" pitchFamily="34" charset="-122"/>
              </a:rPr>
              <a:t>包管理工具安装</a:t>
            </a:r>
            <a:r>
              <a:rPr lang="en-US" altLang="zh-CN" sz="2000" smtClean="0">
                <a:solidFill>
                  <a:srgbClr val="595959"/>
                </a:solidFill>
                <a:latin typeface="微软雅黑" panose="020B0503020204020204" pitchFamily="34" charset="-122"/>
                <a:ea typeface="微软雅黑" panose="020B0503020204020204" pitchFamily="34" charset="-122"/>
              </a:rPr>
              <a:t>Selenium</a:t>
            </a:r>
            <a:r>
              <a:rPr lang="zh-CN" altLang="en-US" sz="2000" smtClean="0">
                <a:solidFill>
                  <a:srgbClr val="595959"/>
                </a:solidFill>
                <a:latin typeface="微软雅黑" panose="020B0503020204020204" pitchFamily="34" charset="-122"/>
                <a:ea typeface="微软雅黑" panose="020B0503020204020204" pitchFamily="34" charset="-122"/>
              </a:rPr>
              <a:t>。首先在计算机中打开命令提示符窗口，然后在窗口中</a:t>
            </a:r>
            <a:r>
              <a:rPr lang="zh-CN" altLang="zh-CN" sz="2000" smtClean="0">
                <a:solidFill>
                  <a:srgbClr val="595959"/>
                </a:solidFill>
                <a:latin typeface="微软雅黑" panose="020B0503020204020204" pitchFamily="34" charset="-122"/>
                <a:ea typeface="微软雅黑" panose="020B0503020204020204" pitchFamily="34" charset="-122"/>
              </a:rPr>
              <a:t>输入</a:t>
            </a:r>
            <a:r>
              <a:rPr lang="zh-CN" altLang="zh-CN"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pip </a:t>
            </a:r>
            <a:r>
              <a:rPr lang="en-US" altLang="zh-CN" sz="2000">
                <a:solidFill>
                  <a:srgbClr val="0070C0"/>
                </a:solidFill>
                <a:latin typeface="微软雅黑" panose="020B0503020204020204" pitchFamily="34" charset="-122"/>
                <a:ea typeface="微软雅黑" panose="020B0503020204020204" pitchFamily="34" charset="-122"/>
              </a:rPr>
              <a:t>install </a:t>
            </a:r>
            <a:r>
              <a:rPr lang="en-US" altLang="zh-CN" sz="2000" smtClean="0">
                <a:solidFill>
                  <a:srgbClr val="0070C0"/>
                </a:solidFill>
                <a:latin typeface="微软雅黑" panose="020B0503020204020204" pitchFamily="34" charset="-122"/>
                <a:ea typeface="微软雅黑" panose="020B0503020204020204" pitchFamily="34" charset="-122"/>
              </a:rPr>
              <a:t>selenium==3.141.0</a:t>
            </a:r>
            <a:r>
              <a:rPr lang="zh-CN" altLang="zh-CN" sz="2000" smtClean="0">
                <a:solidFill>
                  <a:srgbClr val="0070C0"/>
                </a:solidFill>
                <a:latin typeface="微软雅黑" panose="020B0503020204020204" pitchFamily="34" charset="-122"/>
                <a:ea typeface="微软雅黑" panose="020B0503020204020204" pitchFamily="34" charset="-122"/>
              </a:rPr>
              <a:t>”</a:t>
            </a:r>
            <a:r>
              <a:rPr lang="zh-CN" altLang="zh-CN" sz="2000" smtClean="0">
                <a:solidFill>
                  <a:srgbClr val="595959"/>
                </a:solidFill>
                <a:latin typeface="微软雅黑" panose="020B0503020204020204" pitchFamily="34" charset="-122"/>
                <a:ea typeface="微软雅黑" panose="020B0503020204020204" pitchFamily="34" charset="-122"/>
              </a:rPr>
              <a:t>命令</a:t>
            </a:r>
            <a:r>
              <a:rPr lang="zh-CN" altLang="en-US" sz="2000" smtClean="0">
                <a:solidFill>
                  <a:srgbClr val="595959"/>
                </a:solidFill>
                <a:latin typeface="微软雅黑" panose="020B0503020204020204" pitchFamily="34" charset="-122"/>
                <a:ea typeface="微软雅黑" panose="020B0503020204020204" pitchFamily="34" charset="-122"/>
              </a:rPr>
              <a:t>，最后按</a:t>
            </a:r>
            <a:r>
              <a:rPr lang="zh-CN" altLang="en-US" sz="2000">
                <a:solidFill>
                  <a:srgbClr val="0070C0"/>
                </a:solidFill>
                <a:latin typeface="微软雅黑" panose="020B0503020204020204" pitchFamily="34" charset="-122"/>
                <a:ea typeface="微软雅黑" panose="020B0503020204020204" pitchFamily="34" charset="-122"/>
              </a:rPr>
              <a:t>“</a:t>
            </a:r>
            <a:r>
              <a:rPr lang="en-US" altLang="zh-CN" sz="2000">
                <a:solidFill>
                  <a:srgbClr val="0070C0"/>
                </a:solidFill>
                <a:latin typeface="微软雅黑" panose="020B0503020204020204" pitchFamily="34" charset="-122"/>
                <a:ea typeface="微软雅黑" panose="020B0503020204020204" pitchFamily="34" charset="-122"/>
              </a:rPr>
              <a:t>Enter</a:t>
            </a:r>
            <a:r>
              <a:rPr lang="zh-CN" altLang="en-US" sz="2000">
                <a:solidFill>
                  <a:srgbClr val="0070C0"/>
                </a:solidFill>
                <a:latin typeface="微软雅黑" panose="020B0503020204020204" pitchFamily="34" charset="-122"/>
                <a:ea typeface="微软雅黑" panose="020B0503020204020204" pitchFamily="34" charset="-122"/>
              </a:rPr>
              <a:t>”</a:t>
            </a:r>
            <a:r>
              <a:rPr lang="zh-CN" altLang="en-US" sz="2000" smtClean="0">
                <a:solidFill>
                  <a:srgbClr val="595959"/>
                </a:solidFill>
                <a:latin typeface="微软雅黑" panose="020B0503020204020204" pitchFamily="34" charset="-122"/>
                <a:ea typeface="微软雅黑" panose="020B0503020204020204" pitchFamily="34" charset="-122"/>
              </a:rPr>
              <a:t>键即可</a:t>
            </a:r>
            <a:r>
              <a:rPr lang="zh-CN" altLang="zh-CN" sz="2000" smtClean="0">
                <a:solidFill>
                  <a:srgbClr val="595959"/>
                </a:solidFill>
                <a:latin typeface="微软雅黑" panose="020B0503020204020204" pitchFamily="34" charset="-122"/>
                <a:ea typeface="微软雅黑" panose="020B0503020204020204" pitchFamily="34" charset="-122"/>
              </a:rPr>
              <a:t>安装</a:t>
            </a:r>
            <a:r>
              <a:rPr lang="en-US" altLang="zh-CN" sz="2000" smtClean="0">
                <a:solidFill>
                  <a:srgbClr val="595959"/>
                </a:solidFill>
                <a:latin typeface="微软雅黑" panose="020B0503020204020204" pitchFamily="34" charset="-122"/>
                <a:ea typeface="微软雅黑" panose="020B0503020204020204" pitchFamily="34" charset="-122"/>
              </a:rPr>
              <a:t>Selenium</a:t>
            </a:r>
            <a:r>
              <a:rPr lang="zh-CN" altLang="en-US" sz="2000" smtClean="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3" name="矩形 2"/>
          <p:cNvSpPr/>
          <p:nvPr/>
        </p:nvSpPr>
        <p:spPr>
          <a:xfrm>
            <a:off x="988015" y="1156538"/>
            <a:ext cx="4743606" cy="400110"/>
          </a:xfrm>
          <a:prstGeom prst="rect">
            <a:avLst/>
          </a:prstGeom>
        </p:spPr>
        <p:txBody>
          <a:bodyPr wrap="none">
            <a:spAutoFit/>
          </a:bodyPr>
          <a:lstStyle/>
          <a:p>
            <a:pPr algn="ctr"/>
            <a:r>
              <a:rPr lang="zh-CN" altLang="en-US" sz="2000" b="1" dirty="0">
                <a:solidFill>
                  <a:srgbClr val="595959"/>
                </a:solidFill>
                <a:latin typeface="微软雅黑" panose="020B0503020204020204" pitchFamily="34" charset="-122"/>
                <a:ea typeface="微软雅黑" panose="020B0503020204020204" pitchFamily="34" charset="-122"/>
              </a:rPr>
              <a:t>（</a:t>
            </a:r>
            <a:r>
              <a:rPr lang="en-US" altLang="zh-CN" sz="2000" b="1" dirty="0">
                <a:solidFill>
                  <a:srgbClr val="595959"/>
                </a:solidFill>
                <a:latin typeface="微软雅黑" panose="020B0503020204020204" pitchFamily="34" charset="-122"/>
                <a:ea typeface="微软雅黑" panose="020B0503020204020204" pitchFamily="34" charset="-122"/>
              </a:rPr>
              <a:t>1</a:t>
            </a:r>
            <a:r>
              <a:rPr lang="zh-CN" altLang="en-US" sz="2000" b="1" dirty="0">
                <a:solidFill>
                  <a:srgbClr val="595959"/>
                </a:solidFill>
                <a:latin typeface="微软雅黑" panose="020B0503020204020204" pitchFamily="34" charset="-122"/>
                <a:ea typeface="微软雅黑" panose="020B0503020204020204" pitchFamily="34" charset="-122"/>
              </a:rPr>
              <a:t>）</a:t>
            </a:r>
            <a:r>
              <a:rPr lang="zh-CN" altLang="zh-CN" sz="2000" b="1" dirty="0">
                <a:solidFill>
                  <a:srgbClr val="595959"/>
                </a:solidFill>
                <a:latin typeface="微软雅黑" panose="020B0503020204020204" pitchFamily="34" charset="-122"/>
                <a:ea typeface="微软雅黑" panose="020B0503020204020204" pitchFamily="34" charset="-122"/>
              </a:rPr>
              <a:t>通过</a:t>
            </a:r>
            <a:r>
              <a:rPr lang="en-US" altLang="zh-CN" sz="2000" b="1" dirty="0">
                <a:solidFill>
                  <a:srgbClr val="595959"/>
                </a:solidFill>
                <a:latin typeface="微软雅黑" panose="020B0503020204020204" pitchFamily="34" charset="-122"/>
                <a:ea typeface="微软雅黑" panose="020B0503020204020204" pitchFamily="34" charset="-122"/>
              </a:rPr>
              <a:t>pip</a:t>
            </a:r>
            <a:r>
              <a:rPr lang="zh-CN" altLang="zh-CN" sz="2000" b="1" dirty="0">
                <a:solidFill>
                  <a:srgbClr val="595959"/>
                </a:solidFill>
                <a:latin typeface="微软雅黑" panose="020B0503020204020204" pitchFamily="34" charset="-122"/>
                <a:ea typeface="微软雅黑" panose="020B0503020204020204" pitchFamily="34" charset="-122"/>
              </a:rPr>
              <a:t>包管理</a:t>
            </a:r>
            <a:r>
              <a:rPr lang="zh-CN" altLang="zh-CN" sz="2000" b="1">
                <a:solidFill>
                  <a:srgbClr val="595959"/>
                </a:solidFill>
                <a:latin typeface="微软雅黑" panose="020B0503020204020204" pitchFamily="34" charset="-122"/>
                <a:ea typeface="微软雅黑" panose="020B0503020204020204" pitchFamily="34" charset="-122"/>
              </a:rPr>
              <a:t>工具</a:t>
            </a:r>
            <a:r>
              <a:rPr lang="zh-CN" altLang="zh-CN" sz="2000" b="1" smtClean="0">
                <a:solidFill>
                  <a:srgbClr val="595959"/>
                </a:solidFill>
                <a:latin typeface="微软雅黑" panose="020B0503020204020204" pitchFamily="34" charset="-122"/>
                <a:ea typeface="微软雅黑" panose="020B0503020204020204" pitchFamily="34" charset="-122"/>
              </a:rPr>
              <a:t>安装</a:t>
            </a:r>
            <a:r>
              <a:rPr lang="en-US" altLang="zh-CN" sz="2000" b="1" smtClean="0">
                <a:solidFill>
                  <a:srgbClr val="595959"/>
                </a:solidFill>
                <a:latin typeface="微软雅黑" panose="020B0503020204020204" pitchFamily="34" charset="-122"/>
                <a:ea typeface="微软雅黑" panose="020B0503020204020204" pitchFamily="34" charset="-122"/>
              </a:rPr>
              <a:t>Selenium</a:t>
            </a:r>
            <a:endParaRPr lang="zh-CN" altLang="zh-CN" sz="2000" b="1" dirty="0">
              <a:solidFill>
                <a:srgbClr val="595959"/>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67206" y="3788322"/>
            <a:ext cx="6764919" cy="2670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5039227" y="1773794"/>
            <a:ext cx="6136310" cy="2520000"/>
          </a:xfrm>
          <a:prstGeom prst="rect">
            <a:avLst/>
          </a:prstGeom>
          <a:noFill/>
        </p:spPr>
        <p:txBody>
          <a:bodyPr wrap="square" rtlCol="0" anchor="t">
            <a:noAutofit/>
          </a:bodyPr>
          <a:lstStyle/>
          <a:p>
            <a:pPr>
              <a:lnSpc>
                <a:spcPct val="150000"/>
              </a:lnSpc>
            </a:pPr>
            <a:r>
              <a:rPr lang="zh-CN" altLang="en-US" sz="2000" smtClean="0">
                <a:solidFill>
                  <a:srgbClr val="595959"/>
                </a:solidFill>
                <a:latin typeface="微软雅黑" panose="020B0503020204020204" pitchFamily="34" charset="-122"/>
                <a:ea typeface="微软雅黑" panose="020B0503020204020204" pitchFamily="34" charset="-122"/>
              </a:rPr>
              <a:t>需要说明的是，如果想要安装</a:t>
            </a:r>
            <a:r>
              <a:rPr lang="en-US" altLang="zh-CN" sz="2000" smtClean="0">
                <a:solidFill>
                  <a:srgbClr val="595959"/>
                </a:solidFill>
                <a:latin typeface="微软雅黑" panose="020B0503020204020204" pitchFamily="34" charset="-122"/>
                <a:ea typeface="微软雅黑" panose="020B0503020204020204" pitchFamily="34" charset="-122"/>
              </a:rPr>
              <a:t>Selenium</a:t>
            </a:r>
            <a:r>
              <a:rPr lang="zh-CN" altLang="en-US" sz="2000" smtClean="0">
                <a:solidFill>
                  <a:srgbClr val="595959"/>
                </a:solidFill>
                <a:latin typeface="微软雅黑" panose="020B0503020204020204" pitchFamily="34" charset="-122"/>
                <a:ea typeface="微软雅黑" panose="020B0503020204020204" pitchFamily="34" charset="-122"/>
              </a:rPr>
              <a:t>的最新版本，则可以在命令提示符窗口中输入“</a:t>
            </a:r>
            <a:r>
              <a:rPr lang="en-US" altLang="zh-CN" sz="2000">
                <a:solidFill>
                  <a:srgbClr val="0070C0"/>
                </a:solidFill>
                <a:latin typeface="微软雅黑" panose="020B0503020204020204" pitchFamily="34" charset="-122"/>
                <a:ea typeface="微软雅黑" panose="020B0503020204020204" pitchFamily="34" charset="-122"/>
              </a:rPr>
              <a:t>pip install selenium</a:t>
            </a:r>
            <a:r>
              <a:rPr lang="zh-CN" altLang="en-US" sz="2000" smtClean="0">
                <a:solidFill>
                  <a:srgbClr val="595959"/>
                </a:solidFill>
                <a:latin typeface="微软雅黑" panose="020B0503020204020204" pitchFamily="34" charset="-122"/>
                <a:ea typeface="微软雅黑" panose="020B0503020204020204" pitchFamily="34" charset="-122"/>
              </a:rPr>
              <a:t>”命令进行安装。</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839206" y="1629794"/>
            <a:ext cx="10728000" cy="1015663"/>
          </a:xfrm>
          <a:prstGeom prst="rect">
            <a:avLst/>
          </a:prstGeom>
        </p:spPr>
        <p:txBody>
          <a:bodyPr wrap="square">
            <a:spAutoFit/>
          </a:bodyPr>
          <a:lstStyle/>
          <a:p>
            <a:pPr>
              <a:lnSpc>
                <a:spcPct val="150000"/>
              </a:lnSpc>
            </a:pPr>
            <a:r>
              <a:rPr lang="zh-CN" altLang="en-US" sz="2000" smtClean="0">
                <a:solidFill>
                  <a:srgbClr val="595959"/>
                </a:solidFill>
                <a:latin typeface="微软雅黑" panose="020B0503020204020204" pitchFamily="34" charset="-122"/>
                <a:ea typeface="微软雅黑" panose="020B0503020204020204" pitchFamily="34" charset="-122"/>
              </a:rPr>
              <a:t>首先</a:t>
            </a:r>
            <a:r>
              <a:rPr lang="zh-CN" altLang="zh-CN" sz="2000" smtClean="0">
                <a:solidFill>
                  <a:srgbClr val="595959"/>
                </a:solidFill>
                <a:latin typeface="微软雅黑" panose="020B0503020204020204" pitchFamily="34" charset="-122"/>
                <a:ea typeface="微软雅黑" panose="020B0503020204020204" pitchFamily="34" charset="-122"/>
              </a:rPr>
              <a:t>打开</a:t>
            </a:r>
            <a:r>
              <a:rPr lang="en-US" altLang="zh-CN" sz="2000" dirty="0" err="1">
                <a:solidFill>
                  <a:srgbClr val="595959"/>
                </a:solidFill>
                <a:latin typeface="微软雅黑" panose="020B0503020204020204" pitchFamily="34" charset="-122"/>
                <a:ea typeface="微软雅黑" panose="020B0503020204020204" pitchFamily="34" charset="-122"/>
              </a:rPr>
              <a:t>PyCharm</a:t>
            </a:r>
            <a:r>
              <a:rPr lang="zh-CN" altLang="zh-CN" sz="2000" dirty="0">
                <a:solidFill>
                  <a:srgbClr val="595959"/>
                </a:solidFill>
                <a:latin typeface="微软雅黑" panose="020B0503020204020204" pitchFamily="34" charset="-122"/>
                <a:ea typeface="微软雅黑" panose="020B0503020204020204" pitchFamily="34" charset="-122"/>
              </a:rPr>
              <a:t>集成开发工具，创建一个名为</a:t>
            </a:r>
            <a:r>
              <a:rPr lang="en-US" altLang="zh-CN" sz="2000" dirty="0">
                <a:solidFill>
                  <a:srgbClr val="0070C0"/>
                </a:solidFill>
                <a:latin typeface="微软雅黑" panose="020B0503020204020204" pitchFamily="34" charset="-122"/>
                <a:ea typeface="微软雅黑" panose="020B0503020204020204" pitchFamily="34" charset="-122"/>
              </a:rPr>
              <a:t>Chapter06</a:t>
            </a:r>
            <a:r>
              <a:rPr lang="zh-CN" altLang="zh-CN" sz="2000" dirty="0">
                <a:solidFill>
                  <a:srgbClr val="595959"/>
                </a:solidFill>
                <a:latin typeface="微软雅黑" panose="020B0503020204020204" pitchFamily="34" charset="-122"/>
                <a:ea typeface="微软雅黑" panose="020B0503020204020204" pitchFamily="34" charset="-122"/>
              </a:rPr>
              <a:t>的</a:t>
            </a:r>
            <a:r>
              <a:rPr lang="zh-CN" altLang="zh-CN" sz="2000">
                <a:solidFill>
                  <a:srgbClr val="595959"/>
                </a:solidFill>
                <a:latin typeface="微软雅黑" panose="020B0503020204020204" pitchFamily="34" charset="-122"/>
                <a:ea typeface="微软雅黑" panose="020B0503020204020204" pitchFamily="34" charset="-122"/>
              </a:rPr>
              <a:t>程序</a:t>
            </a:r>
            <a:r>
              <a:rPr lang="zh-CN" altLang="zh-CN" sz="2000" smtClean="0">
                <a:solidFill>
                  <a:srgbClr val="595959"/>
                </a:solidFill>
                <a:latin typeface="微软雅黑" panose="020B0503020204020204" pitchFamily="34" charset="-122"/>
                <a:ea typeface="微软雅黑" panose="020B0503020204020204" pitchFamily="34" charset="-122"/>
              </a:rPr>
              <a:t>，单击</a:t>
            </a:r>
            <a:r>
              <a:rPr lang="zh-CN" altLang="zh-CN" sz="2000" dirty="0">
                <a:solidFill>
                  <a:srgbClr val="595959"/>
                </a:solidFill>
                <a:latin typeface="微软雅黑" panose="020B0503020204020204" pitchFamily="34" charset="-122"/>
                <a:ea typeface="微软雅黑" panose="020B0503020204020204" pitchFamily="34" charset="-122"/>
              </a:rPr>
              <a:t>菜单栏</a:t>
            </a:r>
            <a:r>
              <a:rPr lang="zh-CN" altLang="zh-CN" sz="2000">
                <a:solidFill>
                  <a:srgbClr val="595959"/>
                </a:solidFill>
                <a:latin typeface="微软雅黑" panose="020B0503020204020204" pitchFamily="34" charset="-122"/>
                <a:ea typeface="微软雅黑" panose="020B0503020204020204" pitchFamily="34" charset="-122"/>
              </a:rPr>
              <a:t>中</a:t>
            </a:r>
            <a:r>
              <a:rPr lang="zh-CN" altLang="zh-CN" sz="2000" smtClean="0">
                <a:solidFill>
                  <a:srgbClr val="595959"/>
                </a:solidFill>
                <a:latin typeface="微软雅黑" panose="020B0503020204020204" pitchFamily="34" charset="-122"/>
                <a:ea typeface="微软雅黑" panose="020B0503020204020204" pitchFamily="34" charset="-122"/>
              </a:rPr>
              <a:t>的</a:t>
            </a:r>
            <a:r>
              <a:rPr lang="zh-CN" altLang="en-US" sz="2000" smtClean="0">
                <a:solidFill>
                  <a:srgbClr val="0070C0"/>
                </a:solidFill>
                <a:latin typeface="微软雅黑" panose="020B0503020204020204" pitchFamily="34" charset="-122"/>
                <a:ea typeface="微软雅黑" panose="020B0503020204020204" pitchFamily="34" charset="-122"/>
              </a:rPr>
              <a:t>“</a:t>
            </a:r>
            <a:r>
              <a:rPr lang="en-US" altLang="zh-CN" sz="2000">
                <a:solidFill>
                  <a:srgbClr val="0070C0"/>
                </a:solidFill>
                <a:latin typeface="微软雅黑" panose="020B0503020204020204" pitchFamily="34" charset="-122"/>
                <a:ea typeface="微软雅黑" panose="020B0503020204020204" pitchFamily="34" charset="-122"/>
              </a:rPr>
              <a:t>File</a:t>
            </a:r>
            <a:r>
              <a:rPr lang="zh-CN" altLang="en-US" sz="2000" smtClean="0">
                <a:solidFill>
                  <a:srgbClr val="0070C0"/>
                </a:solidFill>
                <a:latin typeface="微软雅黑" panose="020B0503020204020204" pitchFamily="34" charset="-122"/>
                <a:ea typeface="微软雅黑" panose="020B0503020204020204" pitchFamily="34" charset="-122"/>
              </a:rPr>
              <a:t>”</a:t>
            </a:r>
            <a:r>
              <a:rPr lang="zh-CN" altLang="zh-CN" sz="2000" smtClean="0">
                <a:solidFill>
                  <a:srgbClr val="595959"/>
                </a:solidFill>
                <a:latin typeface="微软雅黑" panose="020B0503020204020204" pitchFamily="34" charset="-122"/>
                <a:ea typeface="微软雅黑" panose="020B0503020204020204" pitchFamily="34" charset="-122"/>
              </a:rPr>
              <a:t>选项</a:t>
            </a:r>
            <a:r>
              <a:rPr lang="zh-CN" altLang="en-US" sz="2000" dirty="0" smtClean="0">
                <a:solidFill>
                  <a:srgbClr val="595959"/>
                </a:solidFill>
                <a:latin typeface="微软雅黑" panose="020B0503020204020204" pitchFamily="34" charset="-122"/>
                <a:ea typeface="微软雅黑" panose="020B0503020204020204" pitchFamily="34" charset="-122"/>
              </a:rPr>
              <a:t>，然后</a:t>
            </a:r>
            <a:r>
              <a:rPr lang="zh-CN" altLang="zh-CN" sz="2000" dirty="0" smtClean="0">
                <a:solidFill>
                  <a:srgbClr val="595959"/>
                </a:solidFill>
                <a:latin typeface="微软雅黑" panose="020B0503020204020204" pitchFamily="34" charset="-122"/>
                <a:ea typeface="微软雅黑" panose="020B0503020204020204" pitchFamily="34" charset="-122"/>
              </a:rPr>
              <a:t>单击</a:t>
            </a:r>
            <a:r>
              <a:rPr lang="zh-CN" altLang="zh-CN"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Settings…</a:t>
            </a:r>
            <a:r>
              <a:rPr lang="zh-CN"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选项，会弹出一个</a:t>
            </a:r>
            <a:r>
              <a:rPr lang="en-US" altLang="zh-CN" sz="2000" dirty="0">
                <a:solidFill>
                  <a:srgbClr val="595959"/>
                </a:solidFill>
                <a:latin typeface="微软雅黑" panose="020B0503020204020204" pitchFamily="34" charset="-122"/>
                <a:ea typeface="微软雅黑" panose="020B0503020204020204" pitchFamily="34" charset="-122"/>
              </a:rPr>
              <a:t>Settings</a:t>
            </a:r>
            <a:r>
              <a:rPr lang="zh-CN" altLang="zh-CN" sz="2000" dirty="0" smtClean="0">
                <a:solidFill>
                  <a:srgbClr val="595959"/>
                </a:solidFill>
                <a:latin typeface="微软雅黑" panose="020B0503020204020204" pitchFamily="34" charset="-122"/>
                <a:ea typeface="微软雅黑" panose="020B0503020204020204" pitchFamily="34" charset="-122"/>
              </a:rPr>
              <a:t>对话框</a:t>
            </a:r>
            <a:r>
              <a:rPr lang="zh-CN" altLang="en-US" sz="2000" dirty="0" smtClean="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9206" y="2803934"/>
            <a:ext cx="5019321" cy="36000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061" y="2813539"/>
            <a:ext cx="4859145" cy="3593235"/>
          </a:xfrm>
          <a:prstGeom prst="rect">
            <a:avLst/>
          </a:prstGeom>
        </p:spPr>
      </p:pic>
      <p:sp>
        <p:nvSpPr>
          <p:cNvPr id="9" name="矩形 8"/>
          <p:cNvSpPr/>
          <p:nvPr/>
        </p:nvSpPr>
        <p:spPr>
          <a:xfrm>
            <a:off x="659111" y="1156538"/>
            <a:ext cx="5744521" cy="400110"/>
          </a:xfrm>
          <a:prstGeom prst="rect">
            <a:avLst/>
          </a:prstGeom>
        </p:spPr>
        <p:txBody>
          <a:bodyPr wrap="none">
            <a:spAutoFit/>
          </a:bodyPr>
          <a:lstStyle/>
          <a:p>
            <a:pPr algn="ctr"/>
            <a:r>
              <a:rPr lang="zh-CN" altLang="en-US" sz="2000" b="1" dirty="0" smtClean="0">
                <a:solidFill>
                  <a:srgbClr val="595959"/>
                </a:solidFill>
                <a:latin typeface="微软雅黑" panose="020B0503020204020204" pitchFamily="34" charset="-122"/>
                <a:ea typeface="微软雅黑" panose="020B0503020204020204" pitchFamily="34" charset="-122"/>
              </a:rPr>
              <a:t>（</a:t>
            </a:r>
            <a:r>
              <a:rPr lang="en-US" altLang="zh-CN" sz="2000" b="1" dirty="0" smtClean="0">
                <a:solidFill>
                  <a:srgbClr val="595959"/>
                </a:solidFill>
                <a:latin typeface="微软雅黑" panose="020B0503020204020204" pitchFamily="34" charset="-122"/>
                <a:ea typeface="微软雅黑" panose="020B0503020204020204" pitchFamily="34" charset="-122"/>
              </a:rPr>
              <a:t>2</a:t>
            </a:r>
            <a:r>
              <a:rPr lang="zh-CN" altLang="en-US" sz="2000" b="1" dirty="0" smtClean="0">
                <a:solidFill>
                  <a:srgbClr val="595959"/>
                </a:solidFill>
                <a:latin typeface="微软雅黑" panose="020B0503020204020204" pitchFamily="34" charset="-122"/>
                <a:ea typeface="微软雅黑" panose="020B0503020204020204" pitchFamily="34" charset="-122"/>
              </a:rPr>
              <a:t>）</a:t>
            </a:r>
            <a:r>
              <a:rPr lang="zh-CN" altLang="zh-CN" sz="2000" b="1" dirty="0" smtClean="0">
                <a:solidFill>
                  <a:srgbClr val="595959"/>
                </a:solidFill>
                <a:latin typeface="微软雅黑" panose="020B0503020204020204" pitchFamily="34" charset="-122"/>
                <a:ea typeface="微软雅黑" panose="020B0503020204020204" pitchFamily="34" charset="-122"/>
              </a:rPr>
              <a:t>通过</a:t>
            </a:r>
            <a:r>
              <a:rPr lang="en-US" altLang="zh-CN" sz="2000" b="1" dirty="0" err="1">
                <a:solidFill>
                  <a:srgbClr val="595959"/>
                </a:solidFill>
                <a:latin typeface="微软雅黑" panose="020B0503020204020204" pitchFamily="34" charset="-122"/>
                <a:ea typeface="微软雅黑" panose="020B0503020204020204" pitchFamily="34" charset="-122"/>
              </a:rPr>
              <a:t>PyCharm</a:t>
            </a:r>
            <a:r>
              <a:rPr lang="zh-CN" altLang="zh-CN" sz="2000" b="1" dirty="0">
                <a:solidFill>
                  <a:srgbClr val="595959"/>
                </a:solidFill>
                <a:latin typeface="微软雅黑" panose="020B0503020204020204" pitchFamily="34" charset="-122"/>
                <a:ea typeface="微软雅黑" panose="020B0503020204020204" pitchFamily="34" charset="-122"/>
              </a:rPr>
              <a:t>集成开发</a:t>
            </a:r>
            <a:r>
              <a:rPr lang="zh-CN" altLang="zh-CN" sz="2000" b="1">
                <a:solidFill>
                  <a:srgbClr val="595959"/>
                </a:solidFill>
                <a:latin typeface="微软雅黑" panose="020B0503020204020204" pitchFamily="34" charset="-122"/>
                <a:ea typeface="微软雅黑" panose="020B0503020204020204" pitchFamily="34" charset="-122"/>
              </a:rPr>
              <a:t>工具</a:t>
            </a:r>
            <a:r>
              <a:rPr lang="zh-CN" altLang="zh-CN" sz="2000" b="1" smtClean="0">
                <a:solidFill>
                  <a:srgbClr val="595959"/>
                </a:solidFill>
                <a:latin typeface="微软雅黑" panose="020B0503020204020204" pitchFamily="34" charset="-122"/>
                <a:ea typeface="微软雅黑" panose="020B0503020204020204" pitchFamily="34" charset="-122"/>
              </a:rPr>
              <a:t>安装</a:t>
            </a:r>
            <a:r>
              <a:rPr lang="en-US" altLang="zh-CN" sz="2000" b="1" smtClean="0">
                <a:solidFill>
                  <a:srgbClr val="595959"/>
                </a:solidFill>
                <a:latin typeface="微软雅黑" panose="020B0503020204020204" pitchFamily="34" charset="-122"/>
                <a:ea typeface="微软雅黑" panose="020B0503020204020204" pitchFamily="34" charset="-122"/>
              </a:rPr>
              <a:t>Selenium</a:t>
            </a:r>
            <a:endParaRPr lang="zh-CN" altLang="zh-CN" sz="20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055206" y="981794"/>
            <a:ext cx="10368000" cy="1477328"/>
          </a:xfrm>
          <a:prstGeom prst="rect">
            <a:avLst/>
          </a:prstGeom>
        </p:spPr>
        <p:txBody>
          <a:bodyPr wrap="square">
            <a:spAutoFit/>
          </a:bodyPr>
          <a:lstStyle/>
          <a:p>
            <a:pPr>
              <a:lnSpc>
                <a:spcPct val="150000"/>
              </a:lnSpc>
            </a:pPr>
            <a:r>
              <a:rPr lang="zh-CN" altLang="en-US" sz="2000" dirty="0">
                <a:solidFill>
                  <a:srgbClr val="0070C0"/>
                </a:solidFill>
                <a:latin typeface="微软雅黑" panose="020B0503020204020204" pitchFamily="34" charset="-122"/>
                <a:ea typeface="微软雅黑" panose="020B0503020204020204" pitchFamily="34" charset="-122"/>
              </a:rPr>
              <a:t>在</a:t>
            </a:r>
            <a:r>
              <a:rPr lang="en-US" altLang="zh-CN" sz="2000" dirty="0">
                <a:solidFill>
                  <a:srgbClr val="0070C0"/>
                </a:solidFill>
                <a:latin typeface="微软雅黑" panose="020B0503020204020204" pitchFamily="34" charset="-122"/>
                <a:ea typeface="微软雅黑" panose="020B0503020204020204" pitchFamily="34" charset="-122"/>
              </a:rPr>
              <a:t>Settings</a:t>
            </a:r>
            <a:r>
              <a:rPr lang="zh-CN" altLang="zh-CN" sz="2000" dirty="0">
                <a:solidFill>
                  <a:srgbClr val="0070C0"/>
                </a:solidFill>
                <a:latin typeface="微软雅黑" panose="020B0503020204020204" pitchFamily="34" charset="-122"/>
                <a:ea typeface="微软雅黑" panose="020B0503020204020204" pitchFamily="34" charset="-122"/>
              </a:rPr>
              <a:t>对话框的搜索栏</a:t>
            </a:r>
            <a:r>
              <a:rPr lang="zh-CN" altLang="zh-CN" sz="2000">
                <a:solidFill>
                  <a:srgbClr val="0070C0"/>
                </a:solidFill>
                <a:latin typeface="微软雅黑" panose="020B0503020204020204" pitchFamily="34" charset="-122"/>
                <a:ea typeface="微软雅黑" panose="020B0503020204020204" pitchFamily="34" charset="-122"/>
              </a:rPr>
              <a:t>中</a:t>
            </a:r>
            <a:r>
              <a:rPr lang="zh-CN" altLang="zh-CN" sz="2000" smtClean="0">
                <a:solidFill>
                  <a:srgbClr val="0070C0"/>
                </a:solidFill>
                <a:latin typeface="微软雅黑" panose="020B0503020204020204" pitchFamily="34" charset="-122"/>
                <a:ea typeface="微软雅黑" panose="020B0503020204020204" pitchFamily="34" charset="-122"/>
              </a:rPr>
              <a:t>输入</a:t>
            </a:r>
            <a:r>
              <a:rPr lang="en-US" altLang="zh-CN" sz="2000">
                <a:solidFill>
                  <a:srgbClr val="0070C0"/>
                </a:solidFill>
                <a:latin typeface="微软雅黑" panose="020B0503020204020204" pitchFamily="34" charset="-122"/>
                <a:ea typeface="微软雅黑" panose="020B0503020204020204" pitchFamily="34" charset="-122"/>
              </a:rPr>
              <a:t>s</a:t>
            </a:r>
            <a:r>
              <a:rPr lang="en-US" altLang="zh-CN" sz="2000" smtClean="0">
                <a:solidFill>
                  <a:srgbClr val="0070C0"/>
                </a:solidFill>
                <a:latin typeface="微软雅黑" panose="020B0503020204020204" pitchFamily="34" charset="-122"/>
                <a:ea typeface="微软雅黑" panose="020B0503020204020204" pitchFamily="34" charset="-122"/>
              </a:rPr>
              <a:t>elenium</a:t>
            </a:r>
            <a:r>
              <a:rPr lang="zh-CN" altLang="en-US" sz="2000" smtClean="0">
                <a:solidFill>
                  <a:srgbClr val="595959"/>
                </a:solidFill>
                <a:latin typeface="微软雅黑" panose="020B0503020204020204" pitchFamily="34" charset="-122"/>
                <a:ea typeface="微软雅黑" panose="020B0503020204020204" pitchFamily="34" charset="-122"/>
              </a:rPr>
              <a:t>，勾选</a:t>
            </a:r>
            <a:r>
              <a:rPr lang="en-US" altLang="zh-CN" sz="2000" smtClean="0">
                <a:solidFill>
                  <a:srgbClr val="595959"/>
                </a:solidFill>
                <a:latin typeface="微软雅黑" panose="020B0503020204020204" pitchFamily="34" charset="-122"/>
                <a:ea typeface="微软雅黑" panose="020B0503020204020204" pitchFamily="34" charset="-122"/>
              </a:rPr>
              <a:t>Selenium</a:t>
            </a:r>
            <a:r>
              <a:rPr lang="zh-CN" altLang="en-US" sz="2000" smtClean="0">
                <a:solidFill>
                  <a:srgbClr val="595959"/>
                </a:solidFill>
                <a:latin typeface="微软雅黑" panose="020B0503020204020204" pitchFamily="34" charset="-122"/>
                <a:ea typeface="微软雅黑" panose="020B0503020204020204" pitchFamily="34" charset="-122"/>
              </a:rPr>
              <a:t>版本信息下方的</a:t>
            </a:r>
            <a:r>
              <a:rPr lang="zh-CN" altLang="en-US" sz="2000">
                <a:solidFill>
                  <a:srgbClr val="0070C0"/>
                </a:solidFill>
                <a:latin typeface="微软雅黑" panose="020B0503020204020204" pitchFamily="34" charset="-122"/>
                <a:ea typeface="微软雅黑" panose="020B0503020204020204" pitchFamily="34" charset="-122"/>
              </a:rPr>
              <a:t>“</a:t>
            </a:r>
            <a:r>
              <a:rPr lang="en-US" altLang="zh-CN" sz="2000">
                <a:solidFill>
                  <a:srgbClr val="0070C0"/>
                </a:solidFill>
                <a:latin typeface="微软雅黑" panose="020B0503020204020204" pitchFamily="34" charset="-122"/>
                <a:ea typeface="微软雅黑" panose="020B0503020204020204" pitchFamily="34" charset="-122"/>
              </a:rPr>
              <a:t>Specify version</a:t>
            </a:r>
            <a:r>
              <a:rPr lang="zh-CN" altLang="en-US" sz="2000">
                <a:solidFill>
                  <a:srgbClr val="0070C0"/>
                </a:solidFill>
                <a:latin typeface="微软雅黑" panose="020B0503020204020204" pitchFamily="34" charset="-122"/>
                <a:ea typeface="微软雅黑" panose="020B0503020204020204" pitchFamily="34" charset="-122"/>
              </a:rPr>
              <a:t>”</a:t>
            </a:r>
            <a:r>
              <a:rPr lang="zh-CN" altLang="en-US" sz="2000" smtClean="0">
                <a:solidFill>
                  <a:srgbClr val="595959"/>
                </a:solidFill>
                <a:latin typeface="微软雅黑" panose="020B0503020204020204" pitchFamily="34" charset="-122"/>
                <a:ea typeface="微软雅黑" panose="020B0503020204020204" pitchFamily="34" charset="-122"/>
              </a:rPr>
              <a:t>复选框，选择</a:t>
            </a:r>
            <a:r>
              <a:rPr lang="zh-CN" altLang="en-US" sz="2000">
                <a:solidFill>
                  <a:srgbClr val="0070C0"/>
                </a:solidFill>
                <a:latin typeface="微软雅黑" panose="020B0503020204020204" pitchFamily="34" charset="-122"/>
                <a:ea typeface="微软雅黑" panose="020B0503020204020204" pitchFamily="34" charset="-122"/>
              </a:rPr>
              <a:t>“</a:t>
            </a:r>
            <a:r>
              <a:rPr lang="en-US" altLang="zh-CN" sz="2000">
                <a:solidFill>
                  <a:srgbClr val="0070C0"/>
                </a:solidFill>
                <a:latin typeface="微软雅黑" panose="020B0503020204020204" pitchFamily="34" charset="-122"/>
                <a:ea typeface="微软雅黑" panose="020B0503020204020204" pitchFamily="34" charset="-122"/>
              </a:rPr>
              <a:t>3.141.0</a:t>
            </a:r>
            <a:r>
              <a:rPr lang="zh-CN" altLang="en-US" sz="2000">
                <a:solidFill>
                  <a:srgbClr val="0070C0"/>
                </a:solidFill>
                <a:latin typeface="微软雅黑" panose="020B0503020204020204" pitchFamily="34" charset="-122"/>
                <a:ea typeface="微软雅黑" panose="020B0503020204020204" pitchFamily="34" charset="-122"/>
              </a:rPr>
              <a:t>”</a:t>
            </a:r>
            <a:r>
              <a:rPr lang="zh-CN" altLang="en-US" sz="2000" smtClean="0">
                <a:solidFill>
                  <a:srgbClr val="595959"/>
                </a:solidFill>
                <a:latin typeface="微软雅黑" panose="020B0503020204020204" pitchFamily="34" charset="-122"/>
                <a:ea typeface="微软雅黑" panose="020B0503020204020204" pitchFamily="34" charset="-122"/>
              </a:rPr>
              <a:t>的版本，最后</a:t>
            </a:r>
            <a:r>
              <a:rPr lang="zh-CN" altLang="zh-CN" sz="2000" smtClean="0">
                <a:solidFill>
                  <a:srgbClr val="595959"/>
                </a:solidFill>
                <a:latin typeface="微软雅黑" panose="020B0503020204020204" pitchFamily="34" charset="-122"/>
                <a:ea typeface="微软雅黑" panose="020B0503020204020204" pitchFamily="34" charset="-122"/>
              </a:rPr>
              <a:t>单击</a:t>
            </a:r>
            <a:r>
              <a:rPr lang="zh-CN" altLang="zh-CN" sz="2000" dirty="0">
                <a:solidFill>
                  <a:srgbClr val="595959"/>
                </a:solidFill>
                <a:latin typeface="微软雅黑" panose="020B0503020204020204" pitchFamily="34" charset="-122"/>
                <a:ea typeface="微软雅黑" panose="020B0503020204020204" pitchFamily="34" charset="-122"/>
              </a:rPr>
              <a:t>下方的</a:t>
            </a:r>
            <a:r>
              <a:rPr lang="zh-CN" altLang="zh-CN"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Install Package</a:t>
            </a:r>
            <a:r>
              <a:rPr lang="zh-CN"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按钮</a:t>
            </a:r>
            <a:r>
              <a:rPr lang="zh-CN" altLang="zh-CN" sz="2000">
                <a:solidFill>
                  <a:srgbClr val="595959"/>
                </a:solidFill>
                <a:latin typeface="微软雅黑" panose="020B0503020204020204" pitchFamily="34" charset="-122"/>
                <a:ea typeface="微软雅黑" panose="020B0503020204020204" pitchFamily="34" charset="-122"/>
              </a:rPr>
              <a:t>进行</a:t>
            </a:r>
            <a:r>
              <a:rPr lang="zh-CN" altLang="zh-CN" sz="2000" smtClean="0">
                <a:solidFill>
                  <a:srgbClr val="595959"/>
                </a:solidFill>
                <a:latin typeface="微软雅黑" panose="020B0503020204020204" pitchFamily="34" charset="-122"/>
                <a:ea typeface="微软雅黑" panose="020B0503020204020204" pitchFamily="34" charset="-122"/>
              </a:rPr>
              <a:t>安装</a:t>
            </a:r>
            <a:r>
              <a:rPr lang="zh-CN" altLang="en-US" sz="2000" smtClean="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75206" y="2449400"/>
            <a:ext cx="5748111" cy="4147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12250" y="1761465"/>
            <a:ext cx="10224000" cy="3323987"/>
          </a:xfrm>
          <a:prstGeom prst="rect">
            <a:avLst/>
          </a:prstGeom>
        </p:spPr>
        <p:txBody>
          <a:bodyPr wrap="square">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在</a:t>
            </a:r>
            <a:r>
              <a:rPr lang="en-US" altLang="zh-CN" sz="2000" dirty="0">
                <a:solidFill>
                  <a:srgbClr val="595959"/>
                </a:solidFill>
                <a:latin typeface="微软雅黑" panose="020B0503020204020204" pitchFamily="34" charset="-122"/>
                <a:ea typeface="微软雅黑" panose="020B0503020204020204" pitchFamily="34" charset="-122"/>
              </a:rPr>
              <a:t>Web</a:t>
            </a:r>
            <a:r>
              <a:rPr lang="zh-CN" altLang="zh-CN" sz="2000" dirty="0">
                <a:solidFill>
                  <a:srgbClr val="595959"/>
                </a:solidFill>
                <a:latin typeface="微软雅黑" panose="020B0503020204020204" pitchFamily="34" charset="-122"/>
                <a:ea typeface="微软雅黑" panose="020B0503020204020204" pitchFamily="34" charset="-122"/>
              </a:rPr>
              <a:t>自动化测试中，</a:t>
            </a:r>
            <a:r>
              <a:rPr lang="zh-CN" altLang="zh-CN" sz="2000" dirty="0">
                <a:solidFill>
                  <a:srgbClr val="0070C0"/>
                </a:solidFill>
                <a:latin typeface="微软雅黑" panose="020B0503020204020204" pitchFamily="34" charset="-122"/>
                <a:ea typeface="微软雅黑" panose="020B0503020204020204" pitchFamily="34" charset="-122"/>
              </a:rPr>
              <a:t>浏览器驱动通过将</a:t>
            </a:r>
            <a:r>
              <a:rPr lang="en-US" altLang="zh-CN" sz="2000" dirty="0" err="1">
                <a:solidFill>
                  <a:srgbClr val="0070C0"/>
                </a:solidFill>
                <a:latin typeface="微软雅黑" panose="020B0503020204020204" pitchFamily="34" charset="-122"/>
                <a:ea typeface="微软雅黑" panose="020B0503020204020204" pitchFamily="34" charset="-122"/>
              </a:rPr>
              <a:t>PyCharm</a:t>
            </a:r>
            <a:r>
              <a:rPr lang="zh-CN" altLang="zh-CN" sz="2000" dirty="0">
                <a:solidFill>
                  <a:srgbClr val="0070C0"/>
                </a:solidFill>
                <a:latin typeface="微软雅黑" panose="020B0503020204020204" pitchFamily="34" charset="-122"/>
                <a:ea typeface="微软雅黑" panose="020B0503020204020204" pitchFamily="34" charset="-122"/>
              </a:rPr>
              <a:t>中的测试脚本转换为浏览器能够识别的指令来模拟用户操作网页</a:t>
            </a:r>
            <a:r>
              <a:rPr lang="zh-CN" altLang="zh-CN" sz="2000" dirty="0">
                <a:solidFill>
                  <a:srgbClr val="595959"/>
                </a:solidFill>
                <a:latin typeface="微软雅黑" panose="020B0503020204020204" pitchFamily="34" charset="-122"/>
                <a:ea typeface="微软雅黑" panose="020B0503020204020204" pitchFamily="34" charset="-122"/>
              </a:rPr>
              <a:t>，浏览器在接收到指令后，会通过浏览器驱动将操作结果返回到</a:t>
            </a:r>
            <a:r>
              <a:rPr lang="en-US" altLang="zh-CN" sz="2000" dirty="0" err="1">
                <a:solidFill>
                  <a:srgbClr val="595959"/>
                </a:solidFill>
                <a:latin typeface="微软雅黑" panose="020B0503020204020204" pitchFamily="34" charset="-122"/>
                <a:ea typeface="微软雅黑" panose="020B0503020204020204" pitchFamily="34" charset="-122"/>
              </a:rPr>
              <a:t>PyCharm</a:t>
            </a:r>
            <a:r>
              <a:rPr lang="zh-CN" altLang="zh-CN" sz="2000" dirty="0">
                <a:solidFill>
                  <a:srgbClr val="595959"/>
                </a:solidFill>
                <a:latin typeface="微软雅黑" panose="020B0503020204020204" pitchFamily="34" charset="-122"/>
                <a:ea typeface="微软雅黑" panose="020B0503020204020204" pitchFamily="34" charset="-122"/>
              </a:rPr>
              <a:t>的控制台</a:t>
            </a:r>
            <a:r>
              <a:rPr lang="zh-CN" altLang="zh-CN" sz="2000">
                <a:solidFill>
                  <a:srgbClr val="595959"/>
                </a:solidFill>
                <a:latin typeface="微软雅黑" panose="020B0503020204020204" pitchFamily="34" charset="-122"/>
                <a:ea typeface="微软雅黑" panose="020B0503020204020204" pitchFamily="34" charset="-122"/>
              </a:rPr>
              <a:t>中</a:t>
            </a:r>
            <a:r>
              <a:rPr lang="zh-CN" altLang="zh-CN" sz="2000" smtClean="0">
                <a:solidFill>
                  <a:srgbClr val="595959"/>
                </a:solidFill>
                <a:latin typeface="微软雅黑" panose="020B0503020204020204" pitchFamily="34" charset="-122"/>
                <a:ea typeface="微软雅黑" panose="020B0503020204020204" pitchFamily="34" charset="-122"/>
              </a:rPr>
              <a:t>。</a:t>
            </a:r>
            <a:endParaRPr lang="en-US" altLang="zh-CN" sz="2000" smtClean="0">
              <a:solidFill>
                <a:srgbClr val="595959"/>
              </a:solidFill>
              <a:latin typeface="微软雅黑" panose="020B0503020204020204" pitchFamily="34" charset="-122"/>
              <a:ea typeface="微软雅黑" panose="020B0503020204020204" pitchFamily="34" charset="-122"/>
            </a:endParaRPr>
          </a:p>
          <a:p>
            <a:pPr>
              <a:lnSpc>
                <a:spcPct val="150000"/>
              </a:lnSpc>
            </a:pPr>
            <a:endParaRPr lang="en-US" altLang="zh-CN" sz="2000">
              <a:solidFill>
                <a:srgbClr val="595959"/>
              </a:solidFill>
              <a:latin typeface="微软雅黑" panose="020B0503020204020204" pitchFamily="34" charset="-122"/>
              <a:ea typeface="微软雅黑" panose="020B0503020204020204" pitchFamily="34" charset="-122"/>
            </a:endParaRPr>
          </a:p>
          <a:p>
            <a:pPr>
              <a:lnSpc>
                <a:spcPct val="150000"/>
              </a:lnSpc>
            </a:pPr>
            <a:r>
              <a:rPr lang="zh-CN" altLang="zh-CN" sz="2000" smtClean="0">
                <a:solidFill>
                  <a:srgbClr val="595959"/>
                </a:solidFill>
                <a:latin typeface="微软雅黑" panose="020B0503020204020204" pitchFamily="34" charset="-122"/>
                <a:ea typeface="微软雅黑" panose="020B0503020204020204" pitchFamily="34" charset="-122"/>
              </a:rPr>
              <a:t>每</a:t>
            </a:r>
            <a:r>
              <a:rPr lang="zh-CN" altLang="zh-CN" sz="2000" dirty="0">
                <a:solidFill>
                  <a:srgbClr val="595959"/>
                </a:solidFill>
                <a:latin typeface="微软雅黑" panose="020B0503020204020204" pitchFamily="34" charset="-122"/>
                <a:ea typeface="微软雅黑" panose="020B0503020204020204" pitchFamily="34" charset="-122"/>
              </a:rPr>
              <a:t>一种浏览器都需要有一个</a:t>
            </a:r>
            <a:r>
              <a:rPr lang="zh-CN" altLang="zh-CN" sz="2000">
                <a:solidFill>
                  <a:srgbClr val="595959"/>
                </a:solidFill>
                <a:latin typeface="微软雅黑" panose="020B0503020204020204" pitchFamily="34" charset="-122"/>
                <a:ea typeface="微软雅黑" panose="020B0503020204020204" pitchFamily="34" charset="-122"/>
              </a:rPr>
              <a:t>特定</a:t>
            </a:r>
            <a:r>
              <a:rPr lang="zh-CN" altLang="zh-CN" sz="2000" smtClean="0">
                <a:solidFill>
                  <a:srgbClr val="595959"/>
                </a:solidFill>
                <a:latin typeface="微软雅黑" panose="020B0503020204020204" pitchFamily="34" charset="-122"/>
                <a:ea typeface="微软雅黑" panose="020B0503020204020204" pitchFamily="34" charset="-122"/>
              </a:rPr>
              <a:t>的</a:t>
            </a:r>
            <a:r>
              <a:rPr lang="zh-CN" altLang="en-US" sz="2000" smtClean="0">
                <a:solidFill>
                  <a:srgbClr val="595959"/>
                </a:solidFill>
                <a:latin typeface="微软雅黑" panose="020B0503020204020204" pitchFamily="34" charset="-122"/>
                <a:ea typeface="微软雅黑" panose="020B0503020204020204" pitchFamily="34" charset="-122"/>
              </a:rPr>
              <a:t>浏览器</a:t>
            </a:r>
            <a:r>
              <a:rPr lang="zh-CN" altLang="zh-CN" sz="2000" smtClean="0">
                <a:solidFill>
                  <a:srgbClr val="595959"/>
                </a:solidFill>
                <a:latin typeface="微软雅黑" panose="020B0503020204020204" pitchFamily="34" charset="-122"/>
                <a:ea typeface="微软雅黑" panose="020B0503020204020204" pitchFamily="34" charset="-122"/>
              </a:rPr>
              <a:t>驱动，</a:t>
            </a:r>
            <a:r>
              <a:rPr lang="zh-CN" altLang="zh-CN" sz="2000" dirty="0">
                <a:solidFill>
                  <a:srgbClr val="595959"/>
                </a:solidFill>
                <a:latin typeface="微软雅黑" panose="020B0503020204020204" pitchFamily="34" charset="-122"/>
                <a:ea typeface="微软雅黑" panose="020B0503020204020204" pitchFamily="34" charset="-122"/>
              </a:rPr>
              <a:t>例如，</a:t>
            </a:r>
            <a:r>
              <a:rPr lang="en-US" altLang="zh-CN" sz="2000" dirty="0">
                <a:solidFill>
                  <a:srgbClr val="0070C0"/>
                </a:solidFill>
                <a:latin typeface="微软雅黑" panose="020B0503020204020204" pitchFamily="34" charset="-122"/>
                <a:ea typeface="微软雅黑" panose="020B0503020204020204" pitchFamily="34" charset="-122"/>
              </a:rPr>
              <a:t>Chrome</a:t>
            </a:r>
            <a:r>
              <a:rPr lang="zh-CN" altLang="zh-CN" sz="2000" dirty="0">
                <a:solidFill>
                  <a:srgbClr val="0070C0"/>
                </a:solidFill>
                <a:latin typeface="微软雅黑" panose="020B0503020204020204" pitchFamily="34" charset="-122"/>
                <a:ea typeface="微软雅黑" panose="020B0503020204020204" pitchFamily="34" charset="-122"/>
              </a:rPr>
              <a:t>浏览器驱动</a:t>
            </a:r>
            <a:r>
              <a:rPr lang="zh-CN" altLang="zh-CN" sz="2000" dirty="0">
                <a:solidFill>
                  <a:srgbClr val="595959"/>
                </a:solidFill>
                <a:latin typeface="微软雅黑" panose="020B0503020204020204" pitchFamily="34" charset="-122"/>
                <a:ea typeface="微软雅黑" panose="020B0503020204020204" pitchFamily="34" charset="-122"/>
              </a:rPr>
              <a:t>是</a:t>
            </a:r>
            <a:r>
              <a:rPr lang="en-US" altLang="zh-CN" sz="2000" dirty="0">
                <a:solidFill>
                  <a:srgbClr val="0070C0"/>
                </a:solidFill>
                <a:latin typeface="微软雅黑" panose="020B0503020204020204" pitchFamily="34" charset="-122"/>
                <a:ea typeface="微软雅黑" panose="020B0503020204020204" pitchFamily="34" charset="-122"/>
              </a:rPr>
              <a:t>chromedriver.exe</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Firefox</a:t>
            </a:r>
            <a:r>
              <a:rPr lang="zh-CN" altLang="zh-CN" sz="2000" dirty="0">
                <a:solidFill>
                  <a:srgbClr val="0070C0"/>
                </a:solidFill>
                <a:latin typeface="微软雅黑" panose="020B0503020204020204" pitchFamily="34" charset="-122"/>
                <a:ea typeface="微软雅黑" panose="020B0503020204020204" pitchFamily="34" charset="-122"/>
              </a:rPr>
              <a:t>浏览器驱动</a:t>
            </a:r>
            <a:r>
              <a:rPr lang="zh-CN" altLang="zh-CN" sz="2000" dirty="0">
                <a:solidFill>
                  <a:srgbClr val="595959"/>
                </a:solidFill>
                <a:latin typeface="微软雅黑" panose="020B0503020204020204" pitchFamily="34" charset="-122"/>
                <a:ea typeface="微软雅黑" panose="020B0503020204020204" pitchFamily="34" charset="-122"/>
              </a:rPr>
              <a:t>是</a:t>
            </a:r>
            <a:r>
              <a:rPr lang="en-US" altLang="zh-CN" sz="2000" dirty="0">
                <a:solidFill>
                  <a:srgbClr val="0070C0"/>
                </a:solidFill>
                <a:latin typeface="微软雅黑" panose="020B0503020204020204" pitchFamily="34" charset="-122"/>
                <a:ea typeface="微软雅黑" panose="020B0503020204020204" pitchFamily="34" charset="-122"/>
              </a:rPr>
              <a:t>geckodriver.exe</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IE</a:t>
            </a:r>
            <a:r>
              <a:rPr lang="zh-CN" altLang="zh-CN" sz="2000" dirty="0">
                <a:solidFill>
                  <a:srgbClr val="0070C0"/>
                </a:solidFill>
                <a:latin typeface="微软雅黑" panose="020B0503020204020204" pitchFamily="34" charset="-122"/>
                <a:ea typeface="微软雅黑" panose="020B0503020204020204" pitchFamily="34" charset="-122"/>
              </a:rPr>
              <a:t>浏览器驱动</a:t>
            </a:r>
            <a:r>
              <a:rPr lang="zh-CN" altLang="zh-CN" sz="2000" dirty="0">
                <a:solidFill>
                  <a:srgbClr val="595959"/>
                </a:solidFill>
                <a:latin typeface="微软雅黑" panose="020B0503020204020204" pitchFamily="34" charset="-122"/>
                <a:ea typeface="微软雅黑" panose="020B0503020204020204" pitchFamily="34" charset="-122"/>
              </a:rPr>
              <a:t>是</a:t>
            </a:r>
            <a:r>
              <a:rPr lang="en-US" altLang="zh-CN" sz="2000">
                <a:solidFill>
                  <a:srgbClr val="0070C0"/>
                </a:solidFill>
                <a:latin typeface="微软雅黑" panose="020B0503020204020204" pitchFamily="34" charset="-122"/>
                <a:ea typeface="微软雅黑" panose="020B0503020204020204" pitchFamily="34" charset="-122"/>
              </a:rPr>
              <a:t>IEDriverServer.exe</a:t>
            </a:r>
            <a:r>
              <a:rPr lang="zh-CN" altLang="zh-CN" sz="2000" smtClean="0">
                <a:solidFill>
                  <a:srgbClr val="595959"/>
                </a:solidFill>
                <a:latin typeface="微软雅黑" panose="020B0503020204020204" pitchFamily="34" charset="-122"/>
                <a:ea typeface="微软雅黑" panose="020B0503020204020204" pitchFamily="34" charset="-122"/>
              </a:rPr>
              <a:t>。</a:t>
            </a:r>
            <a:endParaRPr lang="en-US" altLang="zh-CN" sz="2000" smtClean="0">
              <a:solidFill>
                <a:srgbClr val="595959"/>
              </a:solidFill>
              <a:latin typeface="微软雅黑" panose="020B0503020204020204" pitchFamily="34" charset="-122"/>
              <a:ea typeface="微软雅黑" panose="020B0503020204020204" pitchFamily="34" charset="-122"/>
            </a:endParaRPr>
          </a:p>
        </p:txBody>
      </p:sp>
      <p:sp>
        <p:nvSpPr>
          <p:cNvPr id="5" name="1"/>
          <p:cNvSpPr txBox="1"/>
          <p:nvPr>
            <p:custDataLst>
              <p:tags r:id="rId1"/>
            </p:custDataLst>
          </p:nvPr>
        </p:nvSpPr>
        <p:spPr>
          <a:xfrm>
            <a:off x="1024349" y="1067218"/>
            <a:ext cx="2550857" cy="400110"/>
          </a:xfrm>
          <a:prstGeom prst="rect">
            <a:avLst/>
          </a:prstGeom>
          <a:noFill/>
          <a:ln>
            <a:noFill/>
          </a:ln>
        </p:spPr>
        <p:txBody>
          <a:bodyPr wrap="square" rtlCol="0">
            <a:spAutoFit/>
          </a:bodyPr>
          <a:lstStyle/>
          <a:p>
            <a:pPr lvl="0"/>
            <a:r>
              <a:rPr lang="en-US" altLang="zh-CN" sz="2000" b="1" kern="0" noProof="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3</a:t>
            </a:r>
            <a:r>
              <a:rPr kumimoji="0" lang="en-US" altLang="zh-CN" sz="2000" b="1" i="0" u="none" strike="noStrike" kern="0" cap="none" spc="0" normalizeH="0" baseline="0" noProof="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zh-CN" sz="2000" b="1" kern="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安装</a:t>
            </a:r>
            <a:r>
              <a:rPr lang="zh-CN" altLang="en-US" sz="2000" b="1" kern="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浏览器驱动</a:t>
            </a:r>
            <a:endParaRPr lang="zh-CN" altLang="zh-CN" sz="2000"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983206" y="1526029"/>
            <a:ext cx="10080000" cy="1477328"/>
          </a:xfrm>
          <a:prstGeom prst="rect">
            <a:avLst/>
          </a:prstGeom>
        </p:spPr>
        <p:txBody>
          <a:bodyPr wrap="square">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单击</a:t>
            </a:r>
            <a:r>
              <a:rPr lang="en-US" altLang="zh-CN" sz="2000" dirty="0">
                <a:solidFill>
                  <a:srgbClr val="595959"/>
                </a:solidFill>
                <a:latin typeface="微软雅黑" panose="020B0503020204020204" pitchFamily="34" charset="-122"/>
                <a:ea typeface="微软雅黑" panose="020B0503020204020204" pitchFamily="34" charset="-122"/>
              </a:rPr>
              <a:t>Chrome</a:t>
            </a:r>
            <a:r>
              <a:rPr lang="zh-CN" altLang="zh-CN" sz="2000" dirty="0">
                <a:solidFill>
                  <a:srgbClr val="595959"/>
                </a:solidFill>
                <a:latin typeface="微软雅黑" panose="020B0503020204020204" pitchFamily="34" charset="-122"/>
                <a:ea typeface="微软雅黑" panose="020B0503020204020204" pitchFamily="34" charset="-122"/>
              </a:rPr>
              <a:t>浏览器右</a:t>
            </a:r>
            <a:r>
              <a:rPr lang="zh-CN" altLang="zh-CN" sz="2000">
                <a:solidFill>
                  <a:srgbClr val="595959"/>
                </a:solidFill>
                <a:latin typeface="微软雅黑" panose="020B0503020204020204" pitchFamily="34" charset="-122"/>
                <a:ea typeface="微软雅黑" panose="020B0503020204020204" pitchFamily="34" charset="-122"/>
              </a:rPr>
              <a:t>上角</a:t>
            </a:r>
            <a:r>
              <a:rPr lang="zh-CN" altLang="zh-CN" sz="2000" smtClean="0">
                <a:solidFill>
                  <a:srgbClr val="595959"/>
                </a:solidFill>
                <a:latin typeface="微软雅黑" panose="020B0503020204020204" pitchFamily="34" charset="-122"/>
                <a:ea typeface="微软雅黑" panose="020B0503020204020204" pitchFamily="34" charset="-122"/>
              </a:rPr>
              <a:t>的</a:t>
            </a:r>
            <a:r>
              <a:rPr lang="zh-CN" altLang="en-US" sz="2000" smtClean="0">
                <a:solidFill>
                  <a:srgbClr val="595959"/>
                </a:solidFill>
                <a:latin typeface="微软雅黑" panose="020B0503020204020204" pitchFamily="34" charset="-122"/>
                <a:ea typeface="微软雅黑" panose="020B0503020204020204" pitchFamily="34" charset="-122"/>
              </a:rPr>
              <a:t>“   ”</a:t>
            </a:r>
            <a:r>
              <a:rPr lang="zh-CN" altLang="zh-CN" sz="2000" smtClean="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选择</a:t>
            </a:r>
            <a:r>
              <a:rPr lang="zh-CN" altLang="zh-CN" sz="2000" dirty="0">
                <a:solidFill>
                  <a:srgbClr val="0070C0"/>
                </a:solidFill>
                <a:latin typeface="微软雅黑" panose="020B0503020204020204" pitchFamily="34" charset="-122"/>
                <a:ea typeface="微软雅黑" panose="020B0503020204020204" pitchFamily="34" charset="-122"/>
              </a:rPr>
              <a:t>“帮助”→“关于</a:t>
            </a:r>
            <a:r>
              <a:rPr lang="en-US" altLang="zh-CN" sz="2000" dirty="0">
                <a:solidFill>
                  <a:srgbClr val="0070C0"/>
                </a:solidFill>
                <a:latin typeface="微软雅黑" panose="020B0503020204020204" pitchFamily="34" charset="-122"/>
                <a:ea typeface="微软雅黑" panose="020B0503020204020204" pitchFamily="34" charset="-122"/>
              </a:rPr>
              <a:t>Google Chrome</a:t>
            </a:r>
            <a:r>
              <a:rPr lang="zh-CN" altLang="zh-CN" sz="2000" dirty="0">
                <a:solidFill>
                  <a:srgbClr val="0070C0"/>
                </a:solidFill>
                <a:latin typeface="微软雅黑" panose="020B0503020204020204" pitchFamily="34" charset="-122"/>
                <a:ea typeface="微软雅黑" panose="020B0503020204020204" pitchFamily="34" charset="-122"/>
              </a:rPr>
              <a:t>选项”</a:t>
            </a:r>
            <a:r>
              <a:rPr lang="zh-CN" altLang="zh-CN" sz="2000" dirty="0">
                <a:solidFill>
                  <a:srgbClr val="595959"/>
                </a:solidFill>
                <a:latin typeface="微软雅黑" panose="020B0503020204020204" pitchFamily="34" charset="-122"/>
                <a:ea typeface="微软雅黑" panose="020B0503020204020204" pitchFamily="34" charset="-122"/>
              </a:rPr>
              <a:t>，会弹出一个</a:t>
            </a:r>
            <a:r>
              <a:rPr lang="zh-CN" altLang="zh-CN" sz="2000" dirty="0">
                <a:solidFill>
                  <a:srgbClr val="0070C0"/>
                </a:solidFill>
                <a:latin typeface="微软雅黑" panose="020B0503020204020204" pitchFamily="34" charset="-122"/>
                <a:ea typeface="微软雅黑" panose="020B0503020204020204" pitchFamily="34" charset="-122"/>
              </a:rPr>
              <a:t>“设置</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0070C0"/>
                </a:solidFill>
                <a:latin typeface="微软雅黑" panose="020B0503020204020204" pitchFamily="34" charset="-122"/>
                <a:ea typeface="微软雅黑" panose="020B0503020204020204" pitchFamily="34" charset="-122"/>
              </a:rPr>
              <a:t>关于</a:t>
            </a:r>
            <a:r>
              <a:rPr lang="en-US" altLang="zh-CN" sz="2000" dirty="0">
                <a:solidFill>
                  <a:srgbClr val="0070C0"/>
                </a:solidFill>
                <a:latin typeface="微软雅黑" panose="020B0503020204020204" pitchFamily="34" charset="-122"/>
                <a:ea typeface="微软雅黑" panose="020B0503020204020204" pitchFamily="34" charset="-122"/>
              </a:rPr>
              <a:t>Chrome</a:t>
            </a:r>
            <a:r>
              <a:rPr lang="zh-CN"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的页面，在该页面中可以查看</a:t>
            </a:r>
            <a:r>
              <a:rPr lang="en-US" altLang="zh-CN" sz="2000" dirty="0">
                <a:solidFill>
                  <a:srgbClr val="595959"/>
                </a:solidFill>
                <a:latin typeface="微软雅黑" panose="020B0503020204020204" pitchFamily="34" charset="-122"/>
                <a:ea typeface="微软雅黑" panose="020B0503020204020204" pitchFamily="34" charset="-122"/>
              </a:rPr>
              <a:t>Chrome</a:t>
            </a:r>
            <a:r>
              <a:rPr lang="zh-CN" altLang="zh-CN" sz="2000" dirty="0">
                <a:solidFill>
                  <a:srgbClr val="595959"/>
                </a:solidFill>
                <a:latin typeface="微软雅黑" panose="020B0503020204020204" pitchFamily="34" charset="-122"/>
                <a:ea typeface="微软雅黑" panose="020B0503020204020204" pitchFamily="34" charset="-122"/>
              </a:rPr>
              <a:t>的</a:t>
            </a:r>
            <a:r>
              <a:rPr lang="zh-CN" altLang="zh-CN" sz="2000">
                <a:solidFill>
                  <a:srgbClr val="595959"/>
                </a:solidFill>
                <a:latin typeface="微软雅黑" panose="020B0503020204020204" pitchFamily="34" charset="-122"/>
                <a:ea typeface="微软雅黑" panose="020B0503020204020204" pitchFamily="34" charset="-122"/>
              </a:rPr>
              <a:t>版本</a:t>
            </a:r>
            <a:r>
              <a:rPr lang="zh-CN" altLang="zh-CN" sz="2000" smtClean="0">
                <a:solidFill>
                  <a:srgbClr val="595959"/>
                </a:solidFill>
                <a:latin typeface="微软雅黑" panose="020B0503020204020204" pitchFamily="34" charset="-122"/>
                <a:ea typeface="微软雅黑" panose="020B0503020204020204" pitchFamily="34" charset="-122"/>
              </a:rPr>
              <a:t>信息</a:t>
            </a:r>
            <a:r>
              <a:rPr lang="zh-CN" altLang="en-US" sz="2000" smtClean="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1"/>
          <a:stretch>
            <a:fillRect/>
          </a:stretch>
        </p:blipFill>
        <p:spPr>
          <a:xfrm>
            <a:off x="4583206" y="1701794"/>
            <a:ext cx="201150" cy="190089"/>
          </a:xfrm>
          <a:prstGeom prst="rect">
            <a:avLst/>
          </a:prstGeom>
          <a:noFill/>
          <a:ln>
            <a:solidFill>
              <a:schemeClr val="tx1">
                <a:lumMod val="50000"/>
                <a:lumOff val="50000"/>
              </a:schemeClr>
            </a:solidFill>
          </a:ln>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206" y="2853794"/>
            <a:ext cx="5278952" cy="3713061"/>
          </a:xfrm>
          <a:prstGeom prst="rect">
            <a:avLst/>
          </a:prstGeom>
        </p:spPr>
      </p:pic>
      <p:sp>
        <p:nvSpPr>
          <p:cNvPr id="6" name="矩形 5"/>
          <p:cNvSpPr/>
          <p:nvPr/>
        </p:nvSpPr>
        <p:spPr>
          <a:xfrm>
            <a:off x="889384" y="1053327"/>
            <a:ext cx="3410229" cy="400110"/>
          </a:xfrm>
          <a:prstGeom prst="rect">
            <a:avLst/>
          </a:prstGeom>
        </p:spPr>
        <p:txBody>
          <a:bodyPr wrap="none">
            <a:spAutoFit/>
          </a:bodyPr>
          <a:lstStyle/>
          <a:p>
            <a:r>
              <a:rPr lang="zh-CN" altLang="en-US" sz="2000" b="1" dirty="0" smtClean="0">
                <a:solidFill>
                  <a:srgbClr val="595959"/>
                </a:solidFill>
                <a:latin typeface="微软雅黑" panose="020B0503020204020204" pitchFamily="34" charset="-122"/>
                <a:ea typeface="微软雅黑" panose="020B0503020204020204" pitchFamily="34" charset="-122"/>
              </a:rPr>
              <a:t>（</a:t>
            </a:r>
            <a:r>
              <a:rPr lang="en-US" altLang="zh-CN" sz="2000" b="1" dirty="0" smtClean="0">
                <a:solidFill>
                  <a:srgbClr val="595959"/>
                </a:solidFill>
                <a:latin typeface="微软雅黑" panose="020B0503020204020204" pitchFamily="34" charset="-122"/>
                <a:ea typeface="微软雅黑" panose="020B0503020204020204" pitchFamily="34" charset="-122"/>
              </a:rPr>
              <a:t>1</a:t>
            </a:r>
            <a:r>
              <a:rPr lang="zh-CN" altLang="en-US" sz="2000" b="1" dirty="0" smtClean="0">
                <a:solidFill>
                  <a:srgbClr val="595959"/>
                </a:solidFill>
                <a:latin typeface="微软雅黑" panose="020B0503020204020204" pitchFamily="34" charset="-122"/>
                <a:ea typeface="微软雅黑" panose="020B0503020204020204" pitchFamily="34" charset="-122"/>
              </a:rPr>
              <a:t>）</a:t>
            </a:r>
            <a:r>
              <a:rPr lang="zh-CN" altLang="zh-CN" sz="2000" b="1" dirty="0" smtClean="0">
                <a:solidFill>
                  <a:srgbClr val="595959"/>
                </a:solidFill>
                <a:latin typeface="微软雅黑" panose="020B0503020204020204" pitchFamily="34" charset="-122"/>
                <a:ea typeface="微软雅黑" panose="020B0503020204020204" pitchFamily="34" charset="-122"/>
              </a:rPr>
              <a:t>查看</a:t>
            </a:r>
            <a:r>
              <a:rPr lang="en-US" altLang="zh-CN" sz="2000" b="1" dirty="0">
                <a:solidFill>
                  <a:srgbClr val="595959"/>
                </a:solidFill>
                <a:latin typeface="微软雅黑" panose="020B0503020204020204" pitchFamily="34" charset="-122"/>
                <a:ea typeface="微软雅黑" panose="020B0503020204020204" pitchFamily="34" charset="-122"/>
              </a:rPr>
              <a:t>Chrome</a:t>
            </a:r>
            <a:r>
              <a:rPr lang="zh-CN" altLang="zh-CN" sz="2000" b="1" dirty="0">
                <a:solidFill>
                  <a:srgbClr val="595959"/>
                </a:solidFill>
                <a:latin typeface="微软雅黑" panose="020B0503020204020204" pitchFamily="34" charset="-122"/>
                <a:ea typeface="微软雅黑" panose="020B0503020204020204" pitchFamily="34" charset="-122"/>
              </a:rPr>
              <a:t>版本信息</a:t>
            </a:r>
            <a:endParaRPr lang="zh-CN" altLang="zh-CN" sz="20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983206" y="1453437"/>
            <a:ext cx="10586341" cy="1477328"/>
          </a:xfrm>
          <a:prstGeom prst="rect">
            <a:avLst/>
          </a:prstGeom>
        </p:spPr>
        <p:txBody>
          <a:bodyPr wrap="square">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访问</a:t>
            </a:r>
            <a:r>
              <a:rPr lang="en-US" altLang="zh-CN" sz="2000" dirty="0">
                <a:solidFill>
                  <a:srgbClr val="0070C0"/>
                </a:solidFill>
                <a:latin typeface="微软雅黑" panose="020B0503020204020204" pitchFamily="34" charset="-122"/>
                <a:ea typeface="微软雅黑" panose="020B0503020204020204" pitchFamily="34" charset="-122"/>
              </a:rPr>
              <a:t>Chrome</a:t>
            </a:r>
            <a:r>
              <a:rPr lang="zh-CN" altLang="zh-CN" sz="2000" dirty="0">
                <a:solidFill>
                  <a:srgbClr val="0070C0"/>
                </a:solidFill>
                <a:latin typeface="微软雅黑" panose="020B0503020204020204" pitchFamily="34" charset="-122"/>
                <a:ea typeface="微软雅黑" panose="020B0503020204020204" pitchFamily="34" charset="-122"/>
              </a:rPr>
              <a:t>浏览器驱动的官方网站</a:t>
            </a:r>
            <a:r>
              <a:rPr lang="zh-CN" altLang="en-US" sz="2000" dirty="0" smtClean="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由于当前使用的</a:t>
            </a:r>
            <a:r>
              <a:rPr lang="en-US" altLang="zh-CN" sz="2000" dirty="0">
                <a:solidFill>
                  <a:srgbClr val="595959"/>
                </a:solidFill>
                <a:latin typeface="微软雅黑" panose="020B0503020204020204" pitchFamily="34" charset="-122"/>
                <a:ea typeface="微软雅黑" panose="020B0503020204020204" pitchFamily="34" charset="-122"/>
              </a:rPr>
              <a:t>Chrome</a:t>
            </a:r>
            <a:r>
              <a:rPr lang="zh-CN" altLang="zh-CN" sz="2000" dirty="0">
                <a:solidFill>
                  <a:srgbClr val="595959"/>
                </a:solidFill>
                <a:latin typeface="微软雅黑" panose="020B0503020204020204" pitchFamily="34" charset="-122"/>
                <a:ea typeface="微软雅黑" panose="020B0503020204020204" pitchFamily="34" charset="-122"/>
              </a:rPr>
              <a:t>浏览器版本为</a:t>
            </a:r>
            <a:r>
              <a:rPr lang="en-US" altLang="zh-CN" sz="2000" dirty="0">
                <a:solidFill>
                  <a:srgbClr val="0070C0"/>
                </a:solidFill>
                <a:latin typeface="微软雅黑" panose="020B0503020204020204" pitchFamily="34" charset="-122"/>
                <a:ea typeface="微软雅黑" panose="020B0503020204020204" pitchFamily="34" charset="-122"/>
              </a:rPr>
              <a:t>100.0.4896.127</a:t>
            </a:r>
            <a:r>
              <a:rPr lang="zh-CN" altLang="zh-CN" sz="2000" dirty="0">
                <a:solidFill>
                  <a:srgbClr val="595959"/>
                </a:solidFill>
                <a:latin typeface="微软雅黑" panose="020B0503020204020204" pitchFamily="34" charset="-122"/>
                <a:ea typeface="微软雅黑" panose="020B0503020204020204" pitchFamily="34" charset="-122"/>
              </a:rPr>
              <a:t>，所以此处选择</a:t>
            </a:r>
            <a:r>
              <a:rPr lang="zh-CN" altLang="zh-CN"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100.0.4896.20/</a:t>
            </a:r>
            <a:r>
              <a:rPr lang="zh-CN"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进行下载</a:t>
            </a:r>
            <a:r>
              <a:rPr lang="zh-CN" altLang="zh-CN" sz="2000" dirty="0" smtClean="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单击</a:t>
            </a:r>
            <a:r>
              <a:rPr lang="zh-CN" altLang="zh-CN"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chromedriver_win32.zip</a:t>
            </a:r>
            <a:r>
              <a:rPr lang="zh-CN"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链接</a:t>
            </a:r>
            <a:r>
              <a:rPr lang="zh-CN" altLang="zh-CN" sz="2000">
                <a:solidFill>
                  <a:srgbClr val="595959"/>
                </a:solidFill>
                <a:latin typeface="微软雅黑" panose="020B0503020204020204" pitchFamily="34" charset="-122"/>
                <a:ea typeface="微软雅黑" panose="020B0503020204020204" pitchFamily="34" charset="-122"/>
              </a:rPr>
              <a:t>进行</a:t>
            </a:r>
            <a:r>
              <a:rPr lang="zh-CN" altLang="zh-CN" sz="2000" smtClean="0">
                <a:solidFill>
                  <a:srgbClr val="595959"/>
                </a:solidFill>
                <a:latin typeface="微软雅黑" panose="020B0503020204020204" pitchFamily="34" charset="-122"/>
                <a:ea typeface="微软雅黑" panose="020B0503020204020204" pitchFamily="34" charset="-122"/>
              </a:rPr>
              <a:t>下载</a:t>
            </a:r>
            <a:r>
              <a:rPr lang="zh-CN" altLang="en-US" sz="2000" smtClean="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67206" y="3069794"/>
            <a:ext cx="6748277" cy="3542046"/>
          </a:xfrm>
          <a:prstGeom prst="rect">
            <a:avLst/>
          </a:prstGeom>
        </p:spPr>
      </p:pic>
      <p:sp>
        <p:nvSpPr>
          <p:cNvPr id="8" name="矩形 7"/>
          <p:cNvSpPr/>
          <p:nvPr/>
        </p:nvSpPr>
        <p:spPr>
          <a:xfrm>
            <a:off x="889384" y="1053327"/>
            <a:ext cx="3666709" cy="400110"/>
          </a:xfrm>
          <a:prstGeom prst="rect">
            <a:avLst/>
          </a:prstGeom>
        </p:spPr>
        <p:txBody>
          <a:bodyPr wrap="none">
            <a:spAutoFit/>
          </a:bodyPr>
          <a:lstStyle/>
          <a:p>
            <a:r>
              <a:rPr lang="zh-CN" altLang="en-US" sz="2000" b="1" smtClean="0">
                <a:solidFill>
                  <a:srgbClr val="595959"/>
                </a:solidFill>
                <a:latin typeface="微软雅黑" panose="020B0503020204020204" pitchFamily="34" charset="-122"/>
                <a:ea typeface="微软雅黑" panose="020B0503020204020204" pitchFamily="34" charset="-122"/>
              </a:rPr>
              <a:t>（</a:t>
            </a:r>
            <a:r>
              <a:rPr lang="en-US" altLang="zh-CN" sz="2000" b="1">
                <a:solidFill>
                  <a:srgbClr val="595959"/>
                </a:solidFill>
                <a:latin typeface="微软雅黑" panose="020B0503020204020204" pitchFamily="34" charset="-122"/>
                <a:ea typeface="微软雅黑" panose="020B0503020204020204" pitchFamily="34" charset="-122"/>
              </a:rPr>
              <a:t>2</a:t>
            </a:r>
            <a:r>
              <a:rPr lang="zh-CN" altLang="en-US" sz="2000" b="1">
                <a:solidFill>
                  <a:srgbClr val="595959"/>
                </a:solidFill>
                <a:latin typeface="微软雅黑" panose="020B0503020204020204" pitchFamily="34" charset="-122"/>
                <a:ea typeface="微软雅黑" panose="020B0503020204020204" pitchFamily="34" charset="-122"/>
              </a:rPr>
              <a:t>）下载</a:t>
            </a:r>
            <a:r>
              <a:rPr lang="en-US" altLang="zh-CN" sz="2000" b="1">
                <a:solidFill>
                  <a:srgbClr val="595959"/>
                </a:solidFill>
                <a:latin typeface="微软雅黑" panose="020B0503020204020204" pitchFamily="34" charset="-122"/>
                <a:ea typeface="微软雅黑" panose="020B0503020204020204" pitchFamily="34" charset="-122"/>
              </a:rPr>
              <a:t>Chrome</a:t>
            </a:r>
            <a:r>
              <a:rPr lang="zh-CN" altLang="en-US" sz="2000" b="1">
                <a:solidFill>
                  <a:srgbClr val="595959"/>
                </a:solidFill>
                <a:latin typeface="微软雅黑" panose="020B0503020204020204" pitchFamily="34" charset="-122"/>
                <a:ea typeface="微软雅黑" panose="020B0503020204020204" pitchFamily="34" charset="-122"/>
              </a:rPr>
              <a:t>浏览器驱动</a:t>
            </a:r>
            <a:endParaRPr lang="zh-CN" altLang="zh-CN" sz="20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搭建自动化测试环境</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946" y="1270000"/>
            <a:ext cx="4747260" cy="467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3092099" y="1725581"/>
            <a:ext cx="1233467" cy="751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50000"/>
              </a:lnSpc>
              <a:buNone/>
              <a:defRPr/>
            </a:pPr>
            <a:r>
              <a:rPr lang="zh-CN" altLang="en-US"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 意</a:t>
            </a:r>
            <a:endPar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4983948" y="2101362"/>
            <a:ext cx="6407976" cy="2304000"/>
          </a:xfrm>
          <a:prstGeom prst="rect">
            <a:avLst/>
          </a:prstGeom>
          <a:noFill/>
        </p:spPr>
        <p:txBody>
          <a:bodyPr wrap="square" rtlCol="0" anchor="t">
            <a:no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当</a:t>
            </a:r>
            <a:r>
              <a:rPr lang="zh-CN" altLang="zh-CN" sz="2000" dirty="0">
                <a:solidFill>
                  <a:srgbClr val="595959"/>
                </a:solidFill>
                <a:latin typeface="微软雅黑" panose="020B0503020204020204" pitchFamily="34" charset="-122"/>
                <a:ea typeface="微软雅黑" panose="020B0503020204020204" pitchFamily="34" charset="-122"/>
              </a:rPr>
              <a:t>下载</a:t>
            </a:r>
            <a:r>
              <a:rPr lang="en-US" altLang="zh-CN" sz="2000" dirty="0">
                <a:solidFill>
                  <a:srgbClr val="595959"/>
                </a:solidFill>
                <a:latin typeface="微软雅黑" panose="020B0503020204020204" pitchFamily="34" charset="-122"/>
                <a:ea typeface="微软雅黑" panose="020B0503020204020204" pitchFamily="34" charset="-122"/>
              </a:rPr>
              <a:t>Chrome</a:t>
            </a:r>
            <a:r>
              <a:rPr lang="zh-CN" altLang="zh-CN" sz="2000" dirty="0">
                <a:solidFill>
                  <a:srgbClr val="595959"/>
                </a:solidFill>
                <a:latin typeface="微软雅黑" panose="020B0503020204020204" pitchFamily="34" charset="-122"/>
                <a:ea typeface="微软雅黑" panose="020B0503020204020204" pitchFamily="34" charset="-122"/>
              </a:rPr>
              <a:t>浏览器驱动时，有时会</a:t>
            </a:r>
            <a:r>
              <a:rPr lang="zh-CN" altLang="zh-CN" sz="2000" dirty="0">
                <a:solidFill>
                  <a:srgbClr val="0070C0"/>
                </a:solidFill>
                <a:latin typeface="微软雅黑" panose="020B0503020204020204" pitchFamily="34" charset="-122"/>
                <a:ea typeface="微软雅黑" panose="020B0503020204020204" pitchFamily="34" charset="-122"/>
              </a:rPr>
              <a:t>找不到与浏览器版本号相同的驱动</a:t>
            </a:r>
            <a:r>
              <a:rPr lang="zh-CN" altLang="zh-CN" sz="2000" dirty="0">
                <a:solidFill>
                  <a:srgbClr val="595959"/>
                </a:solidFill>
                <a:latin typeface="微软雅黑" panose="020B0503020204020204" pitchFamily="34" charset="-122"/>
                <a:ea typeface="微软雅黑" panose="020B0503020204020204" pitchFamily="34" charset="-122"/>
              </a:rPr>
              <a:t>，此时</a:t>
            </a:r>
            <a:r>
              <a:rPr lang="zh-CN" altLang="zh-CN" sz="2000" dirty="0">
                <a:solidFill>
                  <a:srgbClr val="0070C0"/>
                </a:solidFill>
                <a:latin typeface="微软雅黑" panose="020B0503020204020204" pitchFamily="34" charset="-122"/>
                <a:ea typeface="微软雅黑" panose="020B0503020204020204" pitchFamily="34" charset="-122"/>
              </a:rPr>
              <a:t>可以下载与浏览器大版本号相同的驱动</a:t>
            </a:r>
            <a:r>
              <a:rPr lang="zh-CN" altLang="zh-CN" sz="2000" dirty="0">
                <a:solidFill>
                  <a:srgbClr val="595959"/>
                </a:solidFill>
                <a:latin typeface="微软雅黑" panose="020B0503020204020204" pitchFamily="34" charset="-122"/>
                <a:ea typeface="微软雅黑" panose="020B0503020204020204" pitchFamily="34" charset="-122"/>
              </a:rPr>
              <a:t>，例如</a:t>
            </a:r>
            <a:r>
              <a:rPr lang="en-US" altLang="zh-CN" sz="2000" dirty="0">
                <a:solidFill>
                  <a:srgbClr val="595959"/>
                </a:solidFill>
                <a:latin typeface="微软雅黑" panose="020B0503020204020204" pitchFamily="34" charset="-122"/>
                <a:ea typeface="微软雅黑" panose="020B0503020204020204" pitchFamily="34" charset="-122"/>
              </a:rPr>
              <a:t>Chrome</a:t>
            </a:r>
            <a:r>
              <a:rPr lang="zh-CN" altLang="zh-CN" sz="2000" dirty="0">
                <a:solidFill>
                  <a:srgbClr val="595959"/>
                </a:solidFill>
                <a:latin typeface="微软雅黑" panose="020B0503020204020204" pitchFamily="34" charset="-122"/>
                <a:ea typeface="微软雅黑" panose="020B0503020204020204" pitchFamily="34" charset="-122"/>
              </a:rPr>
              <a:t>浏览器版本为</a:t>
            </a:r>
            <a:r>
              <a:rPr lang="en-US" altLang="zh-CN" sz="2000" dirty="0">
                <a:solidFill>
                  <a:srgbClr val="595959"/>
                </a:solidFill>
                <a:latin typeface="微软雅黑" panose="020B0503020204020204" pitchFamily="34" charset="-122"/>
                <a:ea typeface="微软雅黑" panose="020B0503020204020204" pitchFamily="34" charset="-122"/>
              </a:rPr>
              <a:t>100.0.4896.127</a:t>
            </a:r>
            <a:r>
              <a:rPr lang="zh-CN" altLang="zh-CN" sz="2000" dirty="0">
                <a:solidFill>
                  <a:srgbClr val="595959"/>
                </a:solidFill>
                <a:latin typeface="微软雅黑" panose="020B0503020204020204" pitchFamily="34" charset="-122"/>
                <a:ea typeface="微软雅黑" panose="020B0503020204020204" pitchFamily="34" charset="-122"/>
              </a:rPr>
              <a:t>，则该浏览器的大版本号为</a:t>
            </a:r>
            <a:r>
              <a:rPr lang="en-US" altLang="zh-CN" sz="2000">
                <a:solidFill>
                  <a:srgbClr val="595959"/>
                </a:solidFill>
                <a:latin typeface="微软雅黑" panose="020B0503020204020204" pitchFamily="34" charset="-122"/>
                <a:ea typeface="微软雅黑" panose="020B0503020204020204" pitchFamily="34" charset="-122"/>
              </a:rPr>
              <a:t>100</a:t>
            </a:r>
            <a:r>
              <a:rPr lang="zh-CN" altLang="zh-CN" sz="2000" smtClean="0">
                <a:solidFill>
                  <a:srgbClr val="595959"/>
                </a:solidFill>
                <a:latin typeface="微软雅黑" panose="020B0503020204020204" pitchFamily="34" charset="-122"/>
                <a:ea typeface="微软雅黑" panose="020B0503020204020204" pitchFamily="34" charset="-122"/>
              </a:rPr>
              <a:t>。</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7669088" cy="830997"/>
          </a:xfrm>
          <a:prstGeom prst="rect">
            <a:avLst/>
          </a:prstGeom>
          <a:noFill/>
        </p:spPr>
        <p:txBody>
          <a:bodyPr wrap="square" lIns="91443" tIns="45720" rIns="91443" bIns="45720" rtlCol="0">
            <a:spAutoFit/>
          </a:bodyPr>
          <a:lstStyle/>
          <a:p>
            <a:r>
              <a:rPr lang="en-US" altLang="zh-CN" sz="4800" b="1" smtClean="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Selenium</a:t>
            </a:r>
            <a:r>
              <a:rPr lang="zh-CN" altLang="en-US" sz="4800" b="1" smtClean="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工具</a:t>
            </a:r>
            <a:r>
              <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的基本应用</a:t>
            </a:r>
            <a:endPar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smtClean="0">
                <a:solidFill>
                  <a:srgbClr val="FAFAFA"/>
                </a:solidFill>
                <a:latin typeface="微软雅黑" panose="020B0503020204020204" pitchFamily="34" charset="-122"/>
                <a:ea typeface="微软雅黑" panose="020B0503020204020204" pitchFamily="34" charset="-122"/>
                <a:cs typeface="+mn-ea"/>
                <a:sym typeface="+mn-lt"/>
              </a:rPr>
              <a:t>6.4</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71292" y="572758"/>
            <a:ext cx="3911746"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章节概述</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 Summary</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80" name="TextBox 35"/>
          <p:cNvSpPr txBox="1">
            <a:spLocks noChangeArrowheads="1"/>
          </p:cNvSpPr>
          <p:nvPr/>
        </p:nvSpPr>
        <p:spPr bwMode="auto">
          <a:xfrm>
            <a:off x="1631106" y="2205504"/>
            <a:ext cx="9039080" cy="289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nchor="t">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随着</a:t>
            </a:r>
            <a:r>
              <a:rPr lang="en-US" altLang="zh-CN" sz="2000" dirty="0">
                <a:solidFill>
                  <a:srgbClr val="595959"/>
                </a:solidFill>
                <a:latin typeface="微软雅黑" panose="020B0503020204020204" pitchFamily="34" charset="-122"/>
                <a:ea typeface="微软雅黑" panose="020B0503020204020204" pitchFamily="34" charset="-122"/>
              </a:rPr>
              <a:t>IT</a:t>
            </a:r>
            <a:r>
              <a:rPr lang="zh-CN" altLang="zh-CN" sz="2000" dirty="0">
                <a:solidFill>
                  <a:srgbClr val="595959"/>
                </a:solidFill>
                <a:latin typeface="微软雅黑" panose="020B0503020204020204" pitchFamily="34" charset="-122"/>
                <a:ea typeface="微软雅黑" panose="020B0503020204020204" pitchFamily="34" charset="-122"/>
              </a:rPr>
              <a:t>技术的发展，软件产品开发周期越来越短，</a:t>
            </a:r>
            <a:r>
              <a:rPr lang="zh-CN" altLang="zh-CN" sz="2000" dirty="0">
                <a:solidFill>
                  <a:srgbClr val="0070C0"/>
                </a:solidFill>
                <a:latin typeface="微软雅黑" panose="020B0503020204020204" pitchFamily="34" charset="-122"/>
                <a:ea typeface="微软雅黑" panose="020B0503020204020204" pitchFamily="34" charset="-122"/>
              </a:rPr>
              <a:t>软件测试</a:t>
            </a:r>
            <a:r>
              <a:rPr lang="zh-CN" altLang="zh-CN" sz="2000" dirty="0">
                <a:solidFill>
                  <a:srgbClr val="595959"/>
                </a:solidFill>
                <a:latin typeface="微软雅黑" panose="020B0503020204020204" pitchFamily="34" charset="-122"/>
                <a:ea typeface="微软雅黑" panose="020B0503020204020204" pitchFamily="34" charset="-122"/>
              </a:rPr>
              <a:t>的任务越来越重，而测试中的许多操作都是</a:t>
            </a:r>
            <a:r>
              <a:rPr lang="zh-CN" altLang="zh-CN" sz="2000" dirty="0">
                <a:solidFill>
                  <a:srgbClr val="0070C0"/>
                </a:solidFill>
                <a:latin typeface="微软雅黑" panose="020B0503020204020204" pitchFamily="34" charset="-122"/>
                <a:ea typeface="微软雅黑" panose="020B0503020204020204" pitchFamily="34" charset="-122"/>
              </a:rPr>
              <a:t>重复性</a:t>
            </a:r>
            <a:r>
              <a:rPr lang="zh-CN" altLang="zh-CN" sz="2000" dirty="0">
                <a:solidFill>
                  <a:srgbClr val="595959"/>
                </a:solidFill>
                <a:latin typeface="微软雅黑" panose="020B0503020204020204" pitchFamily="34" charset="-122"/>
                <a:ea typeface="微软雅黑" panose="020B0503020204020204" pitchFamily="34" charset="-122"/>
              </a:rPr>
              <a:t>的、</a:t>
            </a:r>
            <a:r>
              <a:rPr lang="zh-CN" altLang="zh-CN" sz="2000" dirty="0">
                <a:solidFill>
                  <a:srgbClr val="0070C0"/>
                </a:solidFill>
                <a:latin typeface="微软雅黑" panose="020B0503020204020204" pitchFamily="34" charset="-122"/>
                <a:ea typeface="微软雅黑" panose="020B0503020204020204" pitchFamily="34" charset="-122"/>
              </a:rPr>
              <a:t>非创造性</a:t>
            </a:r>
            <a:r>
              <a:rPr lang="zh-CN" altLang="zh-CN" sz="2000" dirty="0">
                <a:solidFill>
                  <a:srgbClr val="595959"/>
                </a:solidFill>
                <a:latin typeface="微软雅黑" panose="020B0503020204020204" pitchFamily="34" charset="-122"/>
                <a:ea typeface="微软雅黑" panose="020B0503020204020204" pitchFamily="34" charset="-122"/>
              </a:rPr>
              <a:t>的，但要求</a:t>
            </a:r>
            <a:r>
              <a:rPr lang="zh-CN" altLang="zh-CN" sz="2000">
                <a:solidFill>
                  <a:srgbClr val="595959"/>
                </a:solidFill>
                <a:latin typeface="微软雅黑" panose="020B0503020204020204" pitchFamily="34" charset="-122"/>
                <a:ea typeface="微软雅黑" panose="020B0503020204020204" pitchFamily="34" charset="-122"/>
              </a:rPr>
              <a:t>工作</a:t>
            </a:r>
            <a:r>
              <a:rPr lang="zh-CN" altLang="zh-CN" sz="2000" smtClean="0">
                <a:solidFill>
                  <a:srgbClr val="595959"/>
                </a:solidFill>
                <a:latin typeface="微软雅黑" panose="020B0503020204020204" pitchFamily="34" charset="-122"/>
                <a:ea typeface="微软雅黑" panose="020B0503020204020204" pitchFamily="34" charset="-122"/>
              </a:rPr>
              <a:t>准确</a:t>
            </a:r>
            <a:r>
              <a:rPr lang="zh-CN" altLang="en-US" sz="2000" smtClean="0">
                <a:solidFill>
                  <a:srgbClr val="595959"/>
                </a:solidFill>
                <a:latin typeface="微软雅黑" panose="020B0503020204020204" pitchFamily="34" charset="-122"/>
                <a:ea typeface="微软雅黑" panose="020B0503020204020204" pitchFamily="34" charset="-122"/>
              </a:rPr>
              <a:t>、</a:t>
            </a:r>
            <a:r>
              <a:rPr lang="zh-CN" altLang="zh-CN" sz="2000" smtClean="0">
                <a:solidFill>
                  <a:srgbClr val="595959"/>
                </a:solidFill>
                <a:latin typeface="微软雅黑" panose="020B0503020204020204" pitchFamily="34" charset="-122"/>
                <a:ea typeface="微软雅黑" panose="020B0503020204020204" pitchFamily="34" charset="-122"/>
              </a:rPr>
              <a:t>细致</a:t>
            </a:r>
            <a:r>
              <a:rPr lang="zh-CN" altLang="zh-CN" sz="2000" dirty="0">
                <a:solidFill>
                  <a:srgbClr val="595959"/>
                </a:solidFill>
                <a:latin typeface="微软雅黑" panose="020B0503020204020204" pitchFamily="34" charset="-122"/>
                <a:ea typeface="微软雅黑" panose="020B0503020204020204" pitchFamily="34" charset="-122"/>
              </a:rPr>
              <a:t>，此时自动化</a:t>
            </a:r>
            <a:r>
              <a:rPr lang="zh-CN" altLang="zh-CN" sz="2000">
                <a:solidFill>
                  <a:srgbClr val="595959"/>
                </a:solidFill>
                <a:latin typeface="微软雅黑" panose="020B0503020204020204" pitchFamily="34" charset="-122"/>
                <a:ea typeface="微软雅黑" panose="020B0503020204020204" pitchFamily="34" charset="-122"/>
              </a:rPr>
              <a:t>测试</a:t>
            </a:r>
            <a:r>
              <a:rPr lang="zh-CN" altLang="zh-CN" sz="2000" smtClean="0">
                <a:solidFill>
                  <a:srgbClr val="595959"/>
                </a:solidFill>
                <a:latin typeface="微软雅黑" panose="020B0503020204020204" pitchFamily="34" charset="-122"/>
                <a:ea typeface="微软雅黑" panose="020B0503020204020204" pitchFamily="34" charset="-122"/>
              </a:rPr>
              <a:t>工具能够</a:t>
            </a:r>
            <a:r>
              <a:rPr lang="zh-CN" altLang="zh-CN" sz="2000" dirty="0">
                <a:solidFill>
                  <a:srgbClr val="595959"/>
                </a:solidFill>
                <a:latin typeface="微软雅黑" panose="020B0503020204020204" pitchFamily="34" charset="-122"/>
                <a:ea typeface="微软雅黑" panose="020B0503020204020204" pitchFamily="34" charset="-122"/>
              </a:rPr>
              <a:t>代替人工去完成这样的工作。</a:t>
            </a:r>
            <a:r>
              <a:rPr lang="zh-CN" altLang="zh-CN" sz="2000" dirty="0">
                <a:solidFill>
                  <a:srgbClr val="0070C0"/>
                </a:solidFill>
                <a:latin typeface="微软雅黑" panose="020B0503020204020204" pitchFamily="34" charset="-122"/>
                <a:ea typeface="微软雅黑" panose="020B0503020204020204" pitchFamily="34" charset="-122"/>
              </a:rPr>
              <a:t>软件自动化测试是为代替人工测试而产生的</a:t>
            </a:r>
            <a:r>
              <a:rPr lang="zh-CN" altLang="zh-CN" sz="2000" dirty="0">
                <a:solidFill>
                  <a:srgbClr val="595959"/>
                </a:solidFill>
                <a:latin typeface="微软雅黑" panose="020B0503020204020204" pitchFamily="34" charset="-122"/>
                <a:ea typeface="微软雅黑" panose="020B0503020204020204" pitchFamily="34" charset="-122"/>
              </a:rPr>
              <a:t>，它将自动化工具和技术应用于软件测试，旨在</a:t>
            </a:r>
            <a:r>
              <a:rPr lang="zh-CN" altLang="zh-CN" sz="2000" dirty="0">
                <a:solidFill>
                  <a:srgbClr val="0070C0"/>
                </a:solidFill>
                <a:latin typeface="微软雅黑" panose="020B0503020204020204" pitchFamily="34" charset="-122"/>
                <a:ea typeface="微软雅黑" panose="020B0503020204020204" pitchFamily="34" charset="-122"/>
              </a:rPr>
              <a:t>减少人工测试</a:t>
            </a:r>
            <a:r>
              <a:rPr lang="zh-CN" altLang="zh-CN" sz="2000">
                <a:solidFill>
                  <a:srgbClr val="0070C0"/>
                </a:solidFill>
                <a:latin typeface="微软雅黑" panose="020B0503020204020204" pitchFamily="34" charset="-122"/>
                <a:ea typeface="微软雅黑" panose="020B0503020204020204" pitchFamily="34" charset="-122"/>
              </a:rPr>
              <a:t>的</a:t>
            </a:r>
            <a:r>
              <a:rPr lang="zh-CN" altLang="zh-CN" sz="2000" smtClean="0">
                <a:solidFill>
                  <a:srgbClr val="0070C0"/>
                </a:solidFill>
                <a:latin typeface="微软雅黑" panose="020B0503020204020204" pitchFamily="34" charset="-122"/>
                <a:ea typeface="微软雅黑" panose="020B0503020204020204" pitchFamily="34" charset="-122"/>
              </a:rPr>
              <a:t>重复性</a:t>
            </a:r>
            <a:r>
              <a:rPr lang="zh-CN" altLang="en-US" sz="2000" smtClean="0">
                <a:solidFill>
                  <a:srgbClr val="0070C0"/>
                </a:solidFill>
                <a:latin typeface="微软雅黑" panose="020B0503020204020204" pitchFamily="34" charset="-122"/>
                <a:ea typeface="微软雅黑" panose="020B0503020204020204" pitchFamily="34" charset="-122"/>
              </a:rPr>
              <a:t>工作</a:t>
            </a:r>
            <a:r>
              <a:rPr lang="zh-CN" altLang="zh-CN" sz="2000" smtClean="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以更快、更少</a:t>
            </a:r>
            <a:r>
              <a:rPr lang="zh-CN" altLang="zh-CN" sz="2000">
                <a:solidFill>
                  <a:srgbClr val="595959"/>
                </a:solidFill>
                <a:latin typeface="微软雅黑" panose="020B0503020204020204" pitchFamily="34" charset="-122"/>
                <a:ea typeface="微软雅黑" panose="020B0503020204020204" pitchFamily="34" charset="-122"/>
              </a:rPr>
              <a:t>的</a:t>
            </a:r>
            <a:r>
              <a:rPr lang="zh-CN" altLang="zh-CN" sz="2000" smtClean="0">
                <a:solidFill>
                  <a:srgbClr val="595959"/>
                </a:solidFill>
                <a:latin typeface="微软雅黑" panose="020B0503020204020204" pitchFamily="34" charset="-122"/>
                <a:ea typeface="微软雅黑" panose="020B0503020204020204" pitchFamily="34" charset="-122"/>
              </a:rPr>
              <a:t>工作构建</a:t>
            </a:r>
            <a:r>
              <a:rPr lang="zh-CN" altLang="zh-CN" sz="2000" dirty="0">
                <a:solidFill>
                  <a:srgbClr val="595959"/>
                </a:solidFill>
                <a:latin typeface="微软雅黑" panose="020B0503020204020204" pitchFamily="34" charset="-122"/>
                <a:ea typeface="微软雅黑" panose="020B0503020204020204" pitchFamily="34" charset="-122"/>
              </a:rPr>
              <a:t>质量更好的软件。本章将对</a:t>
            </a:r>
            <a:r>
              <a:rPr lang="en-US" altLang="zh-CN" sz="2000" dirty="0">
                <a:solidFill>
                  <a:srgbClr val="0070C0"/>
                </a:solidFill>
                <a:latin typeface="微软雅黑" panose="020B0503020204020204" pitchFamily="34" charset="-122"/>
                <a:ea typeface="微软雅黑" panose="020B0503020204020204" pitchFamily="34" charset="-122"/>
              </a:rPr>
              <a:t>Web</a:t>
            </a:r>
            <a:r>
              <a:rPr lang="zh-CN" altLang="zh-CN" sz="2000" dirty="0">
                <a:solidFill>
                  <a:srgbClr val="0070C0"/>
                </a:solidFill>
                <a:latin typeface="微软雅黑" panose="020B0503020204020204" pitchFamily="34" charset="-122"/>
                <a:ea typeface="微软雅黑" panose="020B0503020204020204" pitchFamily="34" charset="-122"/>
              </a:rPr>
              <a:t>自动化测试</a:t>
            </a:r>
            <a:r>
              <a:rPr lang="zh-CN" altLang="zh-CN" sz="2000" dirty="0">
                <a:solidFill>
                  <a:srgbClr val="595959"/>
                </a:solidFill>
                <a:latin typeface="微软雅黑" panose="020B0503020204020204" pitchFamily="34" charset="-122"/>
                <a:ea typeface="微软雅黑" panose="020B0503020204020204" pitchFamily="34" charset="-122"/>
              </a:rPr>
              <a:t>的相关知识进行讲解</a:t>
            </a:r>
            <a:r>
              <a:rPr lang="zh-CN" altLang="zh-CN" sz="2000" dirty="0" smtClean="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935354" y="3213770"/>
            <a:ext cx="5669299"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Selenium</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元素</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定位的方法，能够灵活</a:t>
            </a:r>
            <a:r>
              <a:rPr lang="zh-CN" altLang="zh-CN" sz="2000" dirty="0">
                <a:solidFill>
                  <a:srgbClr val="0070C0"/>
                </a:solidFill>
                <a:latin typeface="微软雅黑" panose="020B0503020204020204" pitchFamily="34" charset="-122"/>
                <a:ea typeface="微软雅黑" panose="020B0503020204020204" pitchFamily="34" charset="-122"/>
                <a:cs typeface="+mn-ea"/>
              </a:rPr>
              <a:t>应用</a:t>
            </a:r>
            <a:r>
              <a:rPr lang="en-US" altLang="zh-CN" sz="2000" dirty="0">
                <a:solidFill>
                  <a:srgbClr val="0070C0"/>
                </a:solidFill>
                <a:latin typeface="微软雅黑" panose="020B0503020204020204" pitchFamily="34" charset="-122"/>
                <a:ea typeface="微软雅黑" panose="020B0503020204020204" pitchFamily="34" charset="-122"/>
                <a:cs typeface="+mn-ea"/>
              </a:rPr>
              <a:t>8</a:t>
            </a:r>
            <a:r>
              <a:rPr lang="zh-CN" altLang="zh-CN" sz="2000" dirty="0">
                <a:solidFill>
                  <a:srgbClr val="0070C0"/>
                </a:solidFill>
                <a:latin typeface="微软雅黑" panose="020B0503020204020204" pitchFamily="34" charset="-122"/>
                <a:ea typeface="微软雅黑" panose="020B0503020204020204" pitchFamily="34" charset="-122"/>
                <a:cs typeface="+mn-ea"/>
              </a:rPr>
              <a:t>种方法定位</a:t>
            </a:r>
            <a:r>
              <a:rPr lang="en-US" altLang="zh-CN" sz="2000" dirty="0">
                <a:solidFill>
                  <a:srgbClr val="0070C0"/>
                </a:solidFill>
                <a:latin typeface="微软雅黑" panose="020B0503020204020204" pitchFamily="34" charset="-122"/>
                <a:ea typeface="微软雅黑" panose="020B0503020204020204" pitchFamily="34" charset="-122"/>
                <a:cs typeface="+mn-ea"/>
              </a:rPr>
              <a:t>Web</a:t>
            </a:r>
            <a:r>
              <a:rPr lang="zh-CN" altLang="zh-CN" sz="2000" dirty="0">
                <a:solidFill>
                  <a:srgbClr val="0070C0"/>
                </a:solidFill>
                <a:latin typeface="微软雅黑" panose="020B0503020204020204" pitchFamily="34" charset="-122"/>
                <a:ea typeface="微软雅黑" panose="020B0503020204020204" pitchFamily="34" charset="-122"/>
                <a:cs typeface="+mn-ea"/>
              </a:rPr>
              <a:t>页面元素</a:t>
            </a:r>
            <a:endParaRPr lang="zh-CN" altLang="zh-CN" sz="2000" dirty="0">
              <a:solidFill>
                <a:srgbClr val="0070C0"/>
              </a:solidFill>
              <a:latin typeface="微软雅黑" panose="020B0503020204020204" pitchFamily="34" charset="-122"/>
              <a:ea typeface="微软雅黑" panose="020B0503020204020204" pitchFamily="34" charset="-122"/>
              <a:cs typeface="+mn-ea"/>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0" y="266995"/>
            <a:ext cx="4159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6.4.1 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231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5015206" y="1751614"/>
            <a:ext cx="6337138" cy="3323987"/>
          </a:xfrm>
          <a:prstGeom prst="rect">
            <a:avLst/>
          </a:prstGeom>
          <a:noFill/>
        </p:spPr>
        <p:txBody>
          <a:bodyPr wrap="square" rtlCol="0">
            <a:spAutoFit/>
          </a:bodyPr>
          <a:lstStyle/>
          <a:p>
            <a:pPr>
              <a:lnSpc>
                <a:spcPct val="150000"/>
              </a:lnSpc>
            </a:pPr>
            <a:r>
              <a:rPr lang="en-US" altLang="zh-CN" sz="2000" smtClean="0">
                <a:solidFill>
                  <a:srgbClr val="595959"/>
                </a:solidFill>
                <a:latin typeface="微软雅黑" panose="020B0503020204020204" pitchFamily="34" charset="-122"/>
                <a:ea typeface="微软雅黑" panose="020B0503020204020204" pitchFamily="34" charset="-122"/>
                <a:cs typeface="+mn-ea"/>
              </a:rPr>
              <a:t>通过 </a:t>
            </a:r>
            <a:r>
              <a:rPr lang="en-US" altLang="zh-CN" sz="2000">
                <a:solidFill>
                  <a:srgbClr val="595959"/>
                </a:solidFill>
                <a:latin typeface="微软雅黑" panose="020B0503020204020204" pitchFamily="34" charset="-122"/>
                <a:ea typeface="微软雅黑" panose="020B0503020204020204" pitchFamily="34" charset="-122"/>
                <a:cs typeface="+mn-ea"/>
              </a:rPr>
              <a:t>Selenium 来自动操作 Web 页面时，首先需要定位页面中要操作的对象，例如，要模拟用户在百度网站的输入框中输入一段文字内容，必须先定位到该输入框，然后才能输入文字内容</a:t>
            </a:r>
            <a:r>
              <a:rPr lang="en-US" altLang="zh-CN" sz="2000" smtClean="0">
                <a:solidFill>
                  <a:srgbClr val="595959"/>
                </a:solidFill>
                <a:latin typeface="微软雅黑" panose="020B0503020204020204" pitchFamily="34" charset="-122"/>
                <a:ea typeface="微软雅黑" panose="020B0503020204020204" pitchFamily="34" charset="-122"/>
                <a:cs typeface="+mn-ea"/>
              </a:rPr>
              <a:t>。输入框可以称为页面中的元素</a:t>
            </a:r>
            <a:r>
              <a:rPr lang="en-US" altLang="zh-CN" sz="2000">
                <a:solidFill>
                  <a:srgbClr val="595959"/>
                </a:solidFill>
                <a:latin typeface="微软雅黑" panose="020B0503020204020204" pitchFamily="34" charset="-122"/>
                <a:ea typeface="微软雅黑" panose="020B0503020204020204" pitchFamily="34" charset="-122"/>
                <a:cs typeface="+mn-ea"/>
              </a:rPr>
              <a:t>， 常见的页面元素还有</a:t>
            </a:r>
            <a:r>
              <a:rPr lang="en-US" altLang="zh-CN" sz="2000">
                <a:solidFill>
                  <a:srgbClr val="1369B2"/>
                </a:solidFill>
                <a:latin typeface="微软雅黑" panose="020B0503020204020204" pitchFamily="34" charset="-122"/>
                <a:ea typeface="微软雅黑" panose="020B0503020204020204" pitchFamily="34" charset="-122"/>
                <a:cs typeface="+mn-ea"/>
              </a:rPr>
              <a:t>按钮</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cs typeface="+mn-ea"/>
              </a:rPr>
              <a:t>单选框</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cs typeface="+mn-ea"/>
              </a:rPr>
              <a:t>复选框</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cs typeface="+mn-ea"/>
              </a:rPr>
              <a:t>超链接</a:t>
            </a:r>
            <a:r>
              <a:rPr lang="en-US" altLang="zh-CN" sz="2000">
                <a:solidFill>
                  <a:srgbClr val="595959"/>
                </a:solidFill>
                <a:latin typeface="微软雅黑" panose="020B0503020204020204" pitchFamily="34" charset="-122"/>
                <a:ea typeface="微软雅黑" panose="020B0503020204020204" pitchFamily="34" charset="-122"/>
                <a:cs typeface="+mn-ea"/>
              </a:rPr>
              <a:t>等。每个元素都有很多</a:t>
            </a:r>
            <a:r>
              <a:rPr lang="en-US" altLang="zh-CN" sz="2000">
                <a:solidFill>
                  <a:srgbClr val="1369B2"/>
                </a:solidFill>
                <a:latin typeface="微软雅黑" panose="020B0503020204020204" pitchFamily="34" charset="-122"/>
                <a:ea typeface="微软雅黑" panose="020B0503020204020204" pitchFamily="34" charset="-122"/>
                <a:cs typeface="+mn-ea"/>
              </a:rPr>
              <a:t>属性</a:t>
            </a:r>
            <a:r>
              <a:rPr lang="en-US" altLang="zh-CN" sz="2000">
                <a:solidFill>
                  <a:srgbClr val="595959"/>
                </a:solidFill>
                <a:latin typeface="微软雅黑" panose="020B0503020204020204" pitchFamily="34" charset="-122"/>
                <a:ea typeface="微软雅黑" panose="020B0503020204020204" pitchFamily="34" charset="-122"/>
                <a:cs typeface="+mn-ea"/>
              </a:rPr>
              <a:t>，例如  </a:t>
            </a:r>
            <a:r>
              <a:rPr lang="en-US" altLang="zh-CN" sz="2000">
                <a:solidFill>
                  <a:srgbClr val="1369B2"/>
                </a:solidFill>
                <a:latin typeface="微软雅黑" panose="020B0503020204020204" pitchFamily="34" charset="-122"/>
                <a:ea typeface="微软雅黑" panose="020B0503020204020204" pitchFamily="34" charset="-122"/>
                <a:cs typeface="+mn-ea"/>
              </a:rPr>
              <a:t>id</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cs typeface="+mn-ea"/>
              </a:rPr>
              <a:t>name</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cs typeface="+mn-ea"/>
              </a:rPr>
              <a:t>class</a:t>
            </a:r>
            <a:r>
              <a:rPr lang="en-US" altLang="zh-CN" sz="2000">
                <a:solidFill>
                  <a:srgbClr val="595959"/>
                </a:solidFill>
                <a:latin typeface="微软雅黑" panose="020B0503020204020204" pitchFamily="34" charset="-122"/>
                <a:ea typeface="微软雅黑" panose="020B0503020204020204" pitchFamily="34" charset="-122"/>
                <a:cs typeface="+mn-ea"/>
              </a:rPr>
              <a:t>   等，并且每个属性都有</a:t>
            </a:r>
            <a:r>
              <a:rPr lang="en-US" altLang="zh-CN" sz="2000">
                <a:solidFill>
                  <a:srgbClr val="1369B2"/>
                </a:solidFill>
                <a:latin typeface="微软雅黑" panose="020B0503020204020204" pitchFamily="34" charset="-122"/>
                <a:ea typeface="微软雅黑" panose="020B0503020204020204" pitchFamily="34" charset="-122"/>
                <a:cs typeface="+mn-ea"/>
              </a:rPr>
              <a:t>属性值</a:t>
            </a:r>
            <a:r>
              <a:rPr lang="en-US" altLang="zh-CN" sz="200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231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5015206" y="1751614"/>
            <a:ext cx="6337138" cy="3323987"/>
          </a:xfrm>
          <a:prstGeom prst="rect">
            <a:avLst/>
          </a:prstGeom>
          <a:noFill/>
        </p:spPr>
        <p:txBody>
          <a:bodyPr wrap="square" rtlCol="0">
            <a:spAutoFit/>
          </a:bodyPr>
          <a:lstStyle/>
          <a:p>
            <a:pPr>
              <a:lnSpc>
                <a:spcPct val="150000"/>
              </a:lnSpc>
            </a:pPr>
            <a:r>
              <a:rPr lang="en-US" altLang="zh-CN" sz="2000" smtClean="0">
                <a:solidFill>
                  <a:srgbClr val="595959"/>
                </a:solidFill>
                <a:latin typeface="微软雅黑" panose="020B0503020204020204" pitchFamily="34" charset="-122"/>
                <a:ea typeface="微软雅黑" panose="020B0503020204020204" pitchFamily="34" charset="-122"/>
                <a:cs typeface="+mn-ea"/>
              </a:rPr>
              <a:t>Selenium</a:t>
            </a:r>
            <a:r>
              <a:rPr lang="zh-CN" altLang="zh-CN" sz="2000" smtClean="0">
                <a:solidFill>
                  <a:srgbClr val="595959"/>
                </a:solidFill>
                <a:latin typeface="微软雅黑" panose="020B0503020204020204" pitchFamily="34" charset="-122"/>
                <a:ea typeface="微软雅黑" panose="020B0503020204020204" pitchFamily="34" charset="-122"/>
                <a:cs typeface="+mn-ea"/>
              </a:rPr>
              <a:t>提供</a:t>
            </a:r>
            <a:r>
              <a:rPr lang="zh-CN" altLang="zh-CN" sz="2000" dirty="0">
                <a:solidFill>
                  <a:srgbClr val="595959"/>
                </a:solidFill>
                <a:latin typeface="微软雅黑" panose="020B0503020204020204" pitchFamily="34" charset="-122"/>
                <a:ea typeface="微软雅黑" panose="020B0503020204020204" pitchFamily="34" charset="-122"/>
                <a:cs typeface="+mn-ea"/>
              </a:rPr>
              <a:t>了用于</a:t>
            </a:r>
            <a:r>
              <a:rPr lang="zh-CN" altLang="zh-CN" sz="2000" dirty="0">
                <a:solidFill>
                  <a:srgbClr val="1369B2"/>
                </a:solidFill>
                <a:latin typeface="微软雅黑" panose="020B0503020204020204" pitchFamily="34" charset="-122"/>
                <a:ea typeface="微软雅黑" panose="020B0503020204020204" pitchFamily="34" charset="-122"/>
                <a:cs typeface="+mn-ea"/>
              </a:rPr>
              <a:t>实现</a:t>
            </a:r>
            <a:r>
              <a:rPr lang="en-US" altLang="zh-CN" sz="2000" dirty="0">
                <a:solidFill>
                  <a:srgbClr val="1369B2"/>
                </a:solidFill>
                <a:latin typeface="微软雅黑" panose="020B0503020204020204" pitchFamily="34" charset="-122"/>
                <a:ea typeface="微软雅黑" panose="020B0503020204020204" pitchFamily="34" charset="-122"/>
                <a:cs typeface="+mn-ea"/>
              </a:rPr>
              <a:t>Web</a:t>
            </a:r>
            <a:r>
              <a:rPr lang="zh-CN" altLang="zh-CN" sz="2000" dirty="0">
                <a:solidFill>
                  <a:srgbClr val="1369B2"/>
                </a:solidFill>
                <a:latin typeface="微软雅黑" panose="020B0503020204020204" pitchFamily="34" charset="-122"/>
                <a:ea typeface="微软雅黑" panose="020B0503020204020204" pitchFamily="34" charset="-122"/>
                <a:cs typeface="+mn-ea"/>
              </a:rPr>
              <a:t>自动化测试的第三方类库</a:t>
            </a:r>
            <a:r>
              <a:rPr lang="en-US" altLang="zh-CN" sz="2000" dirty="0" err="1">
                <a:solidFill>
                  <a:srgbClr val="1369B2"/>
                </a:solidFill>
                <a:latin typeface="微软雅黑" panose="020B0503020204020204" pitchFamily="34" charset="-122"/>
                <a:ea typeface="微软雅黑" panose="020B0503020204020204" pitchFamily="34" charset="-122"/>
                <a:cs typeface="+mn-ea"/>
              </a:rPr>
              <a:t>webdriver</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该</a:t>
            </a:r>
            <a:r>
              <a:rPr lang="zh-CN" altLang="zh-CN" sz="2000" smtClean="0">
                <a:solidFill>
                  <a:srgbClr val="595959"/>
                </a:solidFill>
                <a:latin typeface="微软雅黑" panose="020B0503020204020204" pitchFamily="34" charset="-122"/>
                <a:ea typeface="微软雅黑" panose="020B0503020204020204" pitchFamily="34" charset="-122"/>
                <a:cs typeface="+mn-ea"/>
              </a:rPr>
              <a:t>库提供</a:t>
            </a:r>
            <a:r>
              <a:rPr lang="zh-CN" altLang="zh-CN" sz="2000" dirty="0">
                <a:solidFill>
                  <a:srgbClr val="595959"/>
                </a:solidFill>
                <a:latin typeface="微软雅黑" panose="020B0503020204020204" pitchFamily="34" charset="-122"/>
                <a:ea typeface="微软雅黑" panose="020B0503020204020204" pitchFamily="34" charset="-122"/>
                <a:cs typeface="+mn-ea"/>
              </a:rPr>
              <a:t>了</a:t>
            </a:r>
            <a:r>
              <a:rPr lang="zh-CN" altLang="zh-CN" sz="2000">
                <a:solidFill>
                  <a:srgbClr val="1369B2"/>
                </a:solidFill>
                <a:latin typeface="微软雅黑" panose="020B0503020204020204" pitchFamily="34" charset="-122"/>
                <a:ea typeface="微软雅黑" panose="020B0503020204020204" pitchFamily="34" charset="-122"/>
                <a:cs typeface="+mn-ea"/>
              </a:rPr>
              <a:t>元素</a:t>
            </a:r>
            <a:r>
              <a:rPr lang="zh-CN" altLang="zh-CN" sz="2000" smtClean="0">
                <a:solidFill>
                  <a:srgbClr val="1369B2"/>
                </a:solidFill>
                <a:latin typeface="微软雅黑" panose="020B0503020204020204" pitchFamily="34" charset="-122"/>
                <a:ea typeface="微软雅黑" panose="020B0503020204020204" pitchFamily="34" charset="-122"/>
                <a:cs typeface="+mn-ea"/>
              </a:rPr>
              <a:t>定位方法</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元素操作方法</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mn-ea"/>
              </a:rPr>
              <a:t>键盘操作</a:t>
            </a:r>
            <a:r>
              <a:rPr lang="zh-CN" altLang="zh-CN" sz="2000">
                <a:solidFill>
                  <a:srgbClr val="1369B2"/>
                </a:solidFill>
                <a:latin typeface="微软雅黑" panose="020B0503020204020204" pitchFamily="34" charset="-122"/>
                <a:ea typeface="微软雅黑" panose="020B0503020204020204" pitchFamily="34" charset="-122"/>
                <a:cs typeface="+mn-ea"/>
              </a:rPr>
              <a:t>方法</a:t>
            </a:r>
            <a:r>
              <a:rPr lang="zh-CN" altLang="zh-CN" sz="2000" smtClean="0">
                <a:solidFill>
                  <a:srgbClr val="595959"/>
                </a:solidFill>
                <a:latin typeface="微软雅黑" panose="020B0503020204020204" pitchFamily="34" charset="-122"/>
                <a:ea typeface="微软雅黑" panose="020B0503020204020204" pitchFamily="34" charset="-122"/>
                <a:cs typeface="+mn-ea"/>
              </a:rPr>
              <a:t>等</a:t>
            </a:r>
            <a:r>
              <a:rPr lang="zh-CN" altLang="en-US" sz="2000" smtClean="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测试</a:t>
            </a:r>
            <a:r>
              <a:rPr lang="zh-CN" altLang="zh-CN" sz="2000" dirty="0">
                <a:solidFill>
                  <a:srgbClr val="595959"/>
                </a:solidFill>
                <a:latin typeface="微软雅黑" panose="020B0503020204020204" pitchFamily="34" charset="-122"/>
                <a:ea typeface="微软雅黑" panose="020B0503020204020204" pitchFamily="34" charset="-122"/>
                <a:cs typeface="+mn-ea"/>
              </a:rPr>
              <a:t>人员在编写自动化测试脚本时，</a:t>
            </a:r>
            <a:r>
              <a:rPr lang="zh-CN" altLang="zh-CN" sz="2000">
                <a:solidFill>
                  <a:srgbClr val="595959"/>
                </a:solidFill>
                <a:latin typeface="微软雅黑" panose="020B0503020204020204" pitchFamily="34" charset="-122"/>
                <a:ea typeface="微软雅黑" panose="020B0503020204020204" pitchFamily="34" charset="-122"/>
                <a:cs typeface="+mn-ea"/>
              </a:rPr>
              <a:t>可以</a:t>
            </a:r>
            <a:r>
              <a:rPr lang="zh-CN" altLang="zh-CN" sz="2000" smtClean="0">
                <a:solidFill>
                  <a:srgbClr val="595959"/>
                </a:solidFill>
                <a:latin typeface="微软雅黑" panose="020B0503020204020204" pitchFamily="34" charset="-122"/>
                <a:ea typeface="微软雅黑" panose="020B0503020204020204" pitchFamily="34" charset="-122"/>
                <a:cs typeface="+mn-ea"/>
              </a:rPr>
              <a:t>调用</a:t>
            </a:r>
            <a:r>
              <a:rPr lang="en-US" altLang="zh-CN" sz="2000" smtClean="0">
                <a:solidFill>
                  <a:srgbClr val="595959"/>
                </a:solidFill>
                <a:latin typeface="微软雅黑" panose="020B0503020204020204" pitchFamily="34" charset="-122"/>
                <a:ea typeface="微软雅黑" panose="020B0503020204020204" pitchFamily="34" charset="-122"/>
                <a:cs typeface="+mn-ea"/>
              </a:rPr>
              <a:t>Selenium</a:t>
            </a:r>
            <a:r>
              <a:rPr lang="zh-CN" altLang="zh-CN" sz="2000" smtClean="0">
                <a:solidFill>
                  <a:srgbClr val="595959"/>
                </a:solidFill>
                <a:latin typeface="微软雅黑" panose="020B0503020204020204" pitchFamily="34" charset="-122"/>
                <a:ea typeface="微软雅黑" panose="020B0503020204020204" pitchFamily="34" charset="-122"/>
                <a:cs typeface="+mn-ea"/>
              </a:rPr>
              <a:t>元素</a:t>
            </a:r>
            <a:r>
              <a:rPr lang="zh-CN" altLang="zh-CN" sz="2000" dirty="0">
                <a:solidFill>
                  <a:srgbClr val="595959"/>
                </a:solidFill>
                <a:latin typeface="微软雅黑" panose="020B0503020204020204" pitchFamily="34" charset="-122"/>
                <a:ea typeface="微软雅黑" panose="020B0503020204020204" pitchFamily="34" charset="-122"/>
                <a:cs typeface="+mn-ea"/>
              </a:rPr>
              <a:t>定位方法，将每个元素属性的值作为参数传递到元素定位方法中即可实现自动</a:t>
            </a:r>
            <a:r>
              <a:rPr lang="zh-CN" altLang="zh-CN" sz="2000">
                <a:solidFill>
                  <a:srgbClr val="595959"/>
                </a:solidFill>
                <a:latin typeface="微软雅黑" panose="020B0503020204020204" pitchFamily="34" charset="-122"/>
                <a:ea typeface="微软雅黑" panose="020B0503020204020204" pitchFamily="34" charset="-122"/>
                <a:cs typeface="+mn-ea"/>
              </a:rPr>
              <a:t>定位</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r>
              <a:rPr lang="en-US" altLang="zh-CN" sz="2000" smtClean="0">
                <a:solidFill>
                  <a:srgbClr val="595959"/>
                </a:solidFill>
                <a:latin typeface="微软雅黑" panose="020B0503020204020204" pitchFamily="34" charset="-122"/>
                <a:ea typeface="微软雅黑" panose="020B0503020204020204" pitchFamily="34" charset="-122"/>
                <a:cs typeface="+mn-ea"/>
              </a:rPr>
              <a:t>Selenium</a:t>
            </a:r>
            <a:r>
              <a:rPr lang="zh-CN" altLang="zh-CN" sz="2000" smtClean="0">
                <a:solidFill>
                  <a:srgbClr val="595959"/>
                </a:solidFill>
                <a:latin typeface="微软雅黑" panose="020B0503020204020204" pitchFamily="34" charset="-122"/>
                <a:ea typeface="微软雅黑" panose="020B0503020204020204" pitchFamily="34" charset="-122"/>
                <a:cs typeface="+mn-ea"/>
              </a:rPr>
              <a:t>的</a:t>
            </a:r>
            <a:r>
              <a:rPr lang="en-US" altLang="zh-CN" sz="2000" smtClean="0">
                <a:solidFill>
                  <a:srgbClr val="595959"/>
                </a:solidFill>
                <a:latin typeface="微软雅黑" panose="020B0503020204020204" pitchFamily="34" charset="-122"/>
                <a:ea typeface="微软雅黑" panose="020B0503020204020204" pitchFamily="34" charset="-122"/>
                <a:cs typeface="+mn-ea"/>
              </a:rPr>
              <a:t>WebDriver</a:t>
            </a:r>
            <a:r>
              <a:rPr lang="zh-CN" altLang="zh-CN" sz="2000" smtClean="0">
                <a:solidFill>
                  <a:srgbClr val="595959"/>
                </a:solidFill>
                <a:latin typeface="微软雅黑" panose="020B0503020204020204" pitchFamily="34" charset="-122"/>
                <a:ea typeface="微软雅黑" panose="020B0503020204020204" pitchFamily="34" charset="-122"/>
                <a:cs typeface="+mn-ea"/>
              </a:rPr>
              <a:t>分别</a:t>
            </a:r>
            <a:r>
              <a:rPr lang="zh-CN" altLang="zh-CN" sz="2000" dirty="0">
                <a:solidFill>
                  <a:srgbClr val="595959"/>
                </a:solidFill>
                <a:latin typeface="微软雅黑" panose="020B0503020204020204" pitchFamily="34" charset="-122"/>
                <a:ea typeface="微软雅黑" panose="020B0503020204020204" pitchFamily="34" charset="-122"/>
                <a:cs typeface="+mn-ea"/>
              </a:rPr>
              <a:t>提供了</a:t>
            </a:r>
            <a:r>
              <a:rPr lang="zh-CN" altLang="zh-CN" sz="2000" dirty="0">
                <a:solidFill>
                  <a:srgbClr val="1369B2"/>
                </a:solidFill>
                <a:latin typeface="微软雅黑" panose="020B0503020204020204" pitchFamily="34" charset="-122"/>
                <a:ea typeface="微软雅黑" panose="020B0503020204020204" pitchFamily="34" charset="-122"/>
                <a:cs typeface="+mn-ea"/>
              </a:rPr>
              <a:t>单个元素</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mn-ea"/>
              </a:rPr>
              <a:t>一组元素的定位</a:t>
            </a:r>
            <a:r>
              <a:rPr lang="zh-CN" altLang="zh-CN" sz="2000" dirty="0" smtClean="0">
                <a:solidFill>
                  <a:srgbClr val="595959"/>
                </a:solidFill>
                <a:latin typeface="微软雅黑" panose="020B0503020204020204" pitchFamily="34" charset="-122"/>
                <a:ea typeface="微软雅黑" panose="020B0503020204020204" pitchFamily="34" charset="-122"/>
                <a:cs typeface="+mn-ea"/>
              </a:rPr>
              <a:t>方法</a:t>
            </a:r>
            <a:r>
              <a:rPr lang="zh-CN" altLang="en-US" sz="20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231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aphicFrame>
        <p:nvGraphicFramePr>
          <p:cNvPr id="5" name="表格 4"/>
          <p:cNvGraphicFramePr/>
          <p:nvPr>
            <p:custDataLst>
              <p:tags r:id="rId1"/>
            </p:custDataLst>
          </p:nvPr>
        </p:nvGraphicFramePr>
        <p:xfrm>
          <a:off x="1143690" y="2272943"/>
          <a:ext cx="10207516" cy="3440470"/>
        </p:xfrm>
        <a:graphic>
          <a:graphicData uri="http://schemas.openxmlformats.org/drawingml/2006/table">
            <a:tbl>
              <a:tblPr firstRow="1" bandRow="1">
                <a:tableStyleId>{5C22544A-7EE6-4342-B048-85BDC9FD1C3A}</a:tableStyleId>
              </a:tblPr>
              <a:tblGrid>
                <a:gridCol w="4519516"/>
                <a:gridCol w="5688000"/>
              </a:tblGrid>
              <a:tr h="550966">
                <a:tc>
                  <a:txBody>
                    <a:bodyPr/>
                    <a:lstStyle/>
                    <a:p>
                      <a:pPr algn="ctr">
                        <a:lnSpc>
                          <a:spcPct val="90000"/>
                        </a:lnSpc>
                        <a:buNone/>
                      </a:pPr>
                      <a:r>
                        <a:rPr lang="zh-CN" altLang="en-US" sz="1800" b="1" dirty="0" smtClean="0">
                          <a:latin typeface="微软雅黑" panose="020B0503020204020204" pitchFamily="34" charset="-122"/>
                          <a:ea typeface="微软雅黑" panose="020B0503020204020204" pitchFamily="34" charset="-122"/>
                        </a:rPr>
                        <a:t>方法</a:t>
                      </a:r>
                      <a:endParaRPr lang="zh-CN" altLang="en-US" sz="1800" b="1" dirty="0">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dirty="0" smtClean="0">
                          <a:latin typeface="微软雅黑" panose="020B0503020204020204" pitchFamily="34" charset="-122"/>
                          <a:ea typeface="微软雅黑" panose="020B0503020204020204" pitchFamily="34" charset="-122"/>
                        </a:rPr>
                        <a:t>说明</a:t>
                      </a:r>
                      <a:endParaRPr lang="zh-CN" altLang="en-US" sz="1800" dirty="0">
                        <a:latin typeface="微软雅黑" panose="020B0503020204020204" pitchFamily="34" charset="-122"/>
                        <a:ea typeface="微软雅黑" panose="020B0503020204020204" pitchFamily="34" charset="-122"/>
                      </a:endParaRPr>
                    </a:p>
                  </a:txBody>
                  <a:tcPr anchor="ctr"/>
                </a:tc>
              </a:tr>
              <a:tr h="655471">
                <a:tc>
                  <a:txBody>
                    <a:bodyPr/>
                    <a:lstStyle/>
                    <a:p>
                      <a:pPr marL="0" algn="l" defTabSz="1219200" rtl="0" eaLnBrk="1" latinLnBrk="0" hangingPunct="1">
                        <a:lnSpc>
                          <a:spcPct val="115000"/>
                        </a:lnSpc>
                        <a:spcAft>
                          <a:spcPts val="0"/>
                        </a:spcAft>
                      </a:pP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find_element_by_id</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(id_)</a:t>
                      </a:r>
                      <a:endParaRPr lang="zh-CN" altLang="zh-CN" sz="18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buNone/>
                      </a:pP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表示通过元素的</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id</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属性值定位元素，该方法中的参数</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id_</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表示元素在</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HTML</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页面中的</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id</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属性值</a:t>
                      </a:r>
                      <a:endParaRPr lang="zh-CN" altLang="zh-CN" sz="18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655471">
                <a:tc>
                  <a:txBody>
                    <a:bodyPr/>
                    <a:lstStyle/>
                    <a:p>
                      <a:pPr marL="0" algn="l" defTabSz="1219200" rtl="0" eaLnBrk="1" latinLnBrk="0" hangingPunct="1">
                        <a:lnSpc>
                          <a:spcPct val="115000"/>
                        </a:lnSpc>
                        <a:spcAft>
                          <a:spcPts val="0"/>
                        </a:spcAft>
                      </a:pP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find_element_by_name</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(name)</a:t>
                      </a:r>
                      <a:endParaRPr lang="zh-CN" altLang="zh-CN" sz="18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buNone/>
                      </a:pP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表示通过元素的</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name</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属性值定位元素，该方法中的参数</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name</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表示元素在</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HTML</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页面中的</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name</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属性值</a:t>
                      </a:r>
                      <a:endParaRPr lang="zh-CN" altLang="zh-CN" sz="18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655471">
                <a:tc>
                  <a:txBody>
                    <a:bodyPr/>
                    <a:lstStyle/>
                    <a:p>
                      <a:pPr marL="0" algn="l" defTabSz="1219200" rtl="0" eaLnBrk="1" latinLnBrk="0" hangingPunct="1">
                        <a:lnSpc>
                          <a:spcPct val="115000"/>
                        </a:lnSpc>
                        <a:spcAft>
                          <a:spcPts val="0"/>
                        </a:spcAft>
                      </a:pP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find_element_by_class_name</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(name)</a:t>
                      </a:r>
                      <a:endParaRPr lang="zh-CN" altLang="zh-CN" sz="18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buNone/>
                      </a:pP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表示通过元素的</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class</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属性值定位元素，该方法中的参数</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name</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表示元素在</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HTML</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页面中的</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class</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属性值</a:t>
                      </a:r>
                      <a:endParaRPr lang="zh-CN" altLang="zh-CN" sz="18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655471">
                <a:tc>
                  <a:txBody>
                    <a:bodyPr/>
                    <a:lstStyle/>
                    <a:p>
                      <a:pPr marL="0" algn="l" defTabSz="1219200" rtl="0" eaLnBrk="1" latinLnBrk="0" hangingPunct="1">
                        <a:lnSpc>
                          <a:spcPct val="115000"/>
                        </a:lnSpc>
                        <a:spcAft>
                          <a:spcPts val="0"/>
                        </a:spcAft>
                      </a:pP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find_element_by_tag_name</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(name)</a:t>
                      </a:r>
                      <a:endParaRPr lang="zh-CN" altLang="zh-CN" sz="18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buNone/>
                      </a:pP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表示通过元素</a:t>
                      </a:r>
                      <a:r>
                        <a:rPr lang="zh-CN" altLang="zh-CN" sz="1800" kern="1200" smtClean="0">
                          <a:solidFill>
                            <a:srgbClr val="595959"/>
                          </a:solidFill>
                          <a:latin typeface="微软雅黑" panose="020B0503020204020204" pitchFamily="34" charset="-122"/>
                          <a:ea typeface="微软雅黑" panose="020B0503020204020204" pitchFamily="34" charset="-122"/>
                          <a:cs typeface="+mn-ea"/>
                        </a:rPr>
                        <a:t>的</a:t>
                      </a:r>
                      <a:r>
                        <a:rPr lang="en-US" altLang="zh-CN" sz="1800" kern="1200" smtClean="0">
                          <a:solidFill>
                            <a:srgbClr val="595959"/>
                          </a:solidFill>
                          <a:latin typeface="微软雅黑" panose="020B0503020204020204" pitchFamily="34" charset="-122"/>
                          <a:ea typeface="微软雅黑" panose="020B0503020204020204" pitchFamily="34" charset="-122"/>
                          <a:cs typeface="+mn-ea"/>
                        </a:rPr>
                        <a:t>tag_name</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（标签名）定位元素，该方法中的参数</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name</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表示元素在</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HTML</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页面的标签名</a:t>
                      </a:r>
                      <a:endParaRPr lang="zh-CN" altLang="zh-CN" sz="18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bl>
          </a:graphicData>
        </a:graphic>
      </p:graphicFrame>
      <p:sp>
        <p:nvSpPr>
          <p:cNvPr id="2" name="矩形 1"/>
          <p:cNvSpPr/>
          <p:nvPr/>
        </p:nvSpPr>
        <p:spPr>
          <a:xfrm>
            <a:off x="1133998" y="1629794"/>
            <a:ext cx="3518912" cy="400110"/>
          </a:xfrm>
          <a:prstGeom prst="rect">
            <a:avLst/>
          </a:prstGeom>
        </p:spPr>
        <p:txBody>
          <a:bodyPr wrap="none">
            <a:spAutoFit/>
          </a:bodyPr>
          <a:lstStyle/>
          <a:p>
            <a:r>
              <a:rPr lang="zh-CN" altLang="zh-CN" sz="2000" dirty="0">
                <a:solidFill>
                  <a:srgbClr val="1369B2"/>
                </a:solidFill>
                <a:latin typeface="微软雅黑" panose="020B0503020204020204" pitchFamily="34" charset="-122"/>
                <a:ea typeface="微软雅黑" panose="020B0503020204020204" pitchFamily="34" charset="-122"/>
                <a:cs typeface="+mn-ea"/>
              </a:rPr>
              <a:t>单个元素的定位方法</a:t>
            </a:r>
            <a:r>
              <a:rPr lang="zh-CN" altLang="en-US" sz="2000" dirty="0">
                <a:solidFill>
                  <a:srgbClr val="595959"/>
                </a:solidFill>
                <a:latin typeface="微软雅黑" panose="020B0503020204020204" pitchFamily="34" charset="-122"/>
                <a:ea typeface="微软雅黑" panose="020B0503020204020204" pitchFamily="34" charset="-122"/>
                <a:cs typeface="+mn-ea"/>
              </a:rPr>
              <a:t>如下表。</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143690" y="1115053"/>
            <a:ext cx="2725426" cy="400110"/>
          </a:xfrm>
          <a:prstGeom prst="rect">
            <a:avLst/>
          </a:prstGeom>
        </p:spPr>
        <p:txBody>
          <a:bodyPr wrap="none">
            <a:spAutoFit/>
          </a:bodyPr>
          <a:lstStyle/>
          <a:p>
            <a:pPr lvl="0"/>
            <a:r>
              <a:rPr lang="en-US" altLang="zh-CN" sz="2000" b="1" dirty="0">
                <a:solidFill>
                  <a:srgbClr val="595959"/>
                </a:solidFill>
                <a:latin typeface="微软雅黑" panose="020B0503020204020204" pitchFamily="34" charset="-122"/>
                <a:ea typeface="微软雅黑" panose="020B0503020204020204" pitchFamily="34" charset="-122"/>
                <a:cs typeface="+mn-ea"/>
              </a:rPr>
              <a:t>1.</a:t>
            </a:r>
            <a:r>
              <a:rPr lang="zh-CN" altLang="zh-CN" sz="2000" b="1" dirty="0" smtClean="0">
                <a:solidFill>
                  <a:srgbClr val="595959"/>
                </a:solidFill>
                <a:latin typeface="微软雅黑" panose="020B0503020204020204" pitchFamily="34" charset="-122"/>
                <a:ea typeface="微软雅黑" panose="020B0503020204020204" pitchFamily="34" charset="-122"/>
                <a:cs typeface="+mn-ea"/>
              </a:rPr>
              <a:t>单个</a:t>
            </a:r>
            <a:r>
              <a:rPr lang="zh-CN" altLang="zh-CN" sz="2000" b="1" dirty="0">
                <a:solidFill>
                  <a:srgbClr val="595959"/>
                </a:solidFill>
                <a:latin typeface="微软雅黑" panose="020B0503020204020204" pitchFamily="34" charset="-122"/>
                <a:ea typeface="微软雅黑" panose="020B0503020204020204" pitchFamily="34" charset="-122"/>
                <a:cs typeface="+mn-ea"/>
              </a:rPr>
              <a:t>元素的定位方法</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231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aphicFrame>
        <p:nvGraphicFramePr>
          <p:cNvPr id="5" name="表格 4"/>
          <p:cNvGraphicFramePr/>
          <p:nvPr>
            <p:custDataLst>
              <p:tags r:id="rId1"/>
            </p:custDataLst>
          </p:nvPr>
        </p:nvGraphicFramePr>
        <p:xfrm>
          <a:off x="1055206" y="2277794"/>
          <a:ext cx="10224000" cy="3405753"/>
        </p:xfrm>
        <a:graphic>
          <a:graphicData uri="http://schemas.openxmlformats.org/drawingml/2006/table">
            <a:tbl>
              <a:tblPr firstRow="1" bandRow="1">
                <a:tableStyleId>{5C22544A-7EE6-4342-B048-85BDC9FD1C3A}</a:tableStyleId>
              </a:tblPr>
              <a:tblGrid>
                <a:gridCol w="4839479"/>
                <a:gridCol w="5384521"/>
              </a:tblGrid>
              <a:tr h="565143">
                <a:tc>
                  <a:txBody>
                    <a:bodyPr/>
                    <a:lstStyle/>
                    <a:p>
                      <a:pPr algn="ctr">
                        <a:lnSpc>
                          <a:spcPct val="90000"/>
                        </a:lnSpc>
                        <a:buNone/>
                      </a:pPr>
                      <a:r>
                        <a:rPr lang="zh-CN" altLang="en-US" sz="1800" b="1" dirty="0" smtClean="0">
                          <a:latin typeface="微软雅黑" panose="020B0503020204020204" pitchFamily="34" charset="-122"/>
                          <a:ea typeface="微软雅黑" panose="020B0503020204020204" pitchFamily="34" charset="-122"/>
                        </a:rPr>
                        <a:t>方法</a:t>
                      </a:r>
                      <a:endParaRPr lang="zh-CN" altLang="en-US" sz="1800" b="1" dirty="0">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dirty="0" smtClean="0">
                          <a:latin typeface="微软雅黑" panose="020B0503020204020204" pitchFamily="34" charset="-122"/>
                          <a:ea typeface="微软雅黑" panose="020B0503020204020204" pitchFamily="34" charset="-122"/>
                        </a:rPr>
                        <a:t>说明</a:t>
                      </a:r>
                      <a:endParaRPr lang="zh-CN" altLang="en-US" sz="1800" dirty="0">
                        <a:latin typeface="微软雅黑" panose="020B0503020204020204" pitchFamily="34" charset="-122"/>
                        <a:ea typeface="微软雅黑" panose="020B0503020204020204" pitchFamily="34" charset="-122"/>
                      </a:endParaRPr>
                    </a:p>
                  </a:txBody>
                  <a:tcPr anchor="ctr"/>
                </a:tc>
              </a:tr>
              <a:tr h="595400">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find_element_by_link_text</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(text)</a:t>
                      </a:r>
                      <a:endParaRPr lang="zh-CN" altLang="zh-CN" sz="1800" kern="1200" dirty="0" smtClean="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表示通过超链接的全部文本内容定位元素，该方法中的参数</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text</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表示超链接的全部文本内容</a:t>
                      </a:r>
                      <a:endParaRPr lang="zh-CN" altLang="zh-CN" sz="1800" kern="1200" dirty="0" smtClean="0">
                        <a:solidFill>
                          <a:srgbClr val="595959"/>
                        </a:solidFill>
                        <a:latin typeface="微软雅黑" panose="020B0503020204020204" pitchFamily="34" charset="-122"/>
                        <a:ea typeface="微软雅黑" panose="020B0503020204020204" pitchFamily="34" charset="-122"/>
                        <a:cs typeface="+mn-ea"/>
                      </a:endParaRPr>
                    </a:p>
                  </a:txBody>
                  <a:tcPr anchor="ctr"/>
                </a:tc>
              </a:tr>
              <a:tr h="595400">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find_element_by_partial_link_text</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(text)</a:t>
                      </a:r>
                      <a:endParaRPr lang="zh-CN" altLang="zh-CN" sz="1800" kern="1200" dirty="0" smtClean="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表示通过超链接的一部分文本内容定位</a:t>
                      </a:r>
                      <a:r>
                        <a:rPr lang="zh-CN" altLang="zh-CN" sz="1800" kern="1200" smtClean="0">
                          <a:solidFill>
                            <a:srgbClr val="595959"/>
                          </a:solidFill>
                          <a:latin typeface="微软雅黑" panose="020B0503020204020204" pitchFamily="34" charset="-122"/>
                          <a:ea typeface="微软雅黑" panose="020B0503020204020204" pitchFamily="34" charset="-122"/>
                          <a:cs typeface="+mn-ea"/>
                        </a:rPr>
                        <a:t>元素，</a:t>
                      </a:r>
                      <a:r>
                        <a:rPr lang="zh-CN" altLang="en-US" sz="1800" kern="1200" smtClean="0">
                          <a:solidFill>
                            <a:srgbClr val="595959"/>
                          </a:solidFill>
                          <a:latin typeface="微软雅黑" panose="020B0503020204020204" pitchFamily="34" charset="-122"/>
                          <a:ea typeface="微软雅黑" panose="020B0503020204020204" pitchFamily="34" charset="-122"/>
                          <a:cs typeface="+mn-ea"/>
                        </a:rPr>
                        <a:t>该</a:t>
                      </a:r>
                      <a:r>
                        <a:rPr lang="zh-CN" altLang="zh-CN" sz="1800" kern="1200" smtClean="0">
                          <a:solidFill>
                            <a:srgbClr val="595959"/>
                          </a:solidFill>
                          <a:latin typeface="微软雅黑" panose="020B0503020204020204" pitchFamily="34" charset="-122"/>
                          <a:ea typeface="微软雅黑" panose="020B0503020204020204" pitchFamily="34" charset="-122"/>
                          <a:cs typeface="+mn-ea"/>
                        </a:rPr>
                        <a:t>方法</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中的参数</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text</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表示超链接文本的部分或全部内容</a:t>
                      </a:r>
                      <a:endParaRPr lang="zh-CN" altLang="zh-CN" sz="1800" kern="1200" dirty="0" smtClean="0">
                        <a:solidFill>
                          <a:srgbClr val="595959"/>
                        </a:solidFill>
                        <a:latin typeface="微软雅黑" panose="020B0503020204020204" pitchFamily="34" charset="-122"/>
                        <a:ea typeface="微软雅黑" panose="020B0503020204020204" pitchFamily="34" charset="-122"/>
                        <a:cs typeface="+mn-ea"/>
                      </a:endParaRPr>
                    </a:p>
                  </a:txBody>
                  <a:tcPr anchor="ctr"/>
                </a:tc>
              </a:tr>
              <a:tr h="591806">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find_element_by_xpath</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a:t>
                      </a: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xpath</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1800" kern="1200" dirty="0" smtClean="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表示通过元素的路径定位元素，该方法中的参数</a:t>
                      </a: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xpath</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表示元素路径</a:t>
                      </a:r>
                      <a:endParaRPr lang="zh-CN" altLang="zh-CN" sz="1800" kern="1200" dirty="0" smtClean="0">
                        <a:solidFill>
                          <a:srgbClr val="595959"/>
                        </a:solidFill>
                        <a:latin typeface="微软雅黑" panose="020B0503020204020204" pitchFamily="34" charset="-122"/>
                        <a:ea typeface="微软雅黑" panose="020B0503020204020204" pitchFamily="34" charset="-122"/>
                        <a:cs typeface="+mn-ea"/>
                      </a:endParaRPr>
                    </a:p>
                  </a:txBody>
                  <a:tcPr anchor="ctr"/>
                </a:tc>
              </a:tr>
              <a:tr h="595400">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find_element_by_css_selector</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a:t>
                      </a: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css_selector</a:t>
                      </a:r>
                      <a:r>
                        <a:rPr lang="en-US" altLang="zh-CN" sz="1800" kern="12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1800" kern="1200" dirty="0" smtClean="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表示通过</a:t>
                      </a:r>
                      <a:r>
                        <a:rPr lang="zh-CN" altLang="zh-CN" sz="1800" kern="1200" smtClean="0">
                          <a:solidFill>
                            <a:srgbClr val="595959"/>
                          </a:solidFill>
                          <a:latin typeface="微软雅黑" panose="020B0503020204020204" pitchFamily="34" charset="-122"/>
                          <a:ea typeface="微软雅黑" panose="020B0503020204020204" pitchFamily="34" charset="-122"/>
                          <a:cs typeface="+mn-ea"/>
                        </a:rPr>
                        <a:t>元素的</a:t>
                      </a:r>
                      <a:r>
                        <a:rPr lang="en-US" altLang="zh-CN" sz="1800" kern="1200" smtClean="0">
                          <a:solidFill>
                            <a:srgbClr val="595959"/>
                          </a:solidFill>
                          <a:latin typeface="微软雅黑" panose="020B0503020204020204" pitchFamily="34" charset="-122"/>
                          <a:ea typeface="微软雅黑" panose="020B0503020204020204" pitchFamily="34" charset="-122"/>
                          <a:cs typeface="+mn-ea"/>
                        </a:rPr>
                        <a:t>CSS</a:t>
                      </a:r>
                      <a:r>
                        <a:rPr lang="zh-CN" altLang="zh-CN" sz="1800" kern="1200" smtClean="0">
                          <a:solidFill>
                            <a:srgbClr val="595959"/>
                          </a:solidFill>
                          <a:latin typeface="微软雅黑" panose="020B0503020204020204" pitchFamily="34" charset="-122"/>
                          <a:ea typeface="微软雅黑" panose="020B0503020204020204" pitchFamily="34" charset="-122"/>
                          <a:cs typeface="+mn-ea"/>
                        </a:rPr>
                        <a:t>选择</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器定位元素，该方法中的参数</a:t>
                      </a:r>
                      <a:r>
                        <a:rPr lang="en-US" altLang="zh-CN" sz="1800" kern="1200" dirty="0" err="1" smtClean="0">
                          <a:solidFill>
                            <a:srgbClr val="595959"/>
                          </a:solidFill>
                          <a:latin typeface="微软雅黑" panose="020B0503020204020204" pitchFamily="34" charset="-122"/>
                          <a:ea typeface="微软雅黑" panose="020B0503020204020204" pitchFamily="34" charset="-122"/>
                          <a:cs typeface="+mn-ea"/>
                        </a:rPr>
                        <a:t>css_selector</a:t>
                      </a:r>
                      <a:r>
                        <a:rPr lang="zh-CN" altLang="zh-CN" sz="1800" kern="1200" dirty="0" smtClean="0">
                          <a:solidFill>
                            <a:srgbClr val="595959"/>
                          </a:solidFill>
                          <a:latin typeface="微软雅黑" panose="020B0503020204020204" pitchFamily="34" charset="-122"/>
                          <a:ea typeface="微软雅黑" panose="020B0503020204020204" pitchFamily="34" charset="-122"/>
                          <a:cs typeface="+mn-ea"/>
                        </a:rPr>
                        <a:t>表示选择器</a:t>
                      </a:r>
                      <a:endParaRPr lang="zh-CN" altLang="zh-CN" sz="1800" kern="1200" dirty="0" smtClean="0">
                        <a:solidFill>
                          <a:srgbClr val="595959"/>
                        </a:solidFill>
                        <a:latin typeface="微软雅黑" panose="020B0503020204020204" pitchFamily="34" charset="-122"/>
                        <a:ea typeface="微软雅黑" panose="020B0503020204020204" pitchFamily="34" charset="-122"/>
                        <a:cs typeface="+mn-ea"/>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231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5155285" y="2277794"/>
            <a:ext cx="6337138" cy="2862322"/>
          </a:xfrm>
          <a:prstGeom prst="rect">
            <a:avLst/>
          </a:prstGeom>
          <a:noFill/>
        </p:spPr>
        <p:txBody>
          <a:bodyPr wrap="square" rtlCol="0">
            <a:spAutoFit/>
          </a:bodyPr>
          <a:lstStyle/>
          <a:p>
            <a:pPr>
              <a:lnSpc>
                <a:spcPct val="150000"/>
              </a:lnSpc>
            </a:pPr>
            <a:r>
              <a:rPr lang="zh-CN" altLang="en-US" sz="2000" smtClean="0">
                <a:solidFill>
                  <a:srgbClr val="595959"/>
                </a:solidFill>
                <a:latin typeface="微软雅黑" panose="020B0503020204020204" pitchFamily="34" charset="-122"/>
                <a:ea typeface="微软雅黑" panose="020B0503020204020204" pitchFamily="34" charset="-122"/>
                <a:cs typeface="+mn-ea"/>
              </a:rPr>
              <a:t>需要说明</a:t>
            </a:r>
            <a:r>
              <a:rPr lang="zh-CN" altLang="zh-CN" sz="2000" smtClean="0">
                <a:solidFill>
                  <a:srgbClr val="595959"/>
                </a:solidFill>
                <a:latin typeface="微软雅黑" panose="020B0503020204020204" pitchFamily="34" charset="-122"/>
                <a:ea typeface="微软雅黑" panose="020B0503020204020204" pitchFamily="34" charset="-122"/>
                <a:cs typeface="+mn-ea"/>
              </a:rPr>
              <a:t>的</a:t>
            </a:r>
            <a:r>
              <a:rPr lang="zh-CN" altLang="zh-CN" sz="2000" dirty="0">
                <a:solidFill>
                  <a:srgbClr val="595959"/>
                </a:solidFill>
                <a:latin typeface="微软雅黑" panose="020B0503020204020204" pitchFamily="34" charset="-122"/>
                <a:ea typeface="微软雅黑" panose="020B0503020204020204" pitchFamily="34" charset="-122"/>
                <a:cs typeface="+mn-ea"/>
              </a:rPr>
              <a:t>是，</a:t>
            </a:r>
            <a:r>
              <a:rPr lang="en-US" altLang="zh-CN" sz="2000" dirty="0">
                <a:solidFill>
                  <a:srgbClr val="1369B2"/>
                </a:solidFill>
                <a:latin typeface="微软雅黑" panose="020B0503020204020204" pitchFamily="34" charset="-122"/>
                <a:ea typeface="微软雅黑" panose="020B0503020204020204" pitchFamily="34" charset="-122"/>
                <a:cs typeface="+mn-ea"/>
              </a:rPr>
              <a:t>Web</a:t>
            </a:r>
            <a:r>
              <a:rPr lang="zh-CN" altLang="zh-CN" sz="2000">
                <a:solidFill>
                  <a:srgbClr val="1369B2"/>
                </a:solidFill>
                <a:latin typeface="微软雅黑" panose="020B0503020204020204" pitchFamily="34" charset="-122"/>
                <a:ea typeface="微软雅黑" panose="020B0503020204020204" pitchFamily="34" charset="-122"/>
                <a:cs typeface="+mn-ea"/>
              </a:rPr>
              <a:t>页面</a:t>
            </a:r>
            <a:r>
              <a:rPr lang="zh-CN" altLang="zh-CN" sz="2000" smtClean="0">
                <a:solidFill>
                  <a:srgbClr val="595959"/>
                </a:solidFill>
                <a:latin typeface="微软雅黑" panose="020B0503020204020204" pitchFamily="34" charset="-122"/>
                <a:ea typeface="微软雅黑" panose="020B0503020204020204" pitchFamily="34" charset="-122"/>
                <a:cs typeface="+mn-ea"/>
              </a:rPr>
              <a:t>通常由</a:t>
            </a:r>
            <a:r>
              <a:rPr lang="zh-CN" altLang="zh-CN" sz="2000" dirty="0">
                <a:solidFill>
                  <a:srgbClr val="1369B2"/>
                </a:solidFill>
                <a:latin typeface="微软雅黑" panose="020B0503020204020204" pitchFamily="34" charset="-122"/>
                <a:ea typeface="微软雅黑" panose="020B0503020204020204" pitchFamily="34" charset="-122"/>
                <a:cs typeface="+mn-ea"/>
              </a:rPr>
              <a:t>多种不同的标签组成</a:t>
            </a:r>
            <a:r>
              <a:rPr lang="zh-CN" altLang="zh-CN" sz="2000" dirty="0">
                <a:solidFill>
                  <a:srgbClr val="595959"/>
                </a:solidFill>
                <a:latin typeface="微软雅黑" panose="020B0503020204020204" pitchFamily="34" charset="-122"/>
                <a:ea typeface="微软雅黑" panose="020B0503020204020204" pitchFamily="34" charset="-122"/>
                <a:cs typeface="+mn-ea"/>
              </a:rPr>
              <a:t>，每种标签可能在</a:t>
            </a:r>
            <a:r>
              <a:rPr lang="zh-CN" altLang="zh-CN" sz="2000">
                <a:solidFill>
                  <a:srgbClr val="595959"/>
                </a:solidFill>
                <a:latin typeface="微软雅黑" panose="020B0503020204020204" pitchFamily="34" charset="-122"/>
                <a:ea typeface="微软雅黑" panose="020B0503020204020204" pitchFamily="34" charset="-122"/>
                <a:cs typeface="+mn-ea"/>
              </a:rPr>
              <a:t>页面</a:t>
            </a:r>
            <a:r>
              <a:rPr lang="zh-CN" altLang="zh-CN" sz="2000" smtClean="0">
                <a:solidFill>
                  <a:srgbClr val="595959"/>
                </a:solidFill>
                <a:latin typeface="微软雅黑" panose="020B0503020204020204" pitchFamily="34" charset="-122"/>
                <a:ea typeface="微软雅黑" panose="020B0503020204020204" pitchFamily="34" charset="-122"/>
                <a:cs typeface="+mn-ea"/>
              </a:rPr>
              <a:t>中存在</a:t>
            </a:r>
            <a:r>
              <a:rPr lang="zh-CN" altLang="zh-CN" sz="2000" dirty="0">
                <a:solidFill>
                  <a:srgbClr val="595959"/>
                </a:solidFill>
                <a:latin typeface="微软雅黑" panose="020B0503020204020204" pitchFamily="34" charset="-122"/>
                <a:ea typeface="微软雅黑" panose="020B0503020204020204" pitchFamily="34" charset="-122"/>
                <a:cs typeface="+mn-ea"/>
              </a:rPr>
              <a:t>多个。如果定位到多个相同</a:t>
            </a:r>
            <a:r>
              <a:rPr lang="zh-CN" altLang="zh-CN" sz="2000">
                <a:solidFill>
                  <a:srgbClr val="595959"/>
                </a:solidFill>
                <a:latin typeface="微软雅黑" panose="020B0503020204020204" pitchFamily="34" charset="-122"/>
                <a:ea typeface="微软雅黑" panose="020B0503020204020204" pitchFamily="34" charset="-122"/>
                <a:cs typeface="+mn-ea"/>
              </a:rPr>
              <a:t>的</a:t>
            </a:r>
            <a:r>
              <a:rPr lang="zh-CN" altLang="zh-CN" sz="2000" smtClean="0">
                <a:solidFill>
                  <a:srgbClr val="595959"/>
                </a:solidFill>
                <a:latin typeface="微软雅黑" panose="020B0503020204020204" pitchFamily="34" charset="-122"/>
                <a:ea typeface="微软雅黑" panose="020B0503020204020204" pitchFamily="34" charset="-122"/>
                <a:cs typeface="+mn-ea"/>
              </a:rPr>
              <a:t>标签，</a:t>
            </a:r>
            <a:r>
              <a:rPr lang="zh-CN" altLang="zh-CN" sz="2000" dirty="0">
                <a:solidFill>
                  <a:srgbClr val="595959"/>
                </a:solidFill>
                <a:latin typeface="微软雅黑" panose="020B0503020204020204" pitchFamily="34" charset="-122"/>
                <a:ea typeface="微软雅黑" panose="020B0503020204020204" pitchFamily="34" charset="-122"/>
                <a:cs typeface="+mn-ea"/>
              </a:rPr>
              <a:t>则程序</a:t>
            </a:r>
            <a:r>
              <a:rPr lang="zh-CN" altLang="zh-CN" sz="2000" dirty="0">
                <a:solidFill>
                  <a:srgbClr val="1369B2"/>
                </a:solidFill>
                <a:latin typeface="微软雅黑" panose="020B0503020204020204" pitchFamily="34" charset="-122"/>
                <a:ea typeface="微软雅黑" panose="020B0503020204020204" pitchFamily="34" charset="-122"/>
                <a:cs typeface="+mn-ea"/>
              </a:rPr>
              <a:t>默认只会定位第一个标签</a:t>
            </a:r>
            <a:r>
              <a:rPr lang="zh-CN" altLang="zh-CN" sz="2000" dirty="0">
                <a:solidFill>
                  <a:srgbClr val="595959"/>
                </a:solidFill>
                <a:latin typeface="微软雅黑" panose="020B0503020204020204" pitchFamily="34" charset="-122"/>
                <a:ea typeface="微软雅黑" panose="020B0503020204020204" pitchFamily="34" charset="-122"/>
                <a:cs typeface="+mn-ea"/>
              </a:rPr>
              <a:t>（在页面中从上到下排列后的第一个标签），在</a:t>
            </a:r>
            <a:r>
              <a:rPr lang="zh-CN" altLang="zh-CN" sz="2000">
                <a:solidFill>
                  <a:srgbClr val="595959"/>
                </a:solidFill>
                <a:latin typeface="微软雅黑" panose="020B0503020204020204" pitchFamily="34" charset="-122"/>
                <a:ea typeface="微软雅黑" panose="020B0503020204020204" pitchFamily="34" charset="-122"/>
                <a:cs typeface="+mn-ea"/>
              </a:rPr>
              <a:t>使用</a:t>
            </a:r>
            <a:r>
              <a:rPr lang="en-US" altLang="zh-CN" sz="2000" smtClean="0">
                <a:solidFill>
                  <a:srgbClr val="1369B2"/>
                </a:solidFill>
                <a:latin typeface="微软雅黑" panose="020B0503020204020204" pitchFamily="34" charset="-122"/>
                <a:ea typeface="微软雅黑" panose="020B0503020204020204" pitchFamily="34" charset="-122"/>
                <a:cs typeface="+mn-ea"/>
              </a:rPr>
              <a:t>tag_name</a:t>
            </a:r>
            <a:r>
              <a:rPr lang="zh-CN" altLang="zh-CN" sz="2000" dirty="0">
                <a:solidFill>
                  <a:srgbClr val="595959"/>
                </a:solidFill>
                <a:latin typeface="微软雅黑" panose="020B0503020204020204" pitchFamily="34" charset="-122"/>
                <a:ea typeface="微软雅黑" panose="020B0503020204020204" pitchFamily="34" charset="-122"/>
                <a:cs typeface="+mn-ea"/>
              </a:rPr>
              <a:t>定位元素时，会无法精准定位每个元素，一般很少使用</a:t>
            </a:r>
            <a:r>
              <a:rPr lang="en-US" altLang="zh-CN" sz="2000" dirty="0" err="1">
                <a:solidFill>
                  <a:srgbClr val="1369B2"/>
                </a:solidFill>
                <a:latin typeface="微软雅黑" panose="020B0503020204020204" pitchFamily="34" charset="-122"/>
                <a:ea typeface="微软雅黑" panose="020B0503020204020204" pitchFamily="34" charset="-122"/>
                <a:cs typeface="+mn-ea"/>
              </a:rPr>
              <a:t>find_element_by_tag_name</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方法定位元素。</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303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911206" y="1629794"/>
            <a:ext cx="7128000" cy="2400657"/>
          </a:xfrm>
          <a:prstGeom prst="rect">
            <a:avLst/>
          </a:prstGeom>
          <a:noFill/>
        </p:spPr>
        <p:txBody>
          <a:bodyPr wrap="square" rtlCol="0">
            <a:spAutoFit/>
          </a:bodyPr>
          <a:lstStyle/>
          <a:p>
            <a:pPr>
              <a:lnSpc>
                <a:spcPct val="150000"/>
              </a:lnSpc>
            </a:pPr>
            <a:r>
              <a:rPr lang="zh-CN" altLang="zh-CN" sz="2000" smtClean="0">
                <a:solidFill>
                  <a:srgbClr val="595959"/>
                </a:solidFill>
                <a:latin typeface="微软雅黑" panose="020B0503020204020204" pitchFamily="34" charset="-122"/>
                <a:ea typeface="微软雅黑" panose="020B0503020204020204" pitchFamily="34" charset="-122"/>
                <a:cs typeface="+mn-ea"/>
              </a:rPr>
              <a:t>在</a:t>
            </a:r>
            <a:r>
              <a:rPr lang="en-US" altLang="zh-CN" sz="2000" smtClean="0">
                <a:solidFill>
                  <a:srgbClr val="595959"/>
                </a:solidFill>
                <a:latin typeface="微软雅黑" panose="020B0503020204020204" pitchFamily="34" charset="-122"/>
                <a:ea typeface="微软雅黑" panose="020B0503020204020204" pitchFamily="34" charset="-122"/>
                <a:cs typeface="+mn-ea"/>
              </a:rPr>
              <a:t>CSS</a:t>
            </a:r>
            <a:r>
              <a:rPr lang="zh-CN" altLang="zh-CN" sz="2000" smtClean="0">
                <a:solidFill>
                  <a:srgbClr val="595959"/>
                </a:solidFill>
                <a:latin typeface="微软雅黑" panose="020B0503020204020204" pitchFamily="34" charset="-122"/>
                <a:ea typeface="微软雅黑" panose="020B0503020204020204" pitchFamily="34" charset="-122"/>
                <a:cs typeface="+mn-ea"/>
              </a:rPr>
              <a:t>选择</a:t>
            </a:r>
            <a:r>
              <a:rPr lang="zh-CN" altLang="zh-CN" sz="2000" dirty="0">
                <a:solidFill>
                  <a:srgbClr val="595959"/>
                </a:solidFill>
                <a:latin typeface="微软雅黑" panose="020B0503020204020204" pitchFamily="34" charset="-122"/>
                <a:ea typeface="微软雅黑" panose="020B0503020204020204" pitchFamily="34" charset="-122"/>
                <a:cs typeface="+mn-ea"/>
              </a:rPr>
              <a:t>器中，常用的选择器包括</a:t>
            </a:r>
            <a:r>
              <a:rPr lang="en-US" altLang="zh-CN" sz="2000" dirty="0">
                <a:solidFill>
                  <a:srgbClr val="1369B2"/>
                </a:solidFill>
                <a:latin typeface="微软雅黑" panose="020B0503020204020204" pitchFamily="34" charset="-122"/>
                <a:ea typeface="微软雅黑" panose="020B0503020204020204" pitchFamily="34" charset="-122"/>
                <a:cs typeface="+mn-ea"/>
              </a:rPr>
              <a:t>id</a:t>
            </a:r>
            <a:r>
              <a:rPr lang="zh-CN" altLang="zh-CN" sz="2000" dirty="0">
                <a:solidFill>
                  <a:srgbClr val="1369B2"/>
                </a:solidFill>
                <a:latin typeface="微软雅黑" panose="020B0503020204020204" pitchFamily="34" charset="-122"/>
                <a:ea typeface="微软雅黑" panose="020B0503020204020204" pitchFamily="34" charset="-122"/>
                <a:cs typeface="+mn-ea"/>
              </a:rPr>
              <a:t>选择器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cs typeface="+mn-ea"/>
              </a:rPr>
              <a:t>class</a:t>
            </a:r>
            <a:r>
              <a:rPr lang="zh-CN" altLang="zh-CN" sz="2000" dirty="0">
                <a:solidFill>
                  <a:srgbClr val="1369B2"/>
                </a:solidFill>
                <a:latin typeface="微软雅黑" panose="020B0503020204020204" pitchFamily="34" charset="-122"/>
                <a:ea typeface="微软雅黑" panose="020B0503020204020204" pitchFamily="34" charset="-122"/>
                <a:cs typeface="+mn-ea"/>
              </a:rPr>
              <a:t>选择器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元素选择器、属性选择器</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mn-ea"/>
              </a:rPr>
              <a:t>层级选择</a:t>
            </a:r>
            <a:r>
              <a:rPr lang="zh-CN" altLang="zh-CN" sz="2000">
                <a:solidFill>
                  <a:srgbClr val="1369B2"/>
                </a:solidFill>
                <a:latin typeface="微软雅黑" panose="020B0503020204020204" pitchFamily="34" charset="-122"/>
                <a:ea typeface="微软雅黑" panose="020B0503020204020204" pitchFamily="34" charset="-122"/>
                <a:cs typeface="+mn-ea"/>
              </a:rPr>
              <a:t>器</a:t>
            </a:r>
            <a:r>
              <a:rPr lang="zh-CN" altLang="zh-CN" sz="2000" smtClean="0">
                <a:solidFill>
                  <a:srgbClr val="595959"/>
                </a:solidFill>
                <a:latin typeface="微软雅黑" panose="020B0503020204020204" pitchFamily="34" charset="-122"/>
                <a:ea typeface="微软雅黑" panose="020B0503020204020204" pitchFamily="34" charset="-122"/>
                <a:cs typeface="+mn-ea"/>
              </a:rPr>
              <a:t>等</a:t>
            </a:r>
            <a:r>
              <a:rPr lang="zh-CN" altLang="en-US" sz="2000" smtClean="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例如</a:t>
            </a:r>
            <a:r>
              <a:rPr lang="zh-CN" altLang="zh-CN" sz="2000" dirty="0">
                <a:solidFill>
                  <a:srgbClr val="595959"/>
                </a:solidFill>
                <a:latin typeface="微软雅黑" panose="020B0503020204020204" pitchFamily="34" charset="-122"/>
                <a:ea typeface="微软雅黑" panose="020B0503020204020204" pitchFamily="34" charset="-122"/>
                <a:cs typeface="+mn-ea"/>
              </a:rPr>
              <a:t>，在调用</a:t>
            </a:r>
            <a:r>
              <a:rPr lang="en-US" altLang="zh-CN" sz="2000" dirty="0" err="1">
                <a:solidFill>
                  <a:srgbClr val="1369B2"/>
                </a:solidFill>
                <a:latin typeface="微软雅黑" panose="020B0503020204020204" pitchFamily="34" charset="-122"/>
                <a:ea typeface="微软雅黑" panose="020B0503020204020204" pitchFamily="34" charset="-122"/>
                <a:cs typeface="+mn-ea"/>
              </a:rPr>
              <a:t>find_element_by_css_selector</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方法定位</a:t>
            </a:r>
            <a:r>
              <a:rPr lang="en-US" altLang="zh-CN" sz="2000" dirty="0">
                <a:solidFill>
                  <a:srgbClr val="595959"/>
                </a:solidFill>
                <a:latin typeface="微软雅黑" panose="020B0503020204020204" pitchFamily="34" charset="-122"/>
                <a:ea typeface="微软雅黑" panose="020B0503020204020204" pitchFamily="34" charset="-122"/>
                <a:cs typeface="+mn-ea"/>
              </a:rPr>
              <a:t>Web</a:t>
            </a:r>
            <a:r>
              <a:rPr lang="zh-CN" altLang="zh-CN" sz="2000" dirty="0">
                <a:solidFill>
                  <a:srgbClr val="595959"/>
                </a:solidFill>
                <a:latin typeface="微软雅黑" panose="020B0503020204020204" pitchFamily="34" charset="-122"/>
                <a:ea typeface="微软雅黑" panose="020B0503020204020204" pitchFamily="34" charset="-122"/>
                <a:cs typeface="+mn-ea"/>
              </a:rPr>
              <a:t>页面中的元素时，如果使用</a:t>
            </a:r>
            <a:r>
              <a:rPr lang="en-US" altLang="zh-CN" sz="2000" dirty="0">
                <a:solidFill>
                  <a:srgbClr val="1369B2"/>
                </a:solidFill>
                <a:latin typeface="微软雅黑" panose="020B0503020204020204" pitchFamily="34" charset="-122"/>
                <a:ea typeface="微软雅黑" panose="020B0503020204020204" pitchFamily="34" charset="-122"/>
                <a:cs typeface="+mn-ea"/>
              </a:rPr>
              <a:t>id</a:t>
            </a:r>
            <a:r>
              <a:rPr lang="zh-CN" altLang="zh-CN" sz="2000" dirty="0">
                <a:solidFill>
                  <a:srgbClr val="1369B2"/>
                </a:solidFill>
                <a:latin typeface="微软雅黑" panose="020B0503020204020204" pitchFamily="34" charset="-122"/>
                <a:ea typeface="微软雅黑" panose="020B0503020204020204" pitchFamily="34" charset="-122"/>
                <a:cs typeface="+mn-ea"/>
              </a:rPr>
              <a:t>选择器</a:t>
            </a:r>
            <a:r>
              <a:rPr lang="zh-CN" altLang="zh-CN" sz="2000" dirty="0">
                <a:solidFill>
                  <a:srgbClr val="595959"/>
                </a:solidFill>
                <a:latin typeface="微软雅黑" panose="020B0503020204020204" pitchFamily="34" charset="-122"/>
                <a:ea typeface="微软雅黑" panose="020B0503020204020204" pitchFamily="34" charset="-122"/>
                <a:cs typeface="+mn-ea"/>
              </a:rPr>
              <a:t>，则该方法中的参数写为</a:t>
            </a:r>
            <a:r>
              <a:rPr lang="en-US" altLang="zh-CN" sz="2000" dirty="0">
                <a:solidFill>
                  <a:srgbClr val="1369B2"/>
                </a:solidFill>
                <a:latin typeface="微软雅黑" panose="020B0503020204020204" pitchFamily="34" charset="-122"/>
                <a:ea typeface="微软雅黑" panose="020B0503020204020204" pitchFamily="34" charset="-122"/>
                <a:cs typeface="+mn-ea"/>
              </a:rPr>
              <a:t>#id</a:t>
            </a:r>
            <a:r>
              <a:rPr lang="zh-CN" altLang="zh-CN" sz="2000" dirty="0">
                <a:solidFill>
                  <a:srgbClr val="595959"/>
                </a:solidFill>
                <a:latin typeface="微软雅黑" panose="020B0503020204020204" pitchFamily="34" charset="-122"/>
                <a:ea typeface="微软雅黑" panose="020B0503020204020204" pitchFamily="34" charset="-122"/>
                <a:cs typeface="+mn-ea"/>
              </a:rPr>
              <a:t>；如果使用</a:t>
            </a:r>
            <a:r>
              <a:rPr lang="en-US" altLang="zh-CN" sz="2000" dirty="0" err="1">
                <a:solidFill>
                  <a:srgbClr val="1369B2"/>
                </a:solidFill>
                <a:latin typeface="微软雅黑" panose="020B0503020204020204" pitchFamily="34" charset="-122"/>
                <a:ea typeface="微软雅黑" panose="020B0503020204020204" pitchFamily="34" charset="-122"/>
                <a:cs typeface="+mn-ea"/>
              </a:rPr>
              <a:t>css</a:t>
            </a:r>
            <a:r>
              <a:rPr lang="zh-CN" altLang="zh-CN" sz="2000" dirty="0">
                <a:solidFill>
                  <a:srgbClr val="1369B2"/>
                </a:solidFill>
                <a:latin typeface="微软雅黑" panose="020B0503020204020204" pitchFamily="34" charset="-122"/>
                <a:ea typeface="微软雅黑" panose="020B0503020204020204" pitchFamily="34" charset="-122"/>
                <a:cs typeface="+mn-ea"/>
              </a:rPr>
              <a:t>选择器</a:t>
            </a:r>
            <a:r>
              <a:rPr lang="zh-CN" altLang="zh-CN" sz="2000" dirty="0">
                <a:solidFill>
                  <a:srgbClr val="595959"/>
                </a:solidFill>
                <a:latin typeface="微软雅黑" panose="020B0503020204020204" pitchFamily="34" charset="-122"/>
                <a:ea typeface="微软雅黑" panose="020B0503020204020204" pitchFamily="34" charset="-122"/>
                <a:cs typeface="+mn-ea"/>
              </a:rPr>
              <a:t>，则该方法中的参数写为</a:t>
            </a:r>
            <a:r>
              <a:rPr lang="en-US" altLang="zh-CN" sz="2000" dirty="0">
                <a:solidFill>
                  <a:srgbClr val="1369B2"/>
                </a:solidFill>
                <a:latin typeface="微软雅黑" panose="020B0503020204020204" pitchFamily="34" charset="-122"/>
                <a:ea typeface="微软雅黑" panose="020B0503020204020204" pitchFamily="34" charset="-122"/>
                <a:cs typeface="+mn-ea"/>
              </a:rPr>
              <a:t>.class</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Picture 2" descr="C:\Users\admin\Desktop\QQ截图20201109163646.png"/>
          <p:cNvPicPr>
            <a:picLocks noChangeAspect="1" noChangeArrowheads="1"/>
          </p:cNvPicPr>
          <p:nvPr/>
        </p:nvPicPr>
        <p:blipFill rotWithShape="1">
          <a:blip r:embed="rId1">
            <a:extLst>
              <a:ext uri="{28A0092B-C50C-407E-A947-70E740481C1C}">
                <a14:useLocalDpi xmlns:a14="http://schemas.microsoft.com/office/drawing/2010/main" val="0"/>
              </a:ext>
            </a:extLst>
          </a:blip>
          <a:srcRect r="5516"/>
          <a:stretch>
            <a:fillRect/>
          </a:stretch>
        </p:blipFill>
        <p:spPr bwMode="auto">
          <a:xfrm flipH="1">
            <a:off x="8458200" y="2103928"/>
            <a:ext cx="2946548" cy="3486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231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38638" y="1701794"/>
            <a:ext cx="10008000" cy="1938992"/>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一组元素的定位方法与单个元素的定位方法相似，不同的是，在定位一组元素的方法中，</a:t>
            </a:r>
            <a:r>
              <a:rPr lang="en-US" altLang="zh-CN" sz="2000" dirty="0">
                <a:solidFill>
                  <a:srgbClr val="1369B2"/>
                </a:solidFill>
                <a:latin typeface="微软雅黑" panose="020B0503020204020204" pitchFamily="34" charset="-122"/>
                <a:ea typeface="微软雅黑" panose="020B0503020204020204" pitchFamily="34" charset="-122"/>
                <a:cs typeface="+mn-ea"/>
              </a:rPr>
              <a:t>element</a:t>
            </a:r>
            <a:r>
              <a:rPr lang="zh-CN" altLang="zh-CN" sz="2000" dirty="0">
                <a:solidFill>
                  <a:srgbClr val="1369B2"/>
                </a:solidFill>
                <a:latin typeface="微软雅黑" panose="020B0503020204020204" pitchFamily="34" charset="-122"/>
                <a:ea typeface="微软雅黑" panose="020B0503020204020204" pitchFamily="34" charset="-122"/>
                <a:cs typeface="+mn-ea"/>
              </a:rPr>
              <a:t>需要使用复数形式</a:t>
            </a:r>
            <a:r>
              <a:rPr lang="zh-CN" altLang="zh-CN" sz="2000" dirty="0">
                <a:solidFill>
                  <a:srgbClr val="595959"/>
                </a:solidFill>
                <a:latin typeface="微软雅黑" panose="020B0503020204020204" pitchFamily="34" charset="-122"/>
                <a:ea typeface="微软雅黑" panose="020B0503020204020204" pitchFamily="34" charset="-122"/>
                <a:cs typeface="+mn-ea"/>
              </a:rPr>
              <a:t>，即</a:t>
            </a:r>
            <a:r>
              <a:rPr lang="en-US" altLang="zh-CN" sz="2000" dirty="0">
                <a:solidFill>
                  <a:srgbClr val="1369B2"/>
                </a:solidFill>
                <a:latin typeface="微软雅黑" panose="020B0503020204020204" pitchFamily="34" charset="-122"/>
                <a:ea typeface="微软雅黑" panose="020B0503020204020204" pitchFamily="34" charset="-122"/>
                <a:cs typeface="+mn-ea"/>
              </a:rPr>
              <a:t>elements</a:t>
            </a:r>
            <a:r>
              <a:rPr lang="zh-CN" altLang="zh-CN" sz="2000" dirty="0">
                <a:solidFill>
                  <a:srgbClr val="595959"/>
                </a:solidFill>
                <a:latin typeface="微软雅黑" panose="020B0503020204020204" pitchFamily="34" charset="-122"/>
                <a:ea typeface="微软雅黑" panose="020B0503020204020204" pitchFamily="34" charset="-122"/>
                <a:cs typeface="+mn-ea"/>
              </a:rPr>
              <a:t>。例如，在测试</a:t>
            </a:r>
            <a:r>
              <a:rPr lang="en-US" altLang="zh-CN" sz="2000" dirty="0">
                <a:solidFill>
                  <a:srgbClr val="595959"/>
                </a:solidFill>
                <a:latin typeface="微软雅黑" panose="020B0503020204020204" pitchFamily="34" charset="-122"/>
                <a:ea typeface="微软雅黑" panose="020B0503020204020204" pitchFamily="34" charset="-122"/>
                <a:cs typeface="+mn-ea"/>
              </a:rPr>
              <a:t>Web</a:t>
            </a:r>
            <a:r>
              <a:rPr lang="zh-CN" altLang="zh-CN" sz="2000" dirty="0">
                <a:solidFill>
                  <a:srgbClr val="595959"/>
                </a:solidFill>
                <a:latin typeface="微软雅黑" panose="020B0503020204020204" pitchFamily="34" charset="-122"/>
                <a:ea typeface="微软雅黑" panose="020B0503020204020204" pitchFamily="34" charset="-122"/>
                <a:cs typeface="+mn-ea"/>
              </a:rPr>
              <a:t>页面时，如果需要通过元素的</a:t>
            </a:r>
            <a:r>
              <a:rPr lang="en-US" altLang="zh-CN" sz="2000" dirty="0">
                <a:solidFill>
                  <a:srgbClr val="1369B2"/>
                </a:solidFill>
                <a:latin typeface="微软雅黑" panose="020B0503020204020204" pitchFamily="34" charset="-122"/>
                <a:ea typeface="微软雅黑" panose="020B0503020204020204" pitchFamily="34" charset="-122"/>
                <a:cs typeface="+mn-ea"/>
              </a:rPr>
              <a:t>id</a:t>
            </a:r>
            <a:r>
              <a:rPr lang="zh-CN" altLang="zh-CN" sz="2000" dirty="0">
                <a:solidFill>
                  <a:srgbClr val="1369B2"/>
                </a:solidFill>
                <a:latin typeface="微软雅黑" panose="020B0503020204020204" pitchFamily="34" charset="-122"/>
                <a:ea typeface="微软雅黑" panose="020B0503020204020204" pitchFamily="34" charset="-122"/>
                <a:cs typeface="+mn-ea"/>
              </a:rPr>
              <a:t>属性值定位一组元素</a:t>
            </a:r>
            <a:r>
              <a:rPr lang="zh-CN" altLang="zh-CN" sz="2000" dirty="0">
                <a:solidFill>
                  <a:srgbClr val="595959"/>
                </a:solidFill>
                <a:latin typeface="微软雅黑" panose="020B0503020204020204" pitchFamily="34" charset="-122"/>
                <a:ea typeface="微软雅黑" panose="020B0503020204020204" pitchFamily="34" charset="-122"/>
                <a:cs typeface="+mn-ea"/>
              </a:rPr>
              <a:t>，则可以调用</a:t>
            </a:r>
            <a:r>
              <a:rPr lang="en-US" altLang="zh-CN" sz="2000" dirty="0" err="1">
                <a:solidFill>
                  <a:srgbClr val="1369B2"/>
                </a:solidFill>
                <a:latin typeface="微软雅黑" panose="020B0503020204020204" pitchFamily="34" charset="-122"/>
                <a:ea typeface="微软雅黑" panose="020B0503020204020204" pitchFamily="34" charset="-122"/>
                <a:cs typeface="+mn-ea"/>
              </a:rPr>
              <a:t>find_elements_by_id</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方法；如果需要通过</a:t>
            </a:r>
            <a:r>
              <a:rPr lang="zh-CN" altLang="zh-CN" sz="2000">
                <a:solidFill>
                  <a:srgbClr val="595959"/>
                </a:solidFill>
                <a:latin typeface="微软雅黑" panose="020B0503020204020204" pitchFamily="34" charset="-122"/>
                <a:ea typeface="微软雅黑" panose="020B0503020204020204" pitchFamily="34" charset="-122"/>
                <a:cs typeface="+mn-ea"/>
              </a:rPr>
              <a:t>元素</a:t>
            </a:r>
            <a:r>
              <a:rPr lang="zh-CN" altLang="zh-CN" sz="2000" smtClean="0">
                <a:solidFill>
                  <a:srgbClr val="595959"/>
                </a:solidFill>
                <a:latin typeface="微软雅黑" panose="020B0503020204020204" pitchFamily="34" charset="-122"/>
                <a:ea typeface="微软雅黑" panose="020B0503020204020204" pitchFamily="34" charset="-122"/>
                <a:cs typeface="+mn-ea"/>
              </a:rPr>
              <a:t>的</a:t>
            </a:r>
            <a:r>
              <a:rPr lang="en-US" altLang="zh-CN" sz="2000" smtClean="0">
                <a:solidFill>
                  <a:srgbClr val="1369B2"/>
                </a:solidFill>
                <a:latin typeface="微软雅黑" panose="020B0503020204020204" pitchFamily="34" charset="-122"/>
                <a:ea typeface="微软雅黑" panose="020B0503020204020204" pitchFamily="34" charset="-122"/>
                <a:cs typeface="+mn-ea"/>
              </a:rPr>
              <a:t>CSS</a:t>
            </a:r>
            <a:r>
              <a:rPr lang="zh-CN" altLang="zh-CN" sz="2000" smtClean="0">
                <a:solidFill>
                  <a:srgbClr val="1369B2"/>
                </a:solidFill>
                <a:latin typeface="微软雅黑" panose="020B0503020204020204" pitchFamily="34" charset="-122"/>
                <a:ea typeface="微软雅黑" panose="020B0503020204020204" pitchFamily="34" charset="-122"/>
                <a:cs typeface="+mn-ea"/>
              </a:rPr>
              <a:t>选择</a:t>
            </a:r>
            <a:r>
              <a:rPr lang="zh-CN" altLang="zh-CN" sz="2000" dirty="0">
                <a:solidFill>
                  <a:srgbClr val="1369B2"/>
                </a:solidFill>
                <a:latin typeface="微软雅黑" panose="020B0503020204020204" pitchFamily="34" charset="-122"/>
                <a:ea typeface="微软雅黑" panose="020B0503020204020204" pitchFamily="34" charset="-122"/>
                <a:cs typeface="+mn-ea"/>
              </a:rPr>
              <a:t>器定位一组元素</a:t>
            </a:r>
            <a:r>
              <a:rPr lang="zh-CN" altLang="zh-CN" sz="2000" dirty="0">
                <a:solidFill>
                  <a:srgbClr val="595959"/>
                </a:solidFill>
                <a:latin typeface="微软雅黑" panose="020B0503020204020204" pitchFamily="34" charset="-122"/>
                <a:ea typeface="微软雅黑" panose="020B0503020204020204" pitchFamily="34" charset="-122"/>
                <a:cs typeface="+mn-ea"/>
              </a:rPr>
              <a:t>，则可以调用</a:t>
            </a:r>
            <a:r>
              <a:rPr lang="en-US" altLang="zh-CN" sz="2000" dirty="0" err="1">
                <a:solidFill>
                  <a:srgbClr val="1369B2"/>
                </a:solidFill>
                <a:latin typeface="微软雅黑" panose="020B0503020204020204" pitchFamily="34" charset="-122"/>
                <a:ea typeface="微软雅黑" panose="020B0503020204020204" pitchFamily="34" charset="-122"/>
                <a:cs typeface="+mn-ea"/>
              </a:rPr>
              <a:t>find_elements_by_css_selector</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方法。</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7" name="矩形 6"/>
          <p:cNvSpPr/>
          <p:nvPr/>
        </p:nvSpPr>
        <p:spPr>
          <a:xfrm>
            <a:off x="1143690" y="1115053"/>
            <a:ext cx="2725426" cy="400110"/>
          </a:xfrm>
          <a:prstGeom prst="rect">
            <a:avLst/>
          </a:prstGeom>
        </p:spPr>
        <p:txBody>
          <a:bodyPr wrap="none">
            <a:spAutoFit/>
          </a:bodyPr>
          <a:lstStyle/>
          <a:p>
            <a:pPr lvl="0"/>
            <a:r>
              <a:rPr lang="en-US" altLang="zh-CN" sz="2000" b="1" dirty="0" smtClean="0">
                <a:solidFill>
                  <a:srgbClr val="595959"/>
                </a:solidFill>
                <a:latin typeface="微软雅黑" panose="020B0503020204020204" pitchFamily="34" charset="-122"/>
                <a:ea typeface="微软雅黑" panose="020B0503020204020204" pitchFamily="34" charset="-122"/>
                <a:cs typeface="+mn-ea"/>
              </a:rPr>
              <a:t>2.</a:t>
            </a:r>
            <a:r>
              <a:rPr lang="zh-CN" altLang="en-US" sz="2000" b="1" dirty="0">
                <a:solidFill>
                  <a:srgbClr val="595959"/>
                </a:solidFill>
                <a:latin typeface="微软雅黑" panose="020B0503020204020204" pitchFamily="34" charset="-122"/>
                <a:ea typeface="微软雅黑" panose="020B0503020204020204" pitchFamily="34" charset="-122"/>
                <a:cs typeface="+mn-ea"/>
              </a:rPr>
              <a:t>一组</a:t>
            </a:r>
            <a:r>
              <a:rPr lang="zh-CN" altLang="zh-CN" sz="2000" b="1" dirty="0" smtClean="0">
                <a:solidFill>
                  <a:srgbClr val="595959"/>
                </a:solidFill>
                <a:latin typeface="微软雅黑" panose="020B0503020204020204" pitchFamily="34" charset="-122"/>
                <a:ea typeface="微软雅黑" panose="020B0503020204020204" pitchFamily="34" charset="-122"/>
                <a:cs typeface="+mn-ea"/>
              </a:rPr>
              <a:t>元素</a:t>
            </a:r>
            <a:r>
              <a:rPr lang="zh-CN" altLang="zh-CN" sz="2000" b="1" dirty="0">
                <a:solidFill>
                  <a:srgbClr val="595959"/>
                </a:solidFill>
                <a:latin typeface="微软雅黑" panose="020B0503020204020204" pitchFamily="34" charset="-122"/>
                <a:ea typeface="微软雅黑" panose="020B0503020204020204" pitchFamily="34" charset="-122"/>
                <a:cs typeface="+mn-ea"/>
              </a:rPr>
              <a:t>的定位方法</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p:nvPr/>
        </p:nvSpPr>
        <p:spPr>
          <a:xfrm>
            <a:off x="1143690" y="266995"/>
            <a:ext cx="4303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70000"/>
            <a:ext cx="4747260" cy="467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3092099" y="1725581"/>
            <a:ext cx="1233467" cy="751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50000"/>
              </a:lnSpc>
              <a:buNone/>
              <a:defRPr/>
            </a:pPr>
            <a:r>
              <a:rPr lang="zh-CN" altLang="en-US"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 意</a:t>
            </a:r>
            <a:endPar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4983948" y="2101362"/>
            <a:ext cx="6407976" cy="2304000"/>
          </a:xfrm>
          <a:prstGeom prst="rect">
            <a:avLst/>
          </a:prstGeom>
          <a:noFill/>
        </p:spPr>
        <p:txBody>
          <a:bodyPr wrap="square" rtlCol="0" anchor="t">
            <a:no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当</a:t>
            </a:r>
            <a:r>
              <a:rPr lang="zh-CN" altLang="zh-CN" sz="2000" dirty="0">
                <a:solidFill>
                  <a:srgbClr val="595959"/>
                </a:solidFill>
                <a:latin typeface="微软雅黑" panose="020B0503020204020204" pitchFamily="34" charset="-122"/>
                <a:ea typeface="微软雅黑" panose="020B0503020204020204" pitchFamily="34" charset="-122"/>
              </a:rPr>
              <a:t>使用元素的</a:t>
            </a:r>
            <a:r>
              <a:rPr lang="en-US" altLang="zh-CN" sz="2000" dirty="0">
                <a:solidFill>
                  <a:srgbClr val="1369B2"/>
                </a:solidFill>
                <a:latin typeface="微软雅黑" panose="020B0503020204020204" pitchFamily="34" charset="-122"/>
                <a:ea typeface="微软雅黑" panose="020B0503020204020204" pitchFamily="34" charset="-122"/>
                <a:cs typeface="+mn-ea"/>
              </a:rPr>
              <a:t>id</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cs typeface="+mn-ea"/>
              </a:rPr>
              <a:t>name</a:t>
            </a:r>
            <a:r>
              <a:rPr lang="zh-CN" altLang="zh-CN" sz="2000" dirty="0">
                <a:solidFill>
                  <a:srgbClr val="595959"/>
                </a:solidFill>
                <a:latin typeface="微软雅黑" panose="020B0503020204020204" pitchFamily="34" charset="-122"/>
                <a:ea typeface="微软雅黑" panose="020B0503020204020204" pitchFamily="34" charset="-122"/>
              </a:rPr>
              <a:t>或</a:t>
            </a:r>
            <a:r>
              <a:rPr lang="en-US" altLang="zh-CN" sz="2000" dirty="0">
                <a:solidFill>
                  <a:srgbClr val="1369B2"/>
                </a:solidFill>
                <a:latin typeface="微软雅黑" panose="020B0503020204020204" pitchFamily="34" charset="-122"/>
                <a:ea typeface="微软雅黑" panose="020B0503020204020204" pitchFamily="34" charset="-122"/>
                <a:cs typeface="+mn-ea"/>
              </a:rPr>
              <a:t>class</a:t>
            </a:r>
            <a:r>
              <a:rPr lang="zh-CN" altLang="zh-CN" sz="2000" dirty="0">
                <a:solidFill>
                  <a:srgbClr val="595959"/>
                </a:solidFill>
                <a:latin typeface="微软雅黑" panose="020B0503020204020204" pitchFamily="34" charset="-122"/>
                <a:ea typeface="微软雅黑" panose="020B0503020204020204" pitchFamily="34" charset="-122"/>
              </a:rPr>
              <a:t>属性进行定位时，</a:t>
            </a:r>
            <a:r>
              <a:rPr lang="zh-CN" altLang="zh-CN" sz="2000" dirty="0">
                <a:solidFill>
                  <a:srgbClr val="1369B2"/>
                </a:solidFill>
                <a:latin typeface="微软雅黑" panose="020B0503020204020204" pitchFamily="34" charset="-122"/>
                <a:ea typeface="微软雅黑" panose="020B0503020204020204" pitchFamily="34" charset="-122"/>
                <a:cs typeface="+mn-ea"/>
              </a:rPr>
              <a:t>要确保这些属性的值在页面中是唯一的</a:t>
            </a:r>
            <a:r>
              <a:rPr lang="zh-CN" altLang="zh-CN" sz="2000" dirty="0">
                <a:solidFill>
                  <a:srgbClr val="595959"/>
                </a:solidFill>
                <a:latin typeface="微软雅黑" panose="020B0503020204020204" pitchFamily="34" charset="-122"/>
                <a:ea typeface="微软雅黑" panose="020B0503020204020204" pitchFamily="34" charset="-122"/>
              </a:rPr>
              <a:t>，否则程序将出现定位不到元素的</a:t>
            </a:r>
            <a:r>
              <a:rPr lang="zh-CN" altLang="zh-CN" sz="2000" dirty="0" smtClean="0">
                <a:solidFill>
                  <a:srgbClr val="595959"/>
                </a:solidFill>
                <a:latin typeface="微软雅黑" panose="020B0503020204020204" pitchFamily="34" charset="-122"/>
                <a:ea typeface="微软雅黑" panose="020B0503020204020204" pitchFamily="34" charset="-122"/>
              </a:rPr>
              <a:t>问题</a:t>
            </a:r>
            <a:r>
              <a:rPr lang="zh-CN" altLang="en-US" sz="2000" dirty="0">
                <a:solidFill>
                  <a:srgbClr val="595959"/>
                </a:solidFill>
                <a:latin typeface="微软雅黑" panose="020B0503020204020204" pitchFamily="34" charset="-122"/>
                <a:ea typeface="微软雅黑" panose="020B0503020204020204" pitchFamily="34" charset="-122"/>
              </a:rPr>
              <a:t>。</a:t>
            </a:r>
            <a:endParaRPr lang="zh-CN" altLang="en-US" sz="2000" dirty="0">
              <a:solidFill>
                <a:srgbClr val="595959"/>
              </a:solidFill>
              <a:latin typeface="微软雅黑" panose="020B0503020204020204" pitchFamily="34" charset="-122"/>
              <a:ea typeface="微软雅黑" panose="020B0503020204020204" pitchFamily="34" charset="-122"/>
            </a:endParaRPr>
          </a:p>
          <a:p>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421896" y="2489633"/>
            <a:ext cx="9168796" cy="1079839"/>
          </a:xfrm>
          <a:prstGeom prst="rect">
            <a:avLst/>
          </a:prstGeom>
          <a:noFill/>
        </p:spPr>
        <p:txBody>
          <a:bodyPr wrap="square" rtlCol="0" anchor="t">
            <a:noAutofit/>
          </a:bodyPr>
          <a:lstStyle/>
          <a:p>
            <a:pPr algn="just">
              <a:lnSpc>
                <a:spcPct val="150000"/>
              </a:lnSpc>
            </a:pPr>
            <a:r>
              <a:rPr lang="zh-CN" altLang="zh-CN" sz="2000" smtClean="0">
                <a:solidFill>
                  <a:srgbClr val="595959"/>
                </a:solidFill>
                <a:latin typeface="微软雅黑" panose="020B0503020204020204" pitchFamily="34" charset="-122"/>
                <a:ea typeface="微软雅黑" panose="020B0503020204020204" pitchFamily="34" charset="-122"/>
              </a:rPr>
              <a:t>下面以</a:t>
            </a:r>
            <a:r>
              <a:rPr lang="en-US" altLang="zh-CN" sz="2000" smtClean="0">
                <a:solidFill>
                  <a:srgbClr val="0070C0"/>
                </a:solidFill>
                <a:latin typeface="微软雅黑" panose="020B0503020204020204" pitchFamily="34" charset="-122"/>
                <a:ea typeface="微软雅黑" panose="020B0503020204020204" pitchFamily="34" charset="-122"/>
              </a:rPr>
              <a:t>TPshop</a:t>
            </a:r>
            <a:r>
              <a:rPr lang="zh-CN" altLang="en-US" sz="2000" smtClean="0">
                <a:solidFill>
                  <a:srgbClr val="0070C0"/>
                </a:solidFill>
                <a:latin typeface="微软雅黑" panose="020B0503020204020204" pitchFamily="34" charset="-122"/>
                <a:ea typeface="微软雅黑" panose="020B0503020204020204" pitchFamily="34" charset="-122"/>
              </a:rPr>
              <a:t>开源</a:t>
            </a:r>
            <a:r>
              <a:rPr lang="zh-CN" altLang="zh-CN" sz="2000" smtClean="0">
                <a:solidFill>
                  <a:srgbClr val="0070C0"/>
                </a:solidFill>
                <a:latin typeface="微软雅黑" panose="020B0503020204020204" pitchFamily="34" charset="-122"/>
                <a:ea typeface="微软雅黑" panose="020B0503020204020204" pitchFamily="34" charset="-122"/>
              </a:rPr>
              <a:t>商</a:t>
            </a:r>
            <a:r>
              <a:rPr lang="zh-CN" altLang="zh-CN" sz="2000" dirty="0">
                <a:solidFill>
                  <a:srgbClr val="0070C0"/>
                </a:solidFill>
                <a:latin typeface="微软雅黑" panose="020B0503020204020204" pitchFamily="34" charset="-122"/>
                <a:ea typeface="微软雅黑" panose="020B0503020204020204" pitchFamily="34" charset="-122"/>
              </a:rPr>
              <a:t>城项目</a:t>
            </a:r>
            <a:r>
              <a:rPr lang="zh-CN" altLang="zh-CN" sz="2000" dirty="0">
                <a:solidFill>
                  <a:srgbClr val="595959"/>
                </a:solidFill>
                <a:latin typeface="微软雅黑" panose="020B0503020204020204" pitchFamily="34" charset="-122"/>
                <a:ea typeface="微软雅黑" panose="020B0503020204020204" pitchFamily="34" charset="-122"/>
              </a:rPr>
              <a:t>为例，演示如何使用</a:t>
            </a:r>
            <a:r>
              <a:rPr lang="zh-CN" altLang="zh-CN" sz="2000" dirty="0">
                <a:solidFill>
                  <a:srgbClr val="0070C0"/>
                </a:solidFill>
                <a:latin typeface="微软雅黑" panose="020B0503020204020204" pitchFamily="34" charset="-122"/>
                <a:ea typeface="微软雅黑" panose="020B0503020204020204" pitchFamily="34" charset="-122"/>
              </a:rPr>
              <a:t>元素定位方法</a:t>
            </a:r>
            <a:r>
              <a:rPr lang="zh-CN" altLang="zh-CN" sz="2000" dirty="0">
                <a:solidFill>
                  <a:srgbClr val="595959"/>
                </a:solidFill>
                <a:latin typeface="微软雅黑" panose="020B0503020204020204" pitchFamily="34" charset="-122"/>
                <a:ea typeface="微软雅黑" panose="020B0503020204020204" pitchFamily="34" charset="-122"/>
              </a:rPr>
              <a:t>来定位项目</a:t>
            </a:r>
            <a:r>
              <a:rPr lang="zh-CN" altLang="zh-CN" sz="2000">
                <a:solidFill>
                  <a:srgbClr val="595959"/>
                </a:solidFill>
                <a:latin typeface="微软雅黑" panose="020B0503020204020204" pitchFamily="34" charset="-122"/>
                <a:ea typeface="微软雅黑" panose="020B0503020204020204" pitchFamily="34" charset="-122"/>
              </a:rPr>
              <a:t>中</a:t>
            </a:r>
            <a:r>
              <a:rPr lang="zh-CN" altLang="zh-CN" sz="2000" smtClean="0">
                <a:solidFill>
                  <a:srgbClr val="595959"/>
                </a:solidFill>
                <a:latin typeface="微软雅黑" panose="020B0503020204020204" pitchFamily="34" charset="-122"/>
                <a:ea typeface="微软雅黑" panose="020B0503020204020204" pitchFamily="34" charset="-122"/>
              </a:rPr>
              <a:t>的</a:t>
            </a:r>
            <a:r>
              <a:rPr lang="zh-CN" altLang="en-US" sz="2000" smtClean="0">
                <a:solidFill>
                  <a:srgbClr val="0070C0"/>
                </a:solidFill>
                <a:latin typeface="微软雅黑" panose="020B0503020204020204" pitchFamily="34" charset="-122"/>
                <a:ea typeface="微软雅黑" panose="020B0503020204020204" pitchFamily="34" charset="-122"/>
              </a:rPr>
              <a:t>“</a:t>
            </a:r>
            <a:r>
              <a:rPr lang="zh-CN" altLang="zh-CN" sz="2000">
                <a:solidFill>
                  <a:srgbClr val="0070C0"/>
                </a:solidFill>
                <a:latin typeface="微软雅黑" panose="020B0503020204020204" pitchFamily="34" charset="-122"/>
                <a:ea typeface="微软雅黑" panose="020B0503020204020204" pitchFamily="34" charset="-122"/>
              </a:rPr>
              <a:t>搜索商品</a:t>
            </a:r>
            <a:r>
              <a:rPr lang="zh-CN" altLang="en-US" sz="2000" smtClean="0">
                <a:solidFill>
                  <a:srgbClr val="0070C0"/>
                </a:solidFill>
                <a:latin typeface="微软雅黑" panose="020B0503020204020204" pitchFamily="34" charset="-122"/>
                <a:ea typeface="微软雅黑" panose="020B0503020204020204" pitchFamily="34" charset="-122"/>
              </a:rPr>
              <a:t>”</a:t>
            </a:r>
            <a:r>
              <a:rPr lang="zh-CN" altLang="zh-CN" sz="2000" smtClean="0">
                <a:solidFill>
                  <a:srgbClr val="0070C0"/>
                </a:solidFill>
                <a:latin typeface="微软雅黑" panose="020B0503020204020204" pitchFamily="34" charset="-122"/>
                <a:ea typeface="微软雅黑" panose="020B0503020204020204" pitchFamily="34" charset="-122"/>
              </a:rPr>
              <a:t>输入</a:t>
            </a:r>
            <a:r>
              <a:rPr lang="zh-CN" altLang="zh-CN" sz="2000" dirty="0">
                <a:solidFill>
                  <a:srgbClr val="0070C0"/>
                </a:solidFill>
                <a:latin typeface="微软雅黑" panose="020B0503020204020204" pitchFamily="34" charset="-122"/>
                <a:ea typeface="微软雅黑" panose="020B0503020204020204" pitchFamily="34" charset="-122"/>
              </a:rPr>
              <a:t>框</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0070C0"/>
                </a:solidFill>
                <a:latin typeface="微软雅黑" panose="020B0503020204020204" pitchFamily="34" charset="-122"/>
                <a:ea typeface="微软雅黑" panose="020B0503020204020204" pitchFamily="34" charset="-122"/>
              </a:rPr>
              <a:t>“搜索”按钮</a:t>
            </a:r>
            <a:r>
              <a:rPr lang="zh-CN" altLang="zh-CN" sz="2000">
                <a:solidFill>
                  <a:srgbClr val="595959"/>
                </a:solidFill>
                <a:latin typeface="微软雅黑" panose="020B0503020204020204" pitchFamily="34" charset="-122"/>
                <a:ea typeface="微软雅黑" panose="020B0503020204020204" pitchFamily="34" charset="-122"/>
              </a:rPr>
              <a:t>和</a:t>
            </a:r>
            <a:r>
              <a:rPr lang="zh-CN" altLang="zh-CN" sz="2000" smtClean="0">
                <a:solidFill>
                  <a:srgbClr val="0070C0"/>
                </a:solidFill>
                <a:latin typeface="微软雅黑" panose="020B0503020204020204" pitchFamily="34" charset="-122"/>
                <a:ea typeface="微软雅黑" panose="020B0503020204020204" pitchFamily="34" charset="-122"/>
              </a:rPr>
              <a:t>“购物车”文本</a:t>
            </a:r>
            <a:r>
              <a:rPr lang="zh-CN" altLang="en-US" sz="2000" smtClean="0">
                <a:solidFill>
                  <a:srgbClr val="0070C0"/>
                </a:solidFill>
                <a:latin typeface="微软雅黑" panose="020B0503020204020204" pitchFamily="34" charset="-122"/>
                <a:ea typeface="微软雅黑" panose="020B0503020204020204" pitchFamily="34" charset="-122"/>
              </a:rPr>
              <a:t>超</a:t>
            </a:r>
            <a:r>
              <a:rPr lang="zh-CN" altLang="zh-CN" sz="2000" smtClean="0">
                <a:solidFill>
                  <a:srgbClr val="0070C0"/>
                </a:solidFill>
                <a:latin typeface="微软雅黑" panose="020B0503020204020204" pitchFamily="34" charset="-122"/>
                <a:ea typeface="微软雅黑" panose="020B0503020204020204" pitchFamily="34" charset="-122"/>
              </a:rPr>
              <a:t>链接</a:t>
            </a:r>
            <a:r>
              <a:rPr lang="zh-CN" altLang="zh-CN"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endParaRPr lang="zh-CN" altLang="en-US" sz="2000" dirty="0">
              <a:solidFill>
                <a:srgbClr val="595959"/>
              </a:solidFill>
              <a:latin typeface="微软雅黑" panose="020B0503020204020204" pitchFamily="34" charset="-122"/>
              <a:ea typeface="微软雅黑" panose="020B0503020204020204" pitchFamily="34" charset="-122"/>
              <a:sym typeface="+mn-ea"/>
            </a:endParaRPr>
          </a:p>
        </p:txBody>
      </p:sp>
      <p:sp>
        <p:nvSpPr>
          <p:cNvPr id="33" name="Title 1"/>
          <p:cNvSpPr txBox="1"/>
          <p:nvPr/>
        </p:nvSpPr>
        <p:spPr>
          <a:xfrm>
            <a:off x="1143690" y="266995"/>
            <a:ext cx="4231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圆角矩形 7"/>
          <p:cNvSpPr/>
          <p:nvPr/>
        </p:nvSpPr>
        <p:spPr>
          <a:xfrm>
            <a:off x="1059742" y="2099156"/>
            <a:ext cx="9794240" cy="1860795"/>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矩形 93"/>
          <p:cNvSpPr/>
          <p:nvPr/>
        </p:nvSpPr>
        <p:spPr>
          <a:xfrm>
            <a:off x="1009518" y="2039737"/>
            <a:ext cx="384043" cy="384043"/>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 name="矩形 93"/>
          <p:cNvSpPr/>
          <p:nvPr/>
        </p:nvSpPr>
        <p:spPr>
          <a:xfrm rot="10800000">
            <a:off x="10522823" y="3635076"/>
            <a:ext cx="384043" cy="384043"/>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45" name="组合 44"/>
          <p:cNvGrpSpPr/>
          <p:nvPr/>
        </p:nvGrpSpPr>
        <p:grpSpPr>
          <a:xfrm>
            <a:off x="3119265" y="1933199"/>
            <a:ext cx="1192190" cy="613062"/>
            <a:chOff x="2215144" y="982844"/>
            <a:chExt cx="1244730" cy="842780"/>
          </a:xfrm>
        </p:grpSpPr>
        <p:sp>
          <p:nvSpPr>
            <p:cNvPr id="46" name="平行四边形 45"/>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7"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8" name="组合 47"/>
          <p:cNvGrpSpPr/>
          <p:nvPr/>
        </p:nvGrpSpPr>
        <p:grpSpPr>
          <a:xfrm>
            <a:off x="3119265" y="2853597"/>
            <a:ext cx="1192190" cy="618406"/>
            <a:chOff x="2215144" y="2026500"/>
            <a:chExt cx="1244730" cy="850129"/>
          </a:xfrm>
        </p:grpSpPr>
        <p:sp>
          <p:nvSpPr>
            <p:cNvPr id="49" name="平行四边形 48"/>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0" name="文本框 10"/>
            <p:cNvSpPr txBox="1"/>
            <p:nvPr/>
          </p:nvSpPr>
          <p:spPr>
            <a:xfrm>
              <a:off x="2393075" y="2026500"/>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1" name="组合 50"/>
          <p:cNvGrpSpPr/>
          <p:nvPr/>
        </p:nvGrpSpPr>
        <p:grpSpPr>
          <a:xfrm>
            <a:off x="3119265" y="3784175"/>
            <a:ext cx="1192190" cy="614525"/>
            <a:chOff x="2215144" y="3084852"/>
            <a:chExt cx="1244730" cy="844793"/>
          </a:xfrm>
        </p:grpSpPr>
        <p:sp>
          <p:nvSpPr>
            <p:cNvPr id="52" name="平行四边形 51"/>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3" name="文本框 11"/>
            <p:cNvSpPr txBox="1"/>
            <p:nvPr/>
          </p:nvSpPr>
          <p:spPr>
            <a:xfrm>
              <a:off x="2393075" y="3125750"/>
              <a:ext cx="1066799" cy="80389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4" name="组合 53"/>
          <p:cNvGrpSpPr/>
          <p:nvPr/>
        </p:nvGrpSpPr>
        <p:grpSpPr>
          <a:xfrm>
            <a:off x="3119265" y="4710448"/>
            <a:ext cx="1192190" cy="613061"/>
            <a:chOff x="2215144" y="4135856"/>
            <a:chExt cx="1244730" cy="842781"/>
          </a:xfrm>
        </p:grpSpPr>
        <p:sp>
          <p:nvSpPr>
            <p:cNvPr id="55" name="平行四边形 54"/>
            <p:cNvSpPr/>
            <p:nvPr/>
          </p:nvSpPr>
          <p:spPr>
            <a:xfrm>
              <a:off x="2215144" y="4135856"/>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6" name="文本框 12"/>
            <p:cNvSpPr txBox="1"/>
            <p:nvPr/>
          </p:nvSpPr>
          <p:spPr>
            <a:xfrm>
              <a:off x="2393075" y="4169272"/>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04</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60" name="组合 59"/>
          <p:cNvGrpSpPr/>
          <p:nvPr/>
        </p:nvGrpSpPr>
        <p:grpSpPr>
          <a:xfrm>
            <a:off x="4024817" y="1911020"/>
            <a:ext cx="5142331" cy="613062"/>
            <a:chOff x="4315150" y="953426"/>
            <a:chExt cx="3857250" cy="540057"/>
          </a:xfrm>
        </p:grpSpPr>
        <p:sp>
          <p:nvSpPr>
            <p:cNvPr id="61" name="矩形 60"/>
            <p:cNvSpPr/>
            <p:nvPr/>
          </p:nvSpPr>
          <p:spPr>
            <a:xfrm>
              <a:off x="4841196" y="1036090"/>
              <a:ext cx="2827147" cy="331154"/>
            </a:xfrm>
            <a:prstGeom prst="rect">
              <a:avLst/>
            </a:prstGeom>
            <a:ln w="15875">
              <a:noFill/>
            </a:ln>
          </p:spPr>
          <p:txBody>
            <a:bodyPr wrap="square" lIns="68580" tIns="34290" rIns="68580" bIns="34290">
              <a:spAutoFit/>
            </a:bodyPr>
            <a:lstStyle/>
            <a:p>
              <a:r>
                <a:rPr lang="zh-CN" altLang="en-US" sz="2000" dirty="0" smtClean="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自动化测试</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概述</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3" name="组合 62"/>
          <p:cNvGrpSpPr/>
          <p:nvPr/>
        </p:nvGrpSpPr>
        <p:grpSpPr>
          <a:xfrm>
            <a:off x="4024817" y="2836771"/>
            <a:ext cx="5142331" cy="613062"/>
            <a:chOff x="4315150" y="1647579"/>
            <a:chExt cx="3857250" cy="540057"/>
          </a:xfrm>
        </p:grpSpPr>
        <p:sp>
          <p:nvSpPr>
            <p:cNvPr id="64" name="矩形 63"/>
            <p:cNvSpPr/>
            <p:nvPr/>
          </p:nvSpPr>
          <p:spPr>
            <a:xfrm>
              <a:off x="4841196" y="1730243"/>
              <a:ext cx="2827147" cy="331154"/>
            </a:xfrm>
            <a:prstGeom prst="rect">
              <a:avLst/>
            </a:prstGeom>
            <a:ln w="15875">
              <a:noFill/>
            </a:ln>
          </p:spPr>
          <p:txBody>
            <a:bodyPr wrap="square" lIns="68580" tIns="34290" rIns="68580" bIns="34290">
              <a:spAutoFit/>
            </a:bodyPr>
            <a:lstStyle/>
            <a:p>
              <a:pPr algn="l">
                <a:buClrTx/>
                <a:buSzTx/>
                <a:buFontTx/>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自动化测试</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常见技术</a:t>
              </a:r>
              <a:endPar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6" name="组合 65"/>
          <p:cNvGrpSpPr/>
          <p:nvPr/>
        </p:nvGrpSpPr>
        <p:grpSpPr>
          <a:xfrm>
            <a:off x="4024817" y="3762522"/>
            <a:ext cx="5142331" cy="613062"/>
            <a:chOff x="4315150" y="2341731"/>
            <a:chExt cx="3857250" cy="540057"/>
          </a:xfrm>
        </p:grpSpPr>
        <p:sp>
          <p:nvSpPr>
            <p:cNvPr id="67" name="矩形 66"/>
            <p:cNvSpPr/>
            <p:nvPr/>
          </p:nvSpPr>
          <p:spPr>
            <a:xfrm>
              <a:off x="4841197" y="2424395"/>
              <a:ext cx="2827146" cy="331154"/>
            </a:xfrm>
            <a:prstGeom prst="rect">
              <a:avLst/>
            </a:prstGeom>
            <a:ln w="15875">
              <a:noFill/>
            </a:ln>
          </p:spPr>
          <p:txBody>
            <a:bodyPr wrap="square" lIns="68580" tIns="34290" rIns="68580" bIns="3429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搭建</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自动化测试环境</a:t>
              </a:r>
              <a:endParaRPr lang="en-GB" altLang="zh-CN" sz="2000" dirty="0">
                <a:solidFill>
                  <a:srgbClr val="0070C0"/>
                </a:solidFill>
                <a:latin typeface="微软雅黑" panose="020B0503020204020204" pitchFamily="34" charset="-122"/>
                <a:ea typeface="微软雅黑" panose="020B0503020204020204" pitchFamily="34" charset="-122"/>
                <a:cs typeface="+mn-ea"/>
                <a:sym typeface="+mn-lt"/>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9" name="组合 68"/>
          <p:cNvGrpSpPr/>
          <p:nvPr/>
        </p:nvGrpSpPr>
        <p:grpSpPr>
          <a:xfrm>
            <a:off x="4024817" y="4688273"/>
            <a:ext cx="5142331" cy="613062"/>
            <a:chOff x="4315150" y="3035884"/>
            <a:chExt cx="3857250" cy="540057"/>
          </a:xfrm>
        </p:grpSpPr>
        <p:sp>
          <p:nvSpPr>
            <p:cNvPr id="70" name="矩形 69"/>
            <p:cNvSpPr/>
            <p:nvPr/>
          </p:nvSpPr>
          <p:spPr>
            <a:xfrm>
              <a:off x="4841196" y="3118548"/>
              <a:ext cx="2827147" cy="331154"/>
            </a:xfrm>
            <a:prstGeom prst="rect">
              <a:avLst/>
            </a:prstGeom>
            <a:ln w="15875">
              <a:noFill/>
            </a:ln>
          </p:spPr>
          <p:txBody>
            <a:bodyPr wrap="square" lIns="68580" tIns="34290" rIns="68580" bIns="34290">
              <a:spAutoFit/>
            </a:bodyPr>
            <a:lstStyle/>
            <a:p>
              <a:r>
                <a:rPr lang="en-US" altLang="zh-CN" sz="2000" smtClean="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Selenium</a:t>
              </a:r>
              <a:r>
                <a:rPr lang="zh-CN" altLang="en-US" sz="2000" smtClean="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元素</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定位</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方法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71" name="平行四边形 70"/>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7" name="组合 26"/>
          <p:cNvGrpSpPr/>
          <p:nvPr/>
        </p:nvGrpSpPr>
        <p:grpSpPr>
          <a:xfrm>
            <a:off x="3047418" y="5683973"/>
            <a:ext cx="1192190" cy="613062"/>
            <a:chOff x="2215144" y="982844"/>
            <a:chExt cx="1244730" cy="842780"/>
          </a:xfrm>
        </p:grpSpPr>
        <p:sp>
          <p:nvSpPr>
            <p:cNvPr id="28" name="平行四边形 27"/>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29" name="文本框 9"/>
            <p:cNvSpPr txBox="1"/>
            <p:nvPr/>
          </p:nvSpPr>
          <p:spPr>
            <a:xfrm>
              <a:off x="2393075" y="1005670"/>
              <a:ext cx="1066799" cy="802230"/>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05</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0" name="组合 29"/>
          <p:cNvGrpSpPr/>
          <p:nvPr/>
        </p:nvGrpSpPr>
        <p:grpSpPr>
          <a:xfrm>
            <a:off x="3952970" y="5661794"/>
            <a:ext cx="5142331" cy="613062"/>
            <a:chOff x="4315150" y="953426"/>
            <a:chExt cx="3857250" cy="540057"/>
          </a:xfrm>
        </p:grpSpPr>
        <p:sp>
          <p:nvSpPr>
            <p:cNvPr id="31" name="矩形 30"/>
            <p:cNvSpPr/>
            <p:nvPr/>
          </p:nvSpPr>
          <p:spPr>
            <a:xfrm>
              <a:off x="4841196" y="1036090"/>
              <a:ext cx="2827147" cy="331154"/>
            </a:xfrm>
            <a:prstGeom prst="rect">
              <a:avLst/>
            </a:prstGeom>
            <a:ln w="15875">
              <a:noFill/>
            </a:ln>
          </p:spPr>
          <p:txBody>
            <a:bodyPr wrap="square" lIns="68580" tIns="34290" rIns="68580" bIns="34290">
              <a:spAutoFit/>
            </a:bodyPr>
            <a:lstStyle/>
            <a:p>
              <a:r>
                <a:rPr lang="en-US" altLang="zh-CN" sz="2000" smtClean="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Selenium</a:t>
              </a:r>
              <a:r>
                <a:rPr lang="zh-CN" altLang="en-US" sz="2000" smtClean="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常用</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的操作</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方法</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32" name="平行四边形 3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p:nvPr/>
        </p:nvSpPr>
        <p:spPr>
          <a:xfrm>
            <a:off x="1143690" y="266995"/>
            <a:ext cx="4231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30083" y="933465"/>
            <a:ext cx="10351714" cy="1569660"/>
          </a:xfrm>
          <a:prstGeom prst="rect">
            <a:avLst/>
          </a:prstGeom>
        </p:spPr>
        <p:txBody>
          <a:bodyPr wrap="square">
            <a:spAutoFit/>
          </a:bodyPr>
          <a:lstStyle/>
          <a:p>
            <a:pPr>
              <a:lnSpc>
                <a:spcPct val="150000"/>
              </a:lnSpc>
            </a:pPr>
            <a:r>
              <a:rPr lang="en-US" altLang="zh-CN" sz="2000" smtClean="0">
                <a:solidFill>
                  <a:srgbClr val="595959"/>
                </a:solidFill>
                <a:latin typeface="微软雅黑" panose="020B0503020204020204" pitchFamily="34" charset="-122"/>
                <a:ea typeface="微软雅黑" panose="020B0503020204020204" pitchFamily="34" charset="-122"/>
              </a:rPr>
              <a:t>首先在浏览器中访问</a:t>
            </a:r>
            <a:r>
              <a:rPr lang="en-US" altLang="zh-CN" sz="2000">
                <a:solidFill>
                  <a:srgbClr val="595959"/>
                </a:solidFill>
                <a:latin typeface="微软雅黑" panose="020B0503020204020204" pitchFamily="34" charset="-122"/>
                <a:ea typeface="微软雅黑" panose="020B0503020204020204" pitchFamily="34" charset="-122"/>
              </a:rPr>
              <a:t>TPshop 开源商城首页，然后按键盘上的</a:t>
            </a:r>
            <a:r>
              <a:rPr lang="en-US" altLang="zh-CN" sz="2000">
                <a:solidFill>
                  <a:srgbClr val="0070C0"/>
                </a:solidFill>
                <a:latin typeface="微软雅黑" panose="020B0503020204020204" pitchFamily="34" charset="-122"/>
                <a:ea typeface="微软雅黑" panose="020B0503020204020204" pitchFamily="34" charset="-122"/>
              </a:rPr>
              <a:t>“F12”</a:t>
            </a:r>
            <a:r>
              <a:rPr lang="en-US" altLang="zh-CN" sz="2000">
                <a:solidFill>
                  <a:srgbClr val="595959"/>
                </a:solidFill>
                <a:latin typeface="微软雅黑" panose="020B0503020204020204" pitchFamily="34" charset="-122"/>
                <a:ea typeface="微软雅黑" panose="020B0503020204020204" pitchFamily="34" charset="-122"/>
              </a:rPr>
              <a:t>键打开开发者工具，或</a:t>
            </a:r>
            <a:r>
              <a:rPr lang="en-US" altLang="zh-CN" sz="2000">
                <a:solidFill>
                  <a:srgbClr val="0070C0"/>
                </a:solidFill>
                <a:latin typeface="微软雅黑" panose="020B0503020204020204" pitchFamily="34" charset="-122"/>
                <a:ea typeface="微软雅黑" panose="020B0503020204020204" pitchFamily="34" charset="-122"/>
              </a:rPr>
              <a:t>在页面空白处右键单击</a:t>
            </a:r>
            <a:r>
              <a:rPr lang="en-US" altLang="zh-CN" sz="2000">
                <a:solidFill>
                  <a:srgbClr val="595959"/>
                </a:solidFill>
                <a:latin typeface="微软雅黑" panose="020B0503020204020204" pitchFamily="34" charset="-122"/>
                <a:ea typeface="微软雅黑" panose="020B0503020204020204" pitchFamily="34" charset="-122"/>
              </a:rPr>
              <a:t>，在弹出的快捷菜单中选择</a:t>
            </a:r>
            <a:r>
              <a:rPr lang="en-US" altLang="zh-CN" sz="2000">
                <a:solidFill>
                  <a:srgbClr val="0070C0"/>
                </a:solidFill>
                <a:latin typeface="微软雅黑" panose="020B0503020204020204" pitchFamily="34" charset="-122"/>
                <a:ea typeface="微软雅黑" panose="020B0503020204020204" pitchFamily="34" charset="-122"/>
              </a:rPr>
              <a:t>“检查”</a:t>
            </a:r>
            <a:r>
              <a:rPr lang="en-US" altLang="zh-CN" sz="2000" smtClean="0">
                <a:solidFill>
                  <a:srgbClr val="595959"/>
                </a:solidFill>
                <a:latin typeface="微软雅黑" panose="020B0503020204020204" pitchFamily="34" charset="-122"/>
                <a:ea typeface="微软雅黑" panose="020B0503020204020204" pitchFamily="34" charset="-122"/>
              </a:rPr>
              <a:t>选项打开开发者工具</a:t>
            </a:r>
            <a:r>
              <a:rPr lang="zh-CN" altLang="en-US" smtClean="0"/>
              <a:t>，</a:t>
            </a:r>
            <a:r>
              <a:rPr lang="en-US" altLang="zh-CN"/>
              <a:t> </a:t>
            </a:r>
            <a:r>
              <a:rPr lang="en-US" altLang="zh-CN" sz="2000">
                <a:solidFill>
                  <a:srgbClr val="0070C0"/>
                </a:solidFill>
                <a:latin typeface="微软雅黑" panose="020B0503020204020204" pitchFamily="34" charset="-122"/>
                <a:ea typeface="微软雅黑" panose="020B0503020204020204" pitchFamily="34" charset="-122"/>
              </a:rPr>
              <a:t>TPshop 开源商城首页中的元素信息</a:t>
            </a:r>
            <a:r>
              <a:rPr lang="zh-CN" altLang="en-US" sz="2000">
                <a:solidFill>
                  <a:srgbClr val="595959"/>
                </a:solidFill>
                <a:latin typeface="微软雅黑" panose="020B0503020204020204" pitchFamily="34" charset="-122"/>
                <a:ea typeface="微软雅黑" panose="020B0503020204020204" pitchFamily="34" charset="-122"/>
              </a:rPr>
              <a:t>如下图所示。</a:t>
            </a:r>
            <a:endParaRPr lang="zh-CN" altLang="zh-CN" sz="2000" dirty="0">
              <a:solidFill>
                <a:srgbClr val="595959"/>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1206" y="2609136"/>
            <a:ext cx="6454041" cy="415126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126253" y="845627"/>
            <a:ext cx="10120750" cy="1079839"/>
          </a:xfrm>
          <a:prstGeom prst="rect">
            <a:avLst/>
          </a:prstGeom>
          <a:noFill/>
        </p:spPr>
        <p:txBody>
          <a:bodyPr wrap="square" rtlCol="0" anchor="t">
            <a:noAutofit/>
          </a:bodyPr>
          <a:lstStyle/>
          <a:p>
            <a:pPr algn="just">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下面</a:t>
            </a:r>
            <a:r>
              <a:rPr lang="zh-CN" altLang="zh-CN" sz="2000" dirty="0">
                <a:solidFill>
                  <a:srgbClr val="595959"/>
                </a:solidFill>
                <a:latin typeface="微软雅黑" panose="020B0503020204020204" pitchFamily="34" charset="-122"/>
                <a:ea typeface="微软雅黑" panose="020B0503020204020204" pitchFamily="34" charset="-122"/>
              </a:rPr>
              <a:t>在</a:t>
            </a:r>
            <a:r>
              <a:rPr lang="en-US" altLang="zh-CN" sz="2000" dirty="0" err="1">
                <a:solidFill>
                  <a:srgbClr val="595959"/>
                </a:solidFill>
                <a:latin typeface="微软雅黑" panose="020B0503020204020204" pitchFamily="34" charset="-122"/>
                <a:ea typeface="微软雅黑" panose="020B0503020204020204" pitchFamily="34" charset="-122"/>
              </a:rPr>
              <a:t>PyCharm</a:t>
            </a:r>
            <a:r>
              <a:rPr lang="zh-CN" altLang="zh-CN" sz="2000" dirty="0">
                <a:solidFill>
                  <a:srgbClr val="595959"/>
                </a:solidFill>
                <a:latin typeface="微软雅黑" panose="020B0503020204020204" pitchFamily="34" charset="-122"/>
                <a:ea typeface="微软雅黑" panose="020B0503020204020204" pitchFamily="34" charset="-122"/>
              </a:rPr>
              <a:t>的</a:t>
            </a:r>
            <a:r>
              <a:rPr lang="en-US" altLang="zh-CN" sz="2000" dirty="0">
                <a:solidFill>
                  <a:srgbClr val="0070C0"/>
                </a:solidFill>
                <a:latin typeface="微软雅黑" panose="020B0503020204020204" pitchFamily="34" charset="-122"/>
                <a:ea typeface="微软雅黑" panose="020B0503020204020204" pitchFamily="34" charset="-122"/>
              </a:rPr>
              <a:t>Chapter06</a:t>
            </a:r>
            <a:r>
              <a:rPr lang="zh-CN" altLang="zh-CN" sz="2000" dirty="0">
                <a:solidFill>
                  <a:srgbClr val="595959"/>
                </a:solidFill>
                <a:latin typeface="微软雅黑" panose="020B0503020204020204" pitchFamily="34" charset="-122"/>
                <a:ea typeface="微软雅黑" panose="020B0503020204020204" pitchFamily="34" charset="-122"/>
              </a:rPr>
              <a:t>程序中创建</a:t>
            </a:r>
            <a:r>
              <a:rPr lang="en-US" altLang="zh-CN" sz="2000" dirty="0">
                <a:solidFill>
                  <a:srgbClr val="0070C0"/>
                </a:solidFill>
                <a:latin typeface="微软雅黑" panose="020B0503020204020204" pitchFamily="34" charset="-122"/>
                <a:ea typeface="微软雅黑" panose="020B0503020204020204" pitchFamily="34" charset="-122"/>
              </a:rPr>
              <a:t>location_element.py</a:t>
            </a:r>
            <a:r>
              <a:rPr lang="zh-CN" altLang="zh-CN" sz="2000" dirty="0">
                <a:solidFill>
                  <a:srgbClr val="595959"/>
                </a:solidFill>
                <a:latin typeface="微软雅黑" panose="020B0503020204020204" pitchFamily="34" charset="-122"/>
                <a:ea typeface="微软雅黑" panose="020B0503020204020204" pitchFamily="34" charset="-122"/>
              </a:rPr>
              <a:t>文件，然后在该文件中调用元素定位方法，</a:t>
            </a:r>
            <a:r>
              <a:rPr lang="zh-CN" altLang="zh-CN" sz="2000">
                <a:solidFill>
                  <a:srgbClr val="595959"/>
                </a:solidFill>
                <a:latin typeface="微软雅黑" panose="020B0503020204020204" pitchFamily="34" charset="-122"/>
                <a:ea typeface="微软雅黑" panose="020B0503020204020204" pitchFamily="34" charset="-122"/>
              </a:rPr>
              <a:t>分别</a:t>
            </a:r>
            <a:r>
              <a:rPr lang="zh-CN" altLang="zh-CN" sz="2000" smtClean="0">
                <a:solidFill>
                  <a:srgbClr val="595959"/>
                </a:solidFill>
                <a:latin typeface="微软雅黑" panose="020B0503020204020204" pitchFamily="34" charset="-122"/>
                <a:ea typeface="微软雅黑" panose="020B0503020204020204" pitchFamily="34" charset="-122"/>
              </a:rPr>
              <a:t>定位</a:t>
            </a:r>
            <a:r>
              <a:rPr lang="zh-CN" altLang="en-US" sz="2000" smtClean="0">
                <a:solidFill>
                  <a:srgbClr val="0070C0"/>
                </a:solidFill>
                <a:latin typeface="微软雅黑" panose="020B0503020204020204" pitchFamily="34" charset="-122"/>
                <a:ea typeface="微软雅黑" panose="020B0503020204020204" pitchFamily="34" charset="-122"/>
              </a:rPr>
              <a:t>“</a:t>
            </a:r>
            <a:r>
              <a:rPr lang="zh-CN" altLang="zh-CN" sz="2000">
                <a:solidFill>
                  <a:srgbClr val="0070C0"/>
                </a:solidFill>
                <a:latin typeface="微软雅黑" panose="020B0503020204020204" pitchFamily="34" charset="-122"/>
                <a:ea typeface="微软雅黑" panose="020B0503020204020204" pitchFamily="34" charset="-122"/>
              </a:rPr>
              <a:t>搜索商品</a:t>
            </a:r>
            <a:r>
              <a:rPr lang="zh-CN" altLang="en-US" sz="2000" smtClean="0">
                <a:solidFill>
                  <a:srgbClr val="0070C0"/>
                </a:solidFill>
                <a:latin typeface="微软雅黑" panose="020B0503020204020204" pitchFamily="34" charset="-122"/>
                <a:ea typeface="微软雅黑" panose="020B0503020204020204" pitchFamily="34" charset="-122"/>
              </a:rPr>
              <a:t>”</a:t>
            </a:r>
            <a:r>
              <a:rPr lang="zh-CN" altLang="zh-CN" sz="2000" smtClean="0">
                <a:solidFill>
                  <a:srgbClr val="0070C0"/>
                </a:solidFill>
                <a:latin typeface="微软雅黑" panose="020B0503020204020204" pitchFamily="34" charset="-122"/>
                <a:ea typeface="微软雅黑" panose="020B0503020204020204" pitchFamily="34" charset="-122"/>
              </a:rPr>
              <a:t>输入</a:t>
            </a:r>
            <a:r>
              <a:rPr lang="zh-CN" altLang="zh-CN" sz="2000" dirty="0">
                <a:solidFill>
                  <a:srgbClr val="0070C0"/>
                </a:solidFill>
                <a:latin typeface="微软雅黑" panose="020B0503020204020204" pitchFamily="34" charset="-122"/>
                <a:ea typeface="微软雅黑" panose="020B0503020204020204" pitchFamily="34" charset="-122"/>
              </a:rPr>
              <a:t>框、“搜索”按钮</a:t>
            </a:r>
            <a:r>
              <a:rPr lang="zh-CN" altLang="zh-CN" sz="2000">
                <a:solidFill>
                  <a:srgbClr val="595959"/>
                </a:solidFill>
                <a:latin typeface="微软雅黑" panose="020B0503020204020204" pitchFamily="34" charset="-122"/>
                <a:ea typeface="微软雅黑" panose="020B0503020204020204" pitchFamily="34" charset="-122"/>
              </a:rPr>
              <a:t>和</a:t>
            </a:r>
            <a:r>
              <a:rPr lang="zh-CN" altLang="zh-CN" sz="2000" smtClean="0">
                <a:solidFill>
                  <a:srgbClr val="0070C0"/>
                </a:solidFill>
                <a:latin typeface="微软雅黑" panose="020B0503020204020204" pitchFamily="34" charset="-122"/>
                <a:ea typeface="微软雅黑" panose="020B0503020204020204" pitchFamily="34" charset="-122"/>
              </a:rPr>
              <a:t>“购物车”文本</a:t>
            </a:r>
            <a:r>
              <a:rPr lang="zh-CN" altLang="en-US" sz="2000" smtClean="0">
                <a:solidFill>
                  <a:srgbClr val="0070C0"/>
                </a:solidFill>
                <a:latin typeface="微软雅黑" panose="020B0503020204020204" pitchFamily="34" charset="-122"/>
                <a:ea typeface="微软雅黑" panose="020B0503020204020204" pitchFamily="34" charset="-122"/>
              </a:rPr>
              <a:t>超</a:t>
            </a:r>
            <a:r>
              <a:rPr lang="zh-CN" altLang="zh-CN" sz="2000" smtClean="0">
                <a:solidFill>
                  <a:srgbClr val="0070C0"/>
                </a:solidFill>
                <a:latin typeface="微软雅黑" panose="020B0503020204020204" pitchFamily="34" charset="-122"/>
                <a:ea typeface="微软雅黑" panose="020B0503020204020204" pitchFamily="34" charset="-122"/>
              </a:rPr>
              <a:t>链接</a:t>
            </a:r>
            <a:r>
              <a:rPr lang="zh-CN" altLang="en-US"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2000" dirty="0">
                <a:solidFill>
                  <a:srgbClr val="595959"/>
                </a:solidFill>
                <a:latin typeface="微软雅黑" panose="020B0503020204020204" pitchFamily="34" charset="-122"/>
                <a:ea typeface="微软雅黑" panose="020B0503020204020204" pitchFamily="34" charset="-122"/>
                <a:sym typeface="+mn-ea"/>
              </a:rPr>
              <a:t>	</a:t>
            </a:r>
            <a:endParaRPr lang="zh-CN" altLang="en-US" sz="2000" dirty="0">
              <a:solidFill>
                <a:srgbClr val="595959"/>
              </a:solidFill>
              <a:latin typeface="微软雅黑" panose="020B0503020204020204" pitchFamily="34" charset="-122"/>
              <a:ea typeface="微软雅黑" panose="020B0503020204020204" pitchFamily="34" charset="-122"/>
              <a:sym typeface="+mn-ea"/>
            </a:endParaRPr>
          </a:p>
        </p:txBody>
      </p:sp>
      <p:sp>
        <p:nvSpPr>
          <p:cNvPr id="33" name="Title 1"/>
          <p:cNvSpPr txBox="1"/>
          <p:nvPr/>
        </p:nvSpPr>
        <p:spPr>
          <a:xfrm>
            <a:off x="1143690" y="266995"/>
            <a:ext cx="4231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文本框 5"/>
          <p:cNvSpPr txBox="1"/>
          <p:nvPr/>
        </p:nvSpPr>
        <p:spPr>
          <a:xfrm>
            <a:off x="1334135" y="1935034"/>
            <a:ext cx="9704987" cy="4801314"/>
          </a:xfrm>
          <a:prstGeom prst="rect">
            <a:avLst/>
          </a:prstGeom>
          <a:solidFill>
            <a:srgbClr val="F2F2F2"/>
          </a:solidFill>
        </p:spPr>
        <p:txBody>
          <a:bodyPr wrap="square" rtlCol="0">
            <a:spAutoFit/>
          </a:bodyPr>
          <a:lstStyle/>
          <a:p>
            <a:pPr>
              <a:lnSpc>
                <a:spcPct val="150000"/>
              </a:lnSpc>
            </a:pPr>
            <a:r>
              <a:rPr lang="en-US" altLang="zh-CN" sz="2000" smtClean="0">
                <a:solidFill>
                  <a:srgbClr val="595959"/>
                </a:solidFill>
                <a:latin typeface="微软雅黑" panose="020B0503020204020204" pitchFamily="34" charset="-122"/>
                <a:ea typeface="微软雅黑" panose="020B0503020204020204" pitchFamily="34" charset="-122"/>
                <a:cs typeface="+mn-ea"/>
              </a:rPr>
              <a:t>from </a:t>
            </a:r>
            <a:r>
              <a:rPr lang="en-US" altLang="zh-CN" sz="2000">
                <a:solidFill>
                  <a:srgbClr val="595959"/>
                </a:solidFill>
                <a:latin typeface="微软雅黑" panose="020B0503020204020204" pitchFamily="34" charset="-122"/>
                <a:ea typeface="微软雅黑" panose="020B0503020204020204" pitchFamily="34" charset="-122"/>
                <a:cs typeface="+mn-ea"/>
              </a:rPr>
              <a:t>s</a:t>
            </a:r>
            <a:r>
              <a:rPr lang="en-US" altLang="zh-CN" sz="2000" smtClean="0">
                <a:solidFill>
                  <a:srgbClr val="595959"/>
                </a:solidFill>
                <a:latin typeface="微软雅黑" panose="020B0503020204020204" pitchFamily="34" charset="-122"/>
                <a:ea typeface="微软雅黑" panose="020B0503020204020204" pitchFamily="34" charset="-122"/>
                <a:cs typeface="+mn-ea"/>
              </a:rPr>
              <a:t>elenium </a:t>
            </a:r>
            <a:r>
              <a:rPr lang="en-US" altLang="zh-CN" sz="2000" dirty="0">
                <a:solidFill>
                  <a:srgbClr val="595959"/>
                </a:solidFill>
                <a:latin typeface="微软雅黑" panose="020B0503020204020204" pitchFamily="34" charset="-122"/>
                <a:ea typeface="微软雅黑" panose="020B0503020204020204" pitchFamily="34" charset="-122"/>
                <a:cs typeface="+mn-ea"/>
              </a:rPr>
              <a:t>import </a:t>
            </a:r>
            <a:r>
              <a:rPr lang="en-US" altLang="zh-CN" sz="2000" dirty="0" err="1">
                <a:solidFill>
                  <a:srgbClr val="595959"/>
                </a:solidFill>
                <a:latin typeface="微软雅黑" panose="020B0503020204020204" pitchFamily="34" charset="-122"/>
                <a:ea typeface="微软雅黑" panose="020B0503020204020204" pitchFamily="34" charset="-122"/>
                <a:cs typeface="+mn-ea"/>
              </a:rPr>
              <a:t>webdriver</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driver = </a:t>
            </a:r>
            <a:r>
              <a:rPr lang="en-US" altLang="zh-CN" sz="2000" dirty="0" err="1">
                <a:solidFill>
                  <a:srgbClr val="595959"/>
                </a:solidFill>
                <a:latin typeface="微软雅黑" panose="020B0503020204020204" pitchFamily="34" charset="-122"/>
                <a:ea typeface="微软雅黑" panose="020B0503020204020204" pitchFamily="34" charset="-122"/>
                <a:cs typeface="+mn-ea"/>
              </a:rPr>
              <a:t>webdriver.Chrome</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url</a:t>
            </a:r>
            <a:r>
              <a:rPr lang="en-US" altLang="zh-CN" sz="2000" dirty="0">
                <a:solidFill>
                  <a:srgbClr val="595959"/>
                </a:solidFill>
                <a:latin typeface="微软雅黑" panose="020B0503020204020204" pitchFamily="34" charset="-122"/>
                <a:ea typeface="微软雅黑" panose="020B0503020204020204" pitchFamily="34" charset="-122"/>
                <a:cs typeface="+mn-ea"/>
              </a:rPr>
              <a:t> = "</a:t>
            </a:r>
            <a:r>
              <a:rPr lang="en-US" altLang="zh-CN" sz="2000">
                <a:solidFill>
                  <a:srgbClr val="595959"/>
                </a:solidFill>
                <a:latin typeface="微软雅黑" panose="020B0503020204020204" pitchFamily="34" charset="-122"/>
                <a:ea typeface="微软雅黑" panose="020B0503020204020204" pitchFamily="34" charset="-122"/>
                <a:cs typeface="+mn-ea"/>
              </a:rPr>
              <a:t>http</a:t>
            </a:r>
            <a:r>
              <a:rPr lang="en-US" altLang="zh-CN" sz="2000" smtClean="0">
                <a:solidFill>
                  <a:srgbClr val="595959"/>
                </a:solidFill>
                <a:latin typeface="微软雅黑" panose="020B0503020204020204" pitchFamily="34" charset="-122"/>
                <a:ea typeface="微软雅黑" panose="020B0503020204020204" pitchFamily="34" charset="-122"/>
                <a:cs typeface="+mn-ea"/>
              </a:rPr>
              <a:t>://hmshop-test.itheima.net</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driver.get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url</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cs typeface="+mn-ea"/>
              </a:rPr>
              <a:t># </a:t>
            </a:r>
            <a:r>
              <a:rPr lang="zh-CN" altLang="zh-CN" sz="2000" smtClean="0">
                <a:solidFill>
                  <a:srgbClr val="595959"/>
                </a:solidFill>
                <a:latin typeface="微软雅黑" panose="020B0503020204020204" pitchFamily="34" charset="-122"/>
                <a:ea typeface="微软雅黑" panose="020B0503020204020204" pitchFamily="34" charset="-122"/>
                <a:cs typeface="+mn-ea"/>
              </a:rPr>
              <a:t>定位</a:t>
            </a:r>
            <a:r>
              <a:rPr lang="en-US" altLang="zh-CN" sz="2000" smtClean="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搜索商品</a:t>
            </a:r>
            <a:r>
              <a:rPr lang="en-US" altLang="zh-CN" sz="2000" smtClean="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输入</a:t>
            </a:r>
            <a:r>
              <a:rPr lang="zh-CN" altLang="zh-CN" sz="2000" dirty="0">
                <a:solidFill>
                  <a:srgbClr val="595959"/>
                </a:solidFill>
                <a:latin typeface="微软雅黑" panose="020B0503020204020204" pitchFamily="34" charset="-122"/>
                <a:ea typeface="微软雅黑" panose="020B0503020204020204" pitchFamily="34" charset="-122"/>
                <a:cs typeface="+mn-ea"/>
              </a:rPr>
              <a:t>框</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driver.find_element_by_name</a:t>
            </a:r>
            <a:r>
              <a:rPr lang="en-US" altLang="zh-CN" sz="2000" dirty="0">
                <a:solidFill>
                  <a:srgbClr val="595959"/>
                </a:solidFill>
                <a:latin typeface="微软雅黑" panose="020B0503020204020204" pitchFamily="34" charset="-122"/>
                <a:ea typeface="微软雅黑" panose="020B0503020204020204" pitchFamily="34" charset="-122"/>
                <a:cs typeface="+mn-ea"/>
              </a:rPr>
              <a:t>("q")</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zh-CN" altLang="zh-CN" sz="2000" dirty="0">
                <a:solidFill>
                  <a:srgbClr val="595959"/>
                </a:solidFill>
                <a:latin typeface="微软雅黑" panose="020B0503020204020204" pitchFamily="34" charset="-122"/>
                <a:ea typeface="微软雅黑" panose="020B0503020204020204" pitchFamily="34" charset="-122"/>
                <a:cs typeface="+mn-ea"/>
              </a:rPr>
              <a:t>定位</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搜索</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err="1">
                <a:solidFill>
                  <a:srgbClr val="595959"/>
                </a:solidFill>
                <a:latin typeface="微软雅黑" panose="020B0503020204020204" pitchFamily="34" charset="-122"/>
                <a:ea typeface="微软雅黑" panose="020B0503020204020204" pitchFamily="34" charset="-122"/>
                <a:cs typeface="+mn-ea"/>
              </a:rPr>
              <a:t>driver.find_element_by_xpath</a:t>
            </a:r>
            <a:r>
              <a:rPr lang="en-US" altLang="zh-CN" sz="2000" smtClean="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id="searchForm"]/button</a:t>
            </a:r>
            <a:r>
              <a:rPr lang="en-US" altLang="zh-CN" sz="200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cs typeface="+mn-ea"/>
              </a:rPr>
              <a:t># </a:t>
            </a:r>
            <a:r>
              <a:rPr lang="zh-CN" altLang="zh-CN" sz="2000" smtClean="0">
                <a:solidFill>
                  <a:srgbClr val="595959"/>
                </a:solidFill>
                <a:latin typeface="微软雅黑" panose="020B0503020204020204" pitchFamily="34" charset="-122"/>
                <a:ea typeface="微软雅黑" panose="020B0503020204020204" pitchFamily="34" charset="-122"/>
                <a:cs typeface="+mn-ea"/>
              </a:rPr>
              <a:t>定位</a:t>
            </a:r>
            <a:r>
              <a:rPr lang="en-US" altLang="zh-CN" sz="2000" smtClean="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购物车</a:t>
            </a:r>
            <a:r>
              <a:rPr lang="en-US" altLang="zh-CN" sz="2000" smtClean="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文本</a:t>
            </a:r>
            <a:r>
              <a:rPr lang="zh-CN" altLang="en-US" sz="2000">
                <a:solidFill>
                  <a:srgbClr val="595959"/>
                </a:solidFill>
                <a:latin typeface="微软雅黑" panose="020B0503020204020204" pitchFamily="34" charset="-122"/>
                <a:ea typeface="微软雅黑" panose="020B0503020204020204" pitchFamily="34" charset="-122"/>
                <a:cs typeface="+mn-ea"/>
              </a:rPr>
              <a:t>超</a:t>
            </a:r>
            <a:r>
              <a:rPr lang="zh-CN" altLang="zh-CN" sz="2000" smtClean="0">
                <a:solidFill>
                  <a:srgbClr val="595959"/>
                </a:solidFill>
                <a:latin typeface="微软雅黑" panose="020B0503020204020204" pitchFamily="34" charset="-122"/>
                <a:ea typeface="微软雅黑" panose="020B0503020204020204" pitchFamily="34" charset="-122"/>
                <a:cs typeface="+mn-ea"/>
              </a:rPr>
              <a:t>链接</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smtClean="0">
                <a:solidFill>
                  <a:srgbClr val="595959"/>
                </a:solidFill>
                <a:latin typeface="微软雅黑" panose="020B0503020204020204" pitchFamily="34" charset="-122"/>
                <a:ea typeface="微软雅黑" panose="020B0503020204020204" pitchFamily="34" charset="-122"/>
                <a:cs typeface="+mn-ea"/>
              </a:rPr>
              <a:t>driver.find_element_by_class_name(“c-n")</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形 22" descr="讲故事"/>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2767" y="1398145"/>
            <a:ext cx="1015842" cy="1015842"/>
          </a:xfrm>
          <a:prstGeom prst="rect">
            <a:avLst/>
          </a:prstGeom>
        </p:spPr>
      </p:pic>
      <p:sp>
        <p:nvSpPr>
          <p:cNvPr id="25" name="矩形 24"/>
          <p:cNvSpPr/>
          <p:nvPr/>
        </p:nvSpPr>
        <p:spPr>
          <a:xfrm>
            <a:off x="1872933" y="1608089"/>
            <a:ext cx="465427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6" name="文本框 25"/>
          <p:cNvSpPr txBox="1"/>
          <p:nvPr/>
        </p:nvSpPr>
        <p:spPr>
          <a:xfrm>
            <a:off x="1872932" y="1733684"/>
            <a:ext cx="4654274" cy="400110"/>
          </a:xfrm>
          <a:prstGeom prst="rect">
            <a:avLst/>
          </a:prstGeom>
          <a:noFill/>
        </p:spPr>
        <p:txBody>
          <a:bodyPr wrap="square" rtlCol="0">
            <a:spAutoFit/>
          </a:bodyPr>
          <a:lstStyle/>
          <a:p>
            <a:pPr algn="ctr"/>
            <a:r>
              <a:rPr lang="zh-CN" altLang="zh-CN" sz="2000" dirty="0">
                <a:solidFill>
                  <a:schemeClr val="bg1"/>
                </a:solidFill>
                <a:latin typeface="微软雅黑" panose="020B0503020204020204" pitchFamily="34" charset="-122"/>
                <a:ea typeface="微软雅黑" panose="020B0503020204020204" pitchFamily="34" charset="-122"/>
              </a:rPr>
              <a:t>调用</a:t>
            </a:r>
            <a:r>
              <a:rPr lang="en-US" altLang="zh-CN" sz="2000" dirty="0" err="1">
                <a:solidFill>
                  <a:schemeClr val="bg1"/>
                </a:solidFill>
                <a:latin typeface="微软雅黑" panose="020B0503020204020204" pitchFamily="34" charset="-122"/>
                <a:ea typeface="微软雅黑" panose="020B0503020204020204" pitchFamily="34" charset="-122"/>
              </a:rPr>
              <a:t>find_element</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zh-CN" sz="2000" dirty="0">
                <a:solidFill>
                  <a:schemeClr val="bg1"/>
                </a:solidFill>
                <a:latin typeface="微软雅黑" panose="020B0503020204020204" pitchFamily="34" charset="-122"/>
                <a:ea typeface="微软雅黑" panose="020B0503020204020204" pitchFamily="34" charset="-122"/>
              </a:rPr>
              <a:t>方法定位元素</a:t>
            </a:r>
            <a:endPar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矩形 26"/>
          <p:cNvSpPr/>
          <p:nvPr/>
        </p:nvSpPr>
        <p:spPr>
          <a:xfrm>
            <a:off x="6743206" y="1613373"/>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8" name="矩形 27"/>
          <p:cNvSpPr/>
          <p:nvPr/>
        </p:nvSpPr>
        <p:spPr>
          <a:xfrm>
            <a:off x="6930905" y="1613373"/>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0" name="矩形 19"/>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07874" y="2565795"/>
            <a:ext cx="9720000" cy="1512000"/>
          </a:xfrm>
          <a:prstGeom prst="rect">
            <a:avLst/>
          </a:prstGeom>
          <a:noFill/>
        </p:spPr>
        <p:txBody>
          <a:bodyPr wrap="square" rtlCol="0" anchor="t">
            <a:no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调用</a:t>
            </a:r>
            <a:r>
              <a:rPr lang="en-US" altLang="zh-CN" sz="2000" dirty="0" err="1">
                <a:solidFill>
                  <a:srgbClr val="0070C0"/>
                </a:solidFill>
                <a:latin typeface="微软雅黑" panose="020B0503020204020204" pitchFamily="34" charset="-122"/>
                <a:ea typeface="微软雅黑" panose="020B0503020204020204" pitchFamily="34" charset="-122"/>
              </a:rPr>
              <a:t>find_element</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方法定位元素，该方法</a:t>
            </a:r>
            <a:r>
              <a:rPr lang="zh-CN" altLang="zh-CN" sz="2000">
                <a:solidFill>
                  <a:srgbClr val="595959"/>
                </a:solidFill>
                <a:latin typeface="微软雅黑" panose="020B0503020204020204" pitchFamily="34" charset="-122"/>
                <a:ea typeface="微软雅黑" panose="020B0503020204020204" pitchFamily="34" charset="-122"/>
              </a:rPr>
              <a:t>通过</a:t>
            </a:r>
            <a:r>
              <a:rPr lang="en-US" altLang="zh-CN" sz="2000" smtClean="0">
                <a:solidFill>
                  <a:srgbClr val="0070C0"/>
                </a:solidFill>
                <a:latin typeface="微软雅黑" panose="020B0503020204020204" pitchFamily="34" charset="-122"/>
                <a:ea typeface="微软雅黑" panose="020B0503020204020204" pitchFamily="34" charset="-122"/>
              </a:rPr>
              <a:t>By</a:t>
            </a:r>
            <a:r>
              <a:rPr lang="zh-CN" altLang="en-US" sz="2000" smtClean="0">
                <a:solidFill>
                  <a:srgbClr val="0070C0"/>
                </a:solidFill>
                <a:latin typeface="微软雅黑" panose="020B0503020204020204" pitchFamily="34" charset="-122"/>
                <a:ea typeface="微软雅黑" panose="020B0503020204020204" pitchFamily="34" charset="-122"/>
              </a:rPr>
              <a:t>模块</a:t>
            </a:r>
            <a:r>
              <a:rPr lang="zh-CN" altLang="zh-CN" sz="2000" smtClean="0">
                <a:solidFill>
                  <a:srgbClr val="0070C0"/>
                </a:solidFill>
                <a:latin typeface="微软雅黑" panose="020B0503020204020204" pitchFamily="34" charset="-122"/>
                <a:ea typeface="微软雅黑" panose="020B0503020204020204" pitchFamily="34" charset="-122"/>
              </a:rPr>
              <a:t>来</a:t>
            </a:r>
            <a:r>
              <a:rPr lang="zh-CN" altLang="zh-CN" sz="2000" dirty="0">
                <a:solidFill>
                  <a:srgbClr val="0070C0"/>
                </a:solidFill>
                <a:latin typeface="微软雅黑" panose="020B0503020204020204" pitchFamily="34" charset="-122"/>
                <a:ea typeface="微软雅黑" panose="020B0503020204020204" pitchFamily="34" charset="-122"/>
              </a:rPr>
              <a:t>声明定位</a:t>
            </a:r>
            <a:r>
              <a:rPr lang="zh-CN" altLang="zh-CN" sz="2000" dirty="0">
                <a:solidFill>
                  <a:srgbClr val="595959"/>
                </a:solidFill>
                <a:latin typeface="微软雅黑" panose="020B0503020204020204" pitchFamily="34" charset="-122"/>
                <a:ea typeface="微软雅黑" panose="020B0503020204020204" pitchFamily="34" charset="-122"/>
              </a:rPr>
              <a:t>，并传入对应定位方法的定位参数。</a:t>
            </a:r>
            <a:r>
              <a:rPr lang="en-US" altLang="zh-CN" sz="2000" dirty="0" err="1">
                <a:solidFill>
                  <a:srgbClr val="595959"/>
                </a:solidFill>
                <a:latin typeface="微软雅黑" panose="020B0503020204020204" pitchFamily="34" charset="-122"/>
                <a:ea typeface="微软雅黑" panose="020B0503020204020204" pitchFamily="34" charset="-122"/>
              </a:rPr>
              <a:t>find_element</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方法的语法</a:t>
            </a:r>
            <a:r>
              <a:rPr lang="zh-CN" altLang="zh-CN" sz="2000">
                <a:solidFill>
                  <a:srgbClr val="595959"/>
                </a:solidFill>
                <a:latin typeface="微软雅黑" panose="020B0503020204020204" pitchFamily="34" charset="-122"/>
                <a:ea typeface="微软雅黑" panose="020B0503020204020204" pitchFamily="34" charset="-122"/>
              </a:rPr>
              <a:t>格式</a:t>
            </a:r>
            <a:r>
              <a:rPr lang="zh-CN" altLang="zh-CN" sz="2000" smtClean="0">
                <a:solidFill>
                  <a:srgbClr val="595959"/>
                </a:solidFill>
                <a:latin typeface="微软雅黑" panose="020B0503020204020204" pitchFamily="34" charset="-122"/>
                <a:ea typeface="微软雅黑" panose="020B0503020204020204" pitchFamily="34" charset="-122"/>
              </a:rPr>
              <a:t>如下。</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33" name="Title 1"/>
          <p:cNvSpPr txBox="1"/>
          <p:nvPr/>
        </p:nvSpPr>
        <p:spPr>
          <a:xfrm>
            <a:off x="1143690" y="266995"/>
            <a:ext cx="4519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文本框 5"/>
          <p:cNvSpPr txBox="1"/>
          <p:nvPr/>
        </p:nvSpPr>
        <p:spPr>
          <a:xfrm>
            <a:off x="975247" y="3843969"/>
            <a:ext cx="9704987" cy="499624"/>
          </a:xfrm>
          <a:prstGeom prst="rect">
            <a:avLst/>
          </a:prstGeom>
          <a:solidFill>
            <a:srgbClr val="F2F2F2"/>
          </a:solidFill>
        </p:spPr>
        <p:txBody>
          <a:bodyPr wrap="square" rtlCol="0">
            <a:spAutoFit/>
          </a:bodyPr>
          <a:lstStyle/>
          <a:p>
            <a:pPr>
              <a:lnSpc>
                <a:spcPct val="150000"/>
              </a:lnSpc>
            </a:pPr>
            <a:r>
              <a:rPr lang="en-US" altLang="zh-CN" sz="2000" dirty="0" err="1" smtClean="0">
                <a:solidFill>
                  <a:srgbClr val="595959"/>
                </a:solidFill>
                <a:latin typeface="微软雅黑" panose="020B0503020204020204" pitchFamily="34" charset="-122"/>
                <a:ea typeface="微软雅黑" panose="020B0503020204020204" pitchFamily="34" charset="-122"/>
                <a:cs typeface="+mn-ea"/>
              </a:rPr>
              <a:t>find_element</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(by=</a:t>
            </a:r>
            <a:r>
              <a:rPr lang="en-US" altLang="zh-CN" sz="2000" dirty="0" err="1" smtClean="0">
                <a:solidFill>
                  <a:srgbClr val="595959"/>
                </a:solidFill>
                <a:latin typeface="微软雅黑" panose="020B0503020204020204" pitchFamily="34" charset="-122"/>
                <a:ea typeface="微软雅黑" panose="020B0503020204020204" pitchFamily="34" charset="-122"/>
                <a:cs typeface="+mn-ea"/>
              </a:rPr>
              <a:t>By.ID,value</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=None</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967540" y="4797794"/>
            <a:ext cx="9144000" cy="1015663"/>
          </a:xfrm>
          <a:prstGeom prst="rect">
            <a:avLst/>
          </a:prstGeom>
        </p:spPr>
        <p:txBody>
          <a:bodyPr wrap="square">
            <a:spAutoFit/>
          </a:bodyPr>
          <a:lstStyle/>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rPr>
              <a:t>find_element</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方法中有两个参数，第一个</a:t>
            </a:r>
            <a:r>
              <a:rPr lang="zh-CN" altLang="zh-CN" sz="2000" dirty="0">
                <a:solidFill>
                  <a:srgbClr val="0070C0"/>
                </a:solidFill>
                <a:latin typeface="微软雅黑" panose="020B0503020204020204" pitchFamily="34" charset="-122"/>
                <a:ea typeface="微软雅黑" panose="020B0503020204020204" pitchFamily="34" charset="-122"/>
              </a:rPr>
              <a:t>参数</a:t>
            </a:r>
            <a:r>
              <a:rPr lang="en-US" altLang="zh-CN" sz="2000" dirty="0">
                <a:solidFill>
                  <a:srgbClr val="0070C0"/>
                </a:solidFill>
                <a:latin typeface="微软雅黑" panose="020B0503020204020204" pitchFamily="34" charset="-122"/>
                <a:ea typeface="微软雅黑" panose="020B0503020204020204" pitchFamily="34" charset="-122"/>
              </a:rPr>
              <a:t>by</a:t>
            </a:r>
            <a:r>
              <a:rPr lang="zh-CN" altLang="zh-CN" sz="2000" dirty="0">
                <a:solidFill>
                  <a:srgbClr val="0070C0"/>
                </a:solidFill>
                <a:latin typeface="微软雅黑" panose="020B0503020204020204" pitchFamily="34" charset="-122"/>
                <a:ea typeface="微软雅黑" panose="020B0503020204020204" pitchFamily="34" charset="-122"/>
              </a:rPr>
              <a:t>表示元素定位的类型</a:t>
            </a:r>
            <a:r>
              <a:rPr lang="zh-CN" altLang="zh-CN" sz="2000" dirty="0">
                <a:solidFill>
                  <a:srgbClr val="595959"/>
                </a:solidFill>
                <a:latin typeface="微软雅黑" panose="020B0503020204020204" pitchFamily="34" charset="-122"/>
                <a:ea typeface="微软雅黑" panose="020B0503020204020204" pitchFamily="34" charset="-122"/>
              </a:rPr>
              <a:t>，由</a:t>
            </a:r>
            <a:r>
              <a:rPr lang="en-US" altLang="zh-CN" sz="2000" dirty="0">
                <a:solidFill>
                  <a:srgbClr val="595959"/>
                </a:solidFill>
                <a:latin typeface="微软雅黑" panose="020B0503020204020204" pitchFamily="34" charset="-122"/>
                <a:ea typeface="微软雅黑" panose="020B0503020204020204" pitchFamily="34" charset="-122"/>
              </a:rPr>
              <a:t>By</a:t>
            </a:r>
            <a:r>
              <a:rPr lang="zh-CN" altLang="zh-CN" sz="2000" dirty="0">
                <a:solidFill>
                  <a:srgbClr val="595959"/>
                </a:solidFill>
                <a:latin typeface="微软雅黑" panose="020B0503020204020204" pitchFamily="34" charset="-122"/>
                <a:ea typeface="微软雅黑" panose="020B0503020204020204" pitchFamily="34" charset="-122"/>
              </a:rPr>
              <a:t>模块提供，</a:t>
            </a:r>
            <a:r>
              <a:rPr lang="zh-CN" altLang="zh-CN" sz="2000" dirty="0">
                <a:solidFill>
                  <a:srgbClr val="0070C0"/>
                </a:solidFill>
                <a:latin typeface="微软雅黑" panose="020B0503020204020204" pitchFamily="34" charset="-122"/>
                <a:ea typeface="微软雅黑" panose="020B0503020204020204" pitchFamily="34" charset="-122"/>
              </a:rPr>
              <a:t>默认通过</a:t>
            </a:r>
            <a:r>
              <a:rPr lang="en-US" altLang="zh-CN" sz="2000" dirty="0">
                <a:solidFill>
                  <a:srgbClr val="0070C0"/>
                </a:solidFill>
                <a:latin typeface="微软雅黑" panose="020B0503020204020204" pitchFamily="34" charset="-122"/>
                <a:ea typeface="微软雅黑" panose="020B0503020204020204" pitchFamily="34" charset="-122"/>
              </a:rPr>
              <a:t>ID</a:t>
            </a:r>
            <a:r>
              <a:rPr lang="zh-CN" altLang="zh-CN" sz="2000" dirty="0">
                <a:solidFill>
                  <a:srgbClr val="0070C0"/>
                </a:solidFill>
                <a:latin typeface="微软雅黑" panose="020B0503020204020204" pitchFamily="34" charset="-122"/>
                <a:ea typeface="微软雅黑" panose="020B0503020204020204" pitchFamily="34" charset="-122"/>
              </a:rPr>
              <a:t>属性</a:t>
            </a:r>
            <a:r>
              <a:rPr lang="zh-CN" altLang="zh-CN" sz="2000">
                <a:solidFill>
                  <a:srgbClr val="0070C0"/>
                </a:solidFill>
                <a:latin typeface="微软雅黑" panose="020B0503020204020204" pitchFamily="34" charset="-122"/>
                <a:ea typeface="微软雅黑" panose="020B0503020204020204" pitchFamily="34" charset="-122"/>
              </a:rPr>
              <a:t>来</a:t>
            </a:r>
            <a:r>
              <a:rPr lang="zh-CN" altLang="zh-CN" sz="2000" smtClean="0">
                <a:solidFill>
                  <a:srgbClr val="0070C0"/>
                </a:solidFill>
                <a:latin typeface="微软雅黑" panose="020B0503020204020204" pitchFamily="34" charset="-122"/>
                <a:ea typeface="微软雅黑" panose="020B0503020204020204" pitchFamily="34" charset="-122"/>
              </a:rPr>
              <a:t>定位</a:t>
            </a:r>
            <a:r>
              <a:rPr lang="zh-CN" altLang="en-US" sz="2000" smtClean="0">
                <a:solidFill>
                  <a:srgbClr val="595959"/>
                </a:solidFill>
                <a:latin typeface="微软雅黑" panose="020B0503020204020204" pitchFamily="34" charset="-122"/>
                <a:ea typeface="微软雅黑" panose="020B0503020204020204" pitchFamily="34" charset="-122"/>
              </a:rPr>
              <a:t>；</a:t>
            </a:r>
            <a:r>
              <a:rPr lang="zh-CN" altLang="zh-CN" sz="2000" smtClean="0">
                <a:solidFill>
                  <a:srgbClr val="595959"/>
                </a:solidFill>
                <a:latin typeface="微软雅黑" panose="020B0503020204020204" pitchFamily="34" charset="-122"/>
                <a:ea typeface="微软雅黑" panose="020B0503020204020204" pitchFamily="34" charset="-122"/>
              </a:rPr>
              <a:t>第二</a:t>
            </a:r>
            <a:r>
              <a:rPr lang="zh-CN" altLang="zh-CN" sz="2000" dirty="0">
                <a:solidFill>
                  <a:srgbClr val="595959"/>
                </a:solidFill>
                <a:latin typeface="微软雅黑" panose="020B0503020204020204" pitchFamily="34" charset="-122"/>
                <a:ea typeface="微软雅黑" panose="020B0503020204020204" pitchFamily="34" charset="-122"/>
              </a:rPr>
              <a:t>个</a:t>
            </a:r>
            <a:r>
              <a:rPr lang="zh-CN" altLang="zh-CN" sz="2000" dirty="0">
                <a:solidFill>
                  <a:srgbClr val="0070C0"/>
                </a:solidFill>
                <a:latin typeface="微软雅黑" panose="020B0503020204020204" pitchFamily="34" charset="-122"/>
                <a:ea typeface="微软雅黑" panose="020B0503020204020204" pitchFamily="34" charset="-122"/>
              </a:rPr>
              <a:t>参数</a:t>
            </a:r>
            <a:r>
              <a:rPr lang="en-US" altLang="zh-CN" sz="2000" dirty="0">
                <a:solidFill>
                  <a:srgbClr val="0070C0"/>
                </a:solidFill>
                <a:latin typeface="微软雅黑" panose="020B0503020204020204" pitchFamily="34" charset="-122"/>
                <a:ea typeface="微软雅黑" panose="020B0503020204020204" pitchFamily="34" charset="-122"/>
              </a:rPr>
              <a:t>value</a:t>
            </a:r>
            <a:r>
              <a:rPr lang="zh-CN" altLang="zh-CN" sz="2000" dirty="0">
                <a:solidFill>
                  <a:srgbClr val="0070C0"/>
                </a:solidFill>
                <a:latin typeface="微软雅黑" panose="020B0503020204020204" pitchFamily="34" charset="-122"/>
                <a:ea typeface="微软雅黑" panose="020B0503020204020204" pitchFamily="34" charset="-122"/>
              </a:rPr>
              <a:t>表示元素定位类型的属性值</a:t>
            </a:r>
            <a:r>
              <a:rPr lang="zh-CN" altLang="zh-CN"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8701" y="1989794"/>
            <a:ext cx="9983332" cy="2879999"/>
          </a:xfrm>
          <a:prstGeom prst="rect">
            <a:avLst/>
          </a:prstGeom>
          <a:noFill/>
        </p:spPr>
        <p:txBody>
          <a:bodyPr wrap="square" rtlCol="0" anchor="t">
            <a:noAutofit/>
          </a:bodyPr>
          <a:lstStyle/>
          <a:p>
            <a:r>
              <a:rPr lang="zh-CN" altLang="zh-CN" sz="2000" dirty="0" smtClean="0">
                <a:solidFill>
                  <a:srgbClr val="595959"/>
                </a:solidFill>
                <a:latin typeface="微软雅黑" panose="020B0503020204020204" pitchFamily="34" charset="-122"/>
                <a:ea typeface="微软雅黑" panose="020B0503020204020204" pitchFamily="34" charset="-122"/>
              </a:rPr>
              <a:t>在</a:t>
            </a:r>
            <a:r>
              <a:rPr lang="zh-CN" altLang="zh-CN" sz="2000" dirty="0">
                <a:solidFill>
                  <a:srgbClr val="595959"/>
                </a:solidFill>
                <a:latin typeface="微软雅黑" panose="020B0503020204020204" pitchFamily="34" charset="-122"/>
                <a:ea typeface="微软雅黑" panose="020B0503020204020204" pitchFamily="34" charset="-122"/>
              </a:rPr>
              <a:t>使用</a:t>
            </a:r>
            <a:r>
              <a:rPr lang="en-US" altLang="zh-CN" sz="2000" dirty="0" err="1">
                <a:solidFill>
                  <a:srgbClr val="0070C0"/>
                </a:solidFill>
                <a:latin typeface="微软雅黑" panose="020B0503020204020204" pitchFamily="34" charset="-122"/>
                <a:ea typeface="微软雅黑" panose="020B0503020204020204" pitchFamily="34" charset="-122"/>
              </a:rPr>
              <a:t>find_element</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方法进行元素定位时，需要导入</a:t>
            </a:r>
            <a:r>
              <a:rPr lang="en-US" altLang="zh-CN" sz="2000" dirty="0">
                <a:solidFill>
                  <a:srgbClr val="0070C0"/>
                </a:solidFill>
                <a:latin typeface="微软雅黑" panose="020B0503020204020204" pitchFamily="34" charset="-122"/>
                <a:ea typeface="微软雅黑" panose="020B0503020204020204" pitchFamily="34" charset="-122"/>
              </a:rPr>
              <a:t>By</a:t>
            </a:r>
            <a:r>
              <a:rPr lang="zh-CN" altLang="zh-CN" sz="2000" dirty="0">
                <a:solidFill>
                  <a:srgbClr val="0070C0"/>
                </a:solidFill>
                <a:latin typeface="微软雅黑" panose="020B0503020204020204" pitchFamily="34" charset="-122"/>
                <a:ea typeface="微软雅黑" panose="020B0503020204020204" pitchFamily="34" charset="-122"/>
              </a:rPr>
              <a:t>模块</a:t>
            </a:r>
            <a:r>
              <a:rPr lang="zh-CN" altLang="zh-CN" sz="2000" dirty="0">
                <a:solidFill>
                  <a:srgbClr val="595959"/>
                </a:solidFill>
                <a:latin typeface="微软雅黑" panose="020B0503020204020204" pitchFamily="34" charset="-122"/>
                <a:ea typeface="微软雅黑" panose="020B0503020204020204" pitchFamily="34" charset="-122"/>
              </a:rPr>
              <a:t>，具体如下。</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33" name="Title 1"/>
          <p:cNvSpPr txBox="1"/>
          <p:nvPr/>
        </p:nvSpPr>
        <p:spPr>
          <a:xfrm>
            <a:off x="1143690" y="266995"/>
            <a:ext cx="4519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文本框 5"/>
          <p:cNvSpPr txBox="1"/>
          <p:nvPr/>
        </p:nvSpPr>
        <p:spPr>
          <a:xfrm>
            <a:off x="872896" y="2997794"/>
            <a:ext cx="9704987" cy="553998"/>
          </a:xfrm>
          <a:prstGeom prst="rect">
            <a:avLst/>
          </a:prstGeom>
          <a:solidFill>
            <a:srgbClr val="F2F2F2"/>
          </a:solidFill>
        </p:spPr>
        <p:txBody>
          <a:bodyPr wrap="square" rtlCol="0">
            <a:spAutoFit/>
          </a:bodyPr>
          <a:lstStyle/>
          <a:p>
            <a:pPr>
              <a:lnSpc>
                <a:spcPct val="150000"/>
              </a:lnSpc>
            </a:pPr>
            <a:r>
              <a:rPr lang="en-US" altLang="zh-CN" sz="2000" smtClean="0">
                <a:solidFill>
                  <a:srgbClr val="595959"/>
                </a:solidFill>
                <a:latin typeface="微软雅黑" panose="020B0503020204020204" pitchFamily="34" charset="-122"/>
                <a:ea typeface="微软雅黑" panose="020B0503020204020204" pitchFamily="34" charset="-122"/>
                <a:cs typeface="+mn-ea"/>
              </a:rPr>
              <a:t>from Selenium.webdriver.common.by </a:t>
            </a:r>
            <a:r>
              <a:rPr lang="en-US" altLang="zh-CN" sz="2000" dirty="0">
                <a:solidFill>
                  <a:srgbClr val="595959"/>
                </a:solidFill>
                <a:latin typeface="微软雅黑" panose="020B0503020204020204" pitchFamily="34" charset="-122"/>
                <a:ea typeface="微软雅黑" panose="020B0503020204020204" pitchFamily="34" charset="-122"/>
                <a:cs typeface="+mn-ea"/>
              </a:rPr>
              <a:t>import By</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40838" y="1929208"/>
            <a:ext cx="9720000" cy="498293"/>
          </a:xfrm>
          <a:prstGeom prst="rect">
            <a:avLst/>
          </a:prstGeom>
          <a:noFill/>
        </p:spPr>
        <p:txBody>
          <a:bodyPr wrap="square" rtlCol="0" anchor="t">
            <a:noAutofit/>
          </a:bodyPr>
          <a:lstStyle/>
          <a:p>
            <a:r>
              <a:rPr lang="zh-CN" altLang="zh-CN" sz="2000" dirty="0" smtClean="0">
                <a:solidFill>
                  <a:srgbClr val="595959"/>
                </a:solidFill>
                <a:latin typeface="微软雅黑" panose="020B0503020204020204" pitchFamily="34" charset="-122"/>
                <a:ea typeface="微软雅黑" panose="020B0503020204020204" pitchFamily="34" charset="-122"/>
              </a:rPr>
              <a:t>下面</a:t>
            </a:r>
            <a:r>
              <a:rPr lang="zh-CN" altLang="zh-CN" sz="2000" dirty="0">
                <a:solidFill>
                  <a:srgbClr val="595959"/>
                </a:solidFill>
                <a:latin typeface="微软雅黑" panose="020B0503020204020204" pitchFamily="34" charset="-122"/>
                <a:ea typeface="微软雅黑" panose="020B0503020204020204" pitchFamily="34" charset="-122"/>
              </a:rPr>
              <a:t>列举调用</a:t>
            </a:r>
            <a:r>
              <a:rPr lang="en-US" altLang="zh-CN" sz="2000" dirty="0" err="1">
                <a:solidFill>
                  <a:srgbClr val="0070C0"/>
                </a:solidFill>
                <a:latin typeface="微软雅黑" panose="020B0503020204020204" pitchFamily="34" charset="-122"/>
                <a:ea typeface="微软雅黑" panose="020B0503020204020204" pitchFamily="34" charset="-122"/>
              </a:rPr>
              <a:t>find_element</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方法定位元素的示例代码，具体如下。</a:t>
            </a:r>
            <a:endParaRPr lang="zh-CN" altLang="zh-CN" sz="2000" dirty="0">
              <a:solidFill>
                <a:srgbClr val="595959"/>
              </a:solidFill>
              <a:latin typeface="微软雅黑" panose="020B0503020204020204" pitchFamily="34" charset="-122"/>
              <a:ea typeface="微软雅黑" panose="020B0503020204020204" pitchFamily="34" charset="-122"/>
            </a:endParaRPr>
          </a:p>
          <a:p>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33" name="Title 1"/>
          <p:cNvSpPr txBox="1"/>
          <p:nvPr/>
        </p:nvSpPr>
        <p:spPr>
          <a:xfrm>
            <a:off x="1143690" y="266995"/>
            <a:ext cx="4519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6.4.1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元素</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文本框 5"/>
          <p:cNvSpPr txBox="1"/>
          <p:nvPr/>
        </p:nvSpPr>
        <p:spPr>
          <a:xfrm>
            <a:off x="1221412" y="2565794"/>
            <a:ext cx="9704987" cy="3731278"/>
          </a:xfrm>
          <a:prstGeom prst="rect">
            <a:avLst/>
          </a:prstGeom>
          <a:solidFill>
            <a:srgbClr val="F2F2F2"/>
          </a:solidFill>
        </p:spPr>
        <p:txBody>
          <a:bodyPr wrap="square" rtlCol="0">
            <a:spAutoFit/>
          </a:bodyPr>
          <a:lstStyle/>
          <a:p>
            <a:pPr>
              <a:lnSpc>
                <a:spcPct val="150000"/>
              </a:lnSpc>
            </a:pPr>
            <a:r>
              <a:rPr lang="en-US" altLang="zh-CN" sz="2000" dirty="0" err="1" smtClean="0">
                <a:solidFill>
                  <a:srgbClr val="595959"/>
                </a:solidFill>
                <a:latin typeface="微软雅黑" panose="020B0503020204020204" pitchFamily="34" charset="-122"/>
                <a:ea typeface="微软雅黑" panose="020B0503020204020204" pitchFamily="34" charset="-122"/>
                <a:cs typeface="+mn-ea"/>
              </a:rPr>
              <a:t>driver.find_element</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(By.ID</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userA</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driver.find_element</a:t>
            </a:r>
            <a:r>
              <a:rPr lang="en-US" altLang="zh-CN" sz="2000" dirty="0">
                <a:solidFill>
                  <a:srgbClr val="595959"/>
                </a:solidFill>
                <a:latin typeface="微软雅黑" panose="020B0503020204020204" pitchFamily="34" charset="-122"/>
                <a:ea typeface="微软雅黑" panose="020B0503020204020204" pitchFamily="34" charset="-122"/>
                <a:cs typeface="+mn-ea"/>
              </a:rPr>
              <a:t>(By.NAME,"</a:t>
            </a:r>
            <a:r>
              <a:rPr lang="en-US" altLang="zh-CN" sz="2000" dirty="0" err="1">
                <a:solidFill>
                  <a:srgbClr val="595959"/>
                </a:solidFill>
                <a:latin typeface="微软雅黑" panose="020B0503020204020204" pitchFamily="34" charset="-122"/>
                <a:ea typeface="微软雅黑" panose="020B0503020204020204" pitchFamily="34" charset="-122"/>
                <a:cs typeface="+mn-ea"/>
              </a:rPr>
              <a:t>passwordA</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driver.find_element</a:t>
            </a:r>
            <a:r>
              <a:rPr lang="en-US" altLang="zh-CN" sz="2000" dirty="0">
                <a:solidFill>
                  <a:srgbClr val="595959"/>
                </a:solidFill>
                <a:latin typeface="微软雅黑" panose="020B0503020204020204" pitchFamily="34" charset="-122"/>
                <a:ea typeface="微软雅黑" panose="020B0503020204020204" pitchFamily="34" charset="-122"/>
                <a:cs typeface="+mn-ea"/>
              </a:rPr>
              <a:t>(By.CLASS_NAME,"</a:t>
            </a:r>
            <a:r>
              <a:rPr lang="en-US" altLang="zh-CN" sz="2000" dirty="0" err="1">
                <a:solidFill>
                  <a:srgbClr val="595959"/>
                </a:solidFill>
                <a:latin typeface="微软雅黑" panose="020B0503020204020204" pitchFamily="34" charset="-122"/>
                <a:ea typeface="微软雅黑" panose="020B0503020204020204" pitchFamily="34" charset="-122"/>
                <a:cs typeface="+mn-ea"/>
              </a:rPr>
              <a:t>telA</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driver.find_element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By.TAG_NAME,"input</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driver.find_element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By.LINK_TEXT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访问 新浪 网站</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driver.find_element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By.PARTIAL_LINK_TEXT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访问</a:t>
            </a:r>
            <a:r>
              <a:rPr lang="en-US" altLang="zh-CN" sz="2000" dirty="0">
                <a:solidFill>
                  <a:srgbClr val="595959"/>
                </a:solidFill>
                <a:latin typeface="微软雅黑" panose="020B0503020204020204" pitchFamily="34" charset="-122"/>
                <a:ea typeface="微软雅黑" panose="020B0503020204020204" pitchFamily="34" charset="-122"/>
                <a:cs typeface="+mn-ea"/>
              </a:rPr>
              <a:t> ')</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driver.find_element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By.XPATH</a:t>
            </a:r>
            <a:r>
              <a:rPr lang="en-US" altLang="zh-CN" sz="2000" dirty="0">
                <a:solidFill>
                  <a:srgbClr val="595959"/>
                </a:solidFill>
                <a:latin typeface="微软雅黑" panose="020B0503020204020204" pitchFamily="34" charset="-122"/>
                <a:ea typeface="微软雅黑" panose="020B0503020204020204" pitchFamily="34" charset="-122"/>
                <a:cs typeface="+mn-ea"/>
              </a:rPr>
              <a:t>,'//*[@id="</a:t>
            </a:r>
            <a:r>
              <a:rPr lang="en-US" altLang="zh-CN" sz="2000" dirty="0" err="1">
                <a:solidFill>
                  <a:srgbClr val="595959"/>
                </a:solidFill>
                <a:latin typeface="微软雅黑" panose="020B0503020204020204" pitchFamily="34" charset="-122"/>
                <a:ea typeface="微软雅黑" panose="020B0503020204020204" pitchFamily="34" charset="-122"/>
                <a:cs typeface="+mn-ea"/>
              </a:rPr>
              <a:t>emailA</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driver.find_element</a:t>
            </a:r>
            <a:r>
              <a:rPr lang="en-US" altLang="zh-CN" sz="2000" dirty="0">
                <a:solidFill>
                  <a:srgbClr val="595959"/>
                </a:solidFill>
                <a:latin typeface="微软雅黑" panose="020B0503020204020204" pitchFamily="34" charset="-122"/>
                <a:ea typeface="微软雅黑" panose="020B0503020204020204" pitchFamily="34" charset="-122"/>
                <a:cs typeface="+mn-ea"/>
              </a:rPr>
              <a:t>(By.CSS_SELECTOR,'#</a:t>
            </a:r>
            <a:r>
              <a:rPr lang="en-US" altLang="zh-CN" sz="2000" dirty="0" err="1">
                <a:solidFill>
                  <a:srgbClr val="595959"/>
                </a:solidFill>
                <a:latin typeface="微软雅黑" panose="020B0503020204020204" pitchFamily="34" charset="-122"/>
                <a:ea typeface="微软雅黑" panose="020B0503020204020204" pitchFamily="34" charset="-122"/>
                <a:cs typeface="+mn-ea"/>
              </a:rPr>
              <a:t>emailA</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935354" y="3213770"/>
            <a:ext cx="5669299"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Selenium</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常用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的操作方法，能够灵活</a:t>
            </a:r>
            <a:r>
              <a:rPr lang="zh-CN" altLang="zh-CN" sz="2000" dirty="0">
                <a:solidFill>
                  <a:srgbClr val="0070C0"/>
                </a:solidFill>
                <a:latin typeface="微软雅黑" panose="020B0503020204020204" pitchFamily="34" charset="-122"/>
                <a:ea typeface="微软雅黑" panose="020B0503020204020204" pitchFamily="34" charset="-122"/>
                <a:cs typeface="+mn-ea"/>
              </a:rPr>
              <a:t>应用常用的元素操作、浏览器操作和元素等待等方法</a:t>
            </a:r>
            <a:endParaRPr lang="zh-CN" altLang="zh-CN" sz="2000" dirty="0">
              <a:solidFill>
                <a:srgbClr val="0070C0"/>
              </a:solidFill>
              <a:latin typeface="微软雅黑" panose="020B0503020204020204" pitchFamily="34" charset="-122"/>
              <a:ea typeface="微软雅黑" panose="020B0503020204020204" pitchFamily="34" charset="-122"/>
              <a:cs typeface="+mn-ea"/>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35" y="266700"/>
            <a:ext cx="452755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6.4.2 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常用</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的操作方法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59151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6.4.2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常用</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的操作方法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5155285" y="2277794"/>
            <a:ext cx="6337138" cy="2862322"/>
          </a:xfrm>
          <a:prstGeom prst="rect">
            <a:avLst/>
          </a:prstGeom>
          <a:noFill/>
        </p:spPr>
        <p:txBody>
          <a:bodyPr wrap="square" rtlCol="0">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Web</a:t>
            </a:r>
            <a:r>
              <a:rPr lang="zh-CN" altLang="zh-CN" sz="2000" dirty="0">
                <a:solidFill>
                  <a:srgbClr val="595959"/>
                </a:solidFill>
                <a:latin typeface="微软雅黑" panose="020B0503020204020204" pitchFamily="34" charset="-122"/>
                <a:ea typeface="微软雅黑" panose="020B0503020204020204" pitchFamily="34" charset="-122"/>
                <a:cs typeface="+mn-ea"/>
              </a:rPr>
              <a:t>自动化测试中，定位页面中的各类元素只是测试过程中的第一步，在成功定位到页面中的元素后还需要对这些元素进行</a:t>
            </a:r>
            <a:r>
              <a:rPr lang="zh-CN" altLang="zh-CN" sz="2000">
                <a:solidFill>
                  <a:srgbClr val="595959"/>
                </a:solidFill>
                <a:latin typeface="微软雅黑" panose="020B0503020204020204" pitchFamily="34" charset="-122"/>
                <a:ea typeface="微软雅黑" panose="020B0503020204020204" pitchFamily="34" charset="-122"/>
                <a:cs typeface="+mn-ea"/>
              </a:rPr>
              <a:t>操作</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r>
              <a:rPr lang="zh-CN" altLang="en-US" sz="2000" smtClean="0">
                <a:solidFill>
                  <a:srgbClr val="595959"/>
                </a:solidFill>
                <a:latin typeface="微软雅黑" panose="020B0503020204020204" pitchFamily="34" charset="-122"/>
                <a:ea typeface="微软雅黑" panose="020B0503020204020204" pitchFamily="34" charset="-122"/>
                <a:cs typeface="+mn-ea"/>
              </a:rPr>
              <a:t>例</a:t>
            </a:r>
            <a:r>
              <a:rPr lang="zh-CN" altLang="zh-CN" sz="2000" smtClean="0">
                <a:solidFill>
                  <a:srgbClr val="595959"/>
                </a:solidFill>
                <a:latin typeface="微软雅黑" panose="020B0503020204020204" pitchFamily="34" charset="-122"/>
                <a:ea typeface="微软雅黑" panose="020B0503020204020204" pitchFamily="34" charset="-122"/>
                <a:cs typeface="+mn-ea"/>
              </a:rPr>
              <a:t>如</a:t>
            </a:r>
            <a:r>
              <a:rPr lang="zh-CN" altLang="zh-CN" sz="2000" dirty="0">
                <a:solidFill>
                  <a:srgbClr val="1369B2"/>
                </a:solidFill>
                <a:latin typeface="微软雅黑" panose="020B0503020204020204" pitchFamily="34" charset="-122"/>
                <a:ea typeface="微软雅黑" panose="020B0503020204020204" pitchFamily="34" charset="-122"/>
                <a:cs typeface="+mn-ea"/>
              </a:rPr>
              <a:t>单击</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输入</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清空</a:t>
            </a:r>
            <a:r>
              <a:rPr lang="zh-CN" altLang="zh-CN" sz="2000" dirty="0">
                <a:solidFill>
                  <a:srgbClr val="595959"/>
                </a:solidFill>
                <a:latin typeface="微软雅黑" panose="020B0503020204020204" pitchFamily="34" charset="-122"/>
                <a:ea typeface="微软雅黑" panose="020B0503020204020204" pitchFamily="34" charset="-122"/>
                <a:cs typeface="+mn-ea"/>
              </a:rPr>
              <a:t>等。</a:t>
            </a:r>
            <a:r>
              <a:rPr lang="en-US" altLang="zh-CN" sz="2000" dirty="0">
                <a:solidFill>
                  <a:srgbClr val="595959"/>
                </a:solidFill>
                <a:latin typeface="微软雅黑" panose="020B0503020204020204" pitchFamily="34" charset="-122"/>
                <a:ea typeface="微软雅黑" panose="020B0503020204020204" pitchFamily="34" charset="-122"/>
                <a:cs typeface="+mn-ea"/>
              </a:rPr>
              <a:t>Web</a:t>
            </a:r>
            <a:r>
              <a:rPr lang="zh-CN" altLang="zh-CN" sz="2000" dirty="0">
                <a:solidFill>
                  <a:srgbClr val="595959"/>
                </a:solidFill>
                <a:latin typeface="微软雅黑" panose="020B0503020204020204" pitchFamily="34" charset="-122"/>
                <a:ea typeface="微软雅黑" panose="020B0503020204020204" pitchFamily="34" charset="-122"/>
                <a:cs typeface="+mn-ea"/>
              </a:rPr>
              <a:t>自动化测试的过程需要操作</a:t>
            </a:r>
            <a:r>
              <a:rPr lang="en-US" altLang="zh-CN" sz="2000" dirty="0">
                <a:solidFill>
                  <a:srgbClr val="595959"/>
                </a:solidFill>
                <a:latin typeface="微软雅黑" panose="020B0503020204020204" pitchFamily="34" charset="-122"/>
                <a:ea typeface="微软雅黑" panose="020B0503020204020204" pitchFamily="34" charset="-122"/>
                <a:cs typeface="+mn-ea"/>
              </a:rPr>
              <a:t>Web</a:t>
            </a:r>
            <a:r>
              <a:rPr lang="zh-CN" altLang="zh-CN" sz="2000" dirty="0">
                <a:solidFill>
                  <a:srgbClr val="595959"/>
                </a:solidFill>
                <a:latin typeface="微软雅黑" panose="020B0503020204020204" pitchFamily="34" charset="-122"/>
                <a:ea typeface="微软雅黑" panose="020B0503020204020204" pitchFamily="34" charset="-122"/>
                <a:cs typeface="+mn-ea"/>
              </a:rPr>
              <a:t>页面中的各类元素，这些操作除了元素的常用操作之外，还包括对浏览器的相关操作。</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2755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6.4.2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常用</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的操作方法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63621" y="1701794"/>
            <a:ext cx="10439585"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Web</a:t>
            </a:r>
            <a:r>
              <a:rPr lang="zh-CN" altLang="zh-CN" sz="2000" dirty="0">
                <a:solidFill>
                  <a:srgbClr val="595959"/>
                </a:solidFill>
                <a:latin typeface="微软雅黑" panose="020B0503020204020204" pitchFamily="34" charset="-122"/>
                <a:ea typeface="微软雅黑" panose="020B0503020204020204" pitchFamily="34" charset="-122"/>
                <a:cs typeface="+mn-ea"/>
              </a:rPr>
              <a:t>自动化测试的过程中，元素的常用操作包括</a:t>
            </a:r>
            <a:r>
              <a:rPr lang="zh-CN" altLang="zh-CN" sz="2000" dirty="0">
                <a:solidFill>
                  <a:srgbClr val="1369B2"/>
                </a:solidFill>
                <a:latin typeface="微软雅黑" panose="020B0503020204020204" pitchFamily="34" charset="-122"/>
                <a:ea typeface="微软雅黑" panose="020B0503020204020204" pitchFamily="34" charset="-122"/>
                <a:cs typeface="+mn-ea"/>
              </a:rPr>
              <a:t>输入</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清空</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提交表单</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单击</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获取</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截图</a:t>
            </a:r>
            <a:r>
              <a:rPr lang="zh-CN" altLang="zh-CN" sz="2000" dirty="0">
                <a:solidFill>
                  <a:srgbClr val="595959"/>
                </a:solidFill>
                <a:latin typeface="微软雅黑" panose="020B0503020204020204" pitchFamily="34" charset="-122"/>
                <a:ea typeface="微软雅黑" panose="020B0503020204020204" pitchFamily="34" charset="-122"/>
                <a:cs typeface="+mn-ea"/>
              </a:rPr>
              <a:t>等，这些常用的操作在自动化测试程序中都有对应的方法，</a:t>
            </a:r>
            <a:r>
              <a:rPr lang="zh-CN" altLang="zh-CN" sz="2000" dirty="0">
                <a:solidFill>
                  <a:srgbClr val="1369B2"/>
                </a:solidFill>
                <a:latin typeface="微软雅黑" panose="020B0503020204020204" pitchFamily="34" charset="-122"/>
                <a:ea typeface="微软雅黑" panose="020B0503020204020204" pitchFamily="34" charset="-122"/>
                <a:cs typeface="+mn-ea"/>
              </a:rPr>
              <a:t>元素的常用操作方法</a:t>
            </a:r>
            <a:r>
              <a:rPr lang="zh-CN" altLang="en-US" sz="2000" smtClean="0">
                <a:solidFill>
                  <a:srgbClr val="595959"/>
                </a:solidFill>
                <a:latin typeface="微软雅黑" panose="020B0503020204020204" pitchFamily="34" charset="-122"/>
                <a:ea typeface="微软雅黑" panose="020B0503020204020204" pitchFamily="34" charset="-122"/>
                <a:cs typeface="+mn-ea"/>
              </a:rPr>
              <a:t>如下表所示。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055206" y="1011195"/>
            <a:ext cx="2706190" cy="400110"/>
          </a:xfrm>
          <a:prstGeom prst="rect">
            <a:avLst/>
          </a:prstGeom>
        </p:spPr>
        <p:txBody>
          <a:bodyPr wrap="none">
            <a:spAutoFit/>
          </a:bodyPr>
          <a:lstStyle/>
          <a:p>
            <a:pPr lvl="0"/>
            <a:r>
              <a:rPr lang="en-US" altLang="zh-CN" sz="2000" b="1" dirty="0" smtClean="0">
                <a:solidFill>
                  <a:srgbClr val="595959"/>
                </a:solidFill>
                <a:latin typeface="微软雅黑" panose="020B0503020204020204" pitchFamily="34" charset="-122"/>
                <a:ea typeface="微软雅黑" panose="020B0503020204020204" pitchFamily="34" charset="-122"/>
                <a:cs typeface="+mn-ea"/>
              </a:rPr>
              <a:t>1.</a:t>
            </a:r>
            <a:r>
              <a:rPr lang="zh-CN" altLang="zh-CN" sz="2000" b="1" dirty="0" smtClean="0">
                <a:solidFill>
                  <a:srgbClr val="595959"/>
                </a:solidFill>
                <a:latin typeface="微软雅黑" panose="020B0503020204020204" pitchFamily="34" charset="-122"/>
                <a:ea typeface="微软雅黑" panose="020B0503020204020204" pitchFamily="34" charset="-122"/>
                <a:cs typeface="+mn-ea"/>
              </a:rPr>
              <a:t>元素</a:t>
            </a:r>
            <a:r>
              <a:rPr lang="zh-CN" altLang="zh-CN" sz="2000" b="1" dirty="0">
                <a:solidFill>
                  <a:srgbClr val="595959"/>
                </a:solidFill>
                <a:latin typeface="微软雅黑" panose="020B0503020204020204" pitchFamily="34" charset="-122"/>
                <a:ea typeface="微软雅黑" panose="020B0503020204020204" pitchFamily="34" charset="-122"/>
                <a:cs typeface="+mn-ea"/>
              </a:rPr>
              <a:t>的常用操作方法</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p:txBody>
      </p:sp>
      <p:graphicFrame>
        <p:nvGraphicFramePr>
          <p:cNvPr id="7" name="表格 6"/>
          <p:cNvGraphicFramePr/>
          <p:nvPr>
            <p:custDataLst>
              <p:tags r:id="rId1"/>
            </p:custDataLst>
          </p:nvPr>
        </p:nvGraphicFramePr>
        <p:xfrm>
          <a:off x="1415206" y="3357794"/>
          <a:ext cx="9216000" cy="2347749"/>
        </p:xfrm>
        <a:graphic>
          <a:graphicData uri="http://schemas.openxmlformats.org/drawingml/2006/table">
            <a:tbl>
              <a:tblPr firstRow="1" bandRow="1">
                <a:tableStyleId>{5C22544A-7EE6-4342-B048-85BDC9FD1C3A}</a:tableStyleId>
              </a:tblPr>
              <a:tblGrid>
                <a:gridCol w="3528000"/>
                <a:gridCol w="5688000"/>
              </a:tblGrid>
              <a:tr h="565143">
                <a:tc>
                  <a:txBody>
                    <a:bodyPr/>
                    <a:lstStyle/>
                    <a:p>
                      <a:pPr algn="ctr">
                        <a:lnSpc>
                          <a:spcPct val="90000"/>
                        </a:lnSpc>
                        <a:buNone/>
                      </a:pPr>
                      <a:r>
                        <a:rPr lang="zh-CN" altLang="en-US" sz="1800" b="1" dirty="0" smtClean="0">
                          <a:latin typeface="微软雅黑" panose="020B0503020204020204" pitchFamily="34" charset="-122"/>
                          <a:ea typeface="微软雅黑" panose="020B0503020204020204" pitchFamily="34" charset="-122"/>
                        </a:rPr>
                        <a:t>方法</a:t>
                      </a:r>
                      <a:endParaRPr lang="zh-CN" altLang="en-US" sz="1800" b="1" dirty="0">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dirty="0" smtClean="0">
                          <a:latin typeface="微软雅黑" panose="020B0503020204020204" pitchFamily="34" charset="-122"/>
                          <a:ea typeface="微软雅黑" panose="020B0503020204020204" pitchFamily="34" charset="-122"/>
                        </a:rPr>
                        <a:t>说明</a:t>
                      </a:r>
                      <a:endParaRPr lang="zh-CN" altLang="en-US" sz="1800" dirty="0">
                        <a:latin typeface="微软雅黑" panose="020B0503020204020204" pitchFamily="34" charset="-122"/>
                        <a:ea typeface="微软雅黑" panose="020B0503020204020204" pitchFamily="34" charset="-122"/>
                      </a:endParaRPr>
                    </a:p>
                  </a:txBody>
                  <a:tcPr anchor="ctr"/>
                </a:tc>
              </a:tr>
              <a:tr h="595400">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2000" kern="1200" dirty="0" err="1" smtClean="0">
                          <a:solidFill>
                            <a:srgbClr val="595959"/>
                          </a:solidFill>
                          <a:latin typeface="微软雅黑" panose="020B0503020204020204" pitchFamily="34" charset="-122"/>
                          <a:ea typeface="微软雅黑" panose="020B0503020204020204" pitchFamily="34" charset="-122"/>
                          <a:cs typeface="+mn-ea"/>
                        </a:rPr>
                        <a:t>send_keys</a:t>
                      </a: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(*value)</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输入操作方法，该方法中的参数表示输入的内容</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595400">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clear()</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清空操作方法</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591806">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submit()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提交表单操作方法</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2755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6.4.2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常用</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的操作方法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aphicFrame>
        <p:nvGraphicFramePr>
          <p:cNvPr id="7" name="表格 6"/>
          <p:cNvGraphicFramePr/>
          <p:nvPr>
            <p:custDataLst>
              <p:tags r:id="rId1"/>
            </p:custDataLst>
          </p:nvPr>
        </p:nvGraphicFramePr>
        <p:xfrm>
          <a:off x="1055206" y="2277794"/>
          <a:ext cx="10495516" cy="2745503"/>
        </p:xfrm>
        <a:graphic>
          <a:graphicData uri="http://schemas.openxmlformats.org/drawingml/2006/table">
            <a:tbl>
              <a:tblPr firstRow="1" bandRow="1">
                <a:tableStyleId>{5C22544A-7EE6-4342-B048-85BDC9FD1C3A}</a:tableStyleId>
              </a:tblPr>
              <a:tblGrid>
                <a:gridCol w="4464000"/>
                <a:gridCol w="6031516"/>
              </a:tblGrid>
              <a:tr h="565143">
                <a:tc>
                  <a:txBody>
                    <a:bodyPr/>
                    <a:lstStyle/>
                    <a:p>
                      <a:pPr algn="ctr">
                        <a:lnSpc>
                          <a:spcPct val="90000"/>
                        </a:lnSpc>
                        <a:buNone/>
                      </a:pPr>
                      <a:r>
                        <a:rPr lang="zh-CN" altLang="en-US" sz="1800" b="1" dirty="0" smtClean="0">
                          <a:latin typeface="微软雅黑" panose="020B0503020204020204" pitchFamily="34" charset="-122"/>
                          <a:ea typeface="微软雅黑" panose="020B0503020204020204" pitchFamily="34" charset="-122"/>
                        </a:rPr>
                        <a:t>方法</a:t>
                      </a:r>
                      <a:endParaRPr lang="zh-CN" altLang="en-US" sz="1800" b="1" dirty="0">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dirty="0" smtClean="0">
                          <a:latin typeface="微软雅黑" panose="020B0503020204020204" pitchFamily="34" charset="-122"/>
                          <a:ea typeface="微软雅黑" panose="020B0503020204020204" pitchFamily="34" charset="-122"/>
                        </a:rPr>
                        <a:t>说明</a:t>
                      </a:r>
                      <a:endParaRPr lang="zh-CN" altLang="en-US" sz="1800" dirty="0">
                        <a:latin typeface="微软雅黑" panose="020B0503020204020204" pitchFamily="34" charset="-122"/>
                        <a:ea typeface="微软雅黑" panose="020B0503020204020204" pitchFamily="34" charset="-122"/>
                      </a:endParaRPr>
                    </a:p>
                  </a:txBody>
                  <a:tcPr anchor="ctr"/>
                </a:tc>
              </a:tr>
              <a:tr h="595400">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click()</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单击操作方法</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595400">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get(</a:t>
                      </a:r>
                      <a:r>
                        <a:rPr lang="en-US" altLang="zh-CN" sz="2000" kern="1200" dirty="0" err="1" smtClean="0">
                          <a:solidFill>
                            <a:srgbClr val="595959"/>
                          </a:solidFill>
                          <a:latin typeface="微软雅黑" panose="020B0503020204020204" pitchFamily="34" charset="-122"/>
                          <a:ea typeface="微软雅黑" panose="020B0503020204020204" pitchFamily="34" charset="-122"/>
                          <a:cs typeface="+mn-ea"/>
                        </a:rPr>
                        <a:t>url</a:t>
                      </a: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获取操作方法，该方法中</a:t>
                      </a:r>
                      <a:r>
                        <a:rPr lang="zh-CN" altLang="zh-CN" sz="2000" kern="1200" smtClean="0">
                          <a:solidFill>
                            <a:srgbClr val="595959"/>
                          </a:solidFill>
                          <a:latin typeface="微软雅黑" panose="020B0503020204020204" pitchFamily="34" charset="-122"/>
                          <a:ea typeface="微软雅黑" panose="020B0503020204020204" pitchFamily="34" charset="-122"/>
                          <a:cs typeface="+mn-ea"/>
                        </a:rPr>
                        <a:t>的参数</a:t>
                      </a:r>
                      <a:r>
                        <a:rPr lang="en-US" altLang="zh-CN" sz="2000" kern="1200" smtClean="0">
                          <a:solidFill>
                            <a:srgbClr val="595959"/>
                          </a:solidFill>
                          <a:latin typeface="微软雅黑" panose="020B0503020204020204" pitchFamily="34" charset="-122"/>
                          <a:ea typeface="微软雅黑" panose="020B0503020204020204" pitchFamily="34" charset="-122"/>
                          <a:cs typeface="+mn-ea"/>
                        </a:rPr>
                        <a:t>url</a:t>
                      </a:r>
                      <a:r>
                        <a:rPr lang="zh-CN" altLang="zh-CN" sz="2000" kern="1200" smtClean="0">
                          <a:solidFill>
                            <a:srgbClr val="595959"/>
                          </a:solidFill>
                          <a:latin typeface="微软雅黑" panose="020B0503020204020204" pitchFamily="34" charset="-122"/>
                          <a:ea typeface="微软雅黑" panose="020B0503020204020204" pitchFamily="34" charset="-122"/>
                          <a:cs typeface="+mn-ea"/>
                        </a:rPr>
                        <a:t>表示</a:t>
                      </a: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Web</a:t>
                      </a: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页面的资源路径</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591806">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2000" kern="1200" dirty="0" err="1" smtClean="0">
                          <a:solidFill>
                            <a:srgbClr val="595959"/>
                          </a:solidFill>
                          <a:latin typeface="微软雅黑" panose="020B0503020204020204" pitchFamily="34" charset="-122"/>
                          <a:ea typeface="微软雅黑" panose="020B0503020204020204" pitchFamily="34" charset="-122"/>
                          <a:cs typeface="+mn-ea"/>
                        </a:rPr>
                        <a:t>get_screenshot_as_file</a:t>
                      </a: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(filename)</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截图操作方法，该方法中的参数</a:t>
                      </a: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filename</a:t>
                      </a: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是页面截图后存储的绝对路径</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2755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6.4.2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常用</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的操作方法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63621" y="1701794"/>
            <a:ext cx="10259585" cy="1477328"/>
          </a:xfrm>
          <a:prstGeom prst="rect">
            <a:avLst/>
          </a:prstGeom>
        </p:spPr>
        <p:txBody>
          <a:bodyPr wrap="square">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595959"/>
                </a:solidFill>
                <a:latin typeface="微软雅黑" panose="020B0503020204020204" pitchFamily="34" charset="-122"/>
                <a:ea typeface="微软雅黑" panose="020B0503020204020204" pitchFamily="34" charset="-122"/>
                <a:cs typeface="+mn-ea"/>
              </a:rPr>
              <a:t>自动化测试过程中</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除了</a:t>
            </a:r>
            <a:r>
              <a:rPr lang="zh-CN" altLang="en-US" sz="2000">
                <a:solidFill>
                  <a:srgbClr val="595959"/>
                </a:solidFill>
                <a:latin typeface="微软雅黑" panose="020B0503020204020204" pitchFamily="34" charset="-122"/>
                <a:ea typeface="微软雅黑" panose="020B0503020204020204" pitchFamily="34" charset="-122"/>
                <a:cs typeface="+mn-ea"/>
              </a:rPr>
              <a:t>需要</a:t>
            </a:r>
            <a:r>
              <a:rPr lang="zh-CN" altLang="zh-CN" sz="2000" smtClean="0">
                <a:solidFill>
                  <a:srgbClr val="595959"/>
                </a:solidFill>
                <a:latin typeface="微软雅黑" panose="020B0503020204020204" pitchFamily="34" charset="-122"/>
                <a:ea typeface="微软雅黑" panose="020B0503020204020204" pitchFamily="34" charset="-122"/>
                <a:cs typeface="+mn-ea"/>
              </a:rPr>
              <a:t>对</a:t>
            </a:r>
            <a:r>
              <a:rPr lang="zh-CN" altLang="zh-CN" sz="2000" dirty="0">
                <a:solidFill>
                  <a:srgbClr val="595959"/>
                </a:solidFill>
                <a:latin typeface="微软雅黑" panose="020B0503020204020204" pitchFamily="34" charset="-122"/>
                <a:ea typeface="微软雅黑" panose="020B0503020204020204" pitchFamily="34" charset="-122"/>
                <a:cs typeface="+mn-ea"/>
              </a:rPr>
              <a:t>页面中的元素进行操作外，还需要对浏览器进行一些常用的操作，例如，</a:t>
            </a:r>
            <a:r>
              <a:rPr lang="zh-CN" altLang="zh-CN" sz="2000" dirty="0">
                <a:solidFill>
                  <a:srgbClr val="1369B2"/>
                </a:solidFill>
                <a:latin typeface="微软雅黑" panose="020B0503020204020204" pitchFamily="34" charset="-122"/>
                <a:ea typeface="微软雅黑" panose="020B0503020204020204" pitchFamily="34" charset="-122"/>
                <a:cs typeface="+mn-ea"/>
              </a:rPr>
              <a:t>设置浏览器的窗口大小</a:t>
            </a:r>
            <a:r>
              <a:rPr lang="zh-CN" altLang="zh-CN" sz="2000" dirty="0">
                <a:solidFill>
                  <a:srgbClr val="595959"/>
                </a:solidFill>
                <a:latin typeface="微软雅黑" panose="020B0503020204020204" pitchFamily="34" charset="-122"/>
                <a:ea typeface="微软雅黑" panose="020B0503020204020204" pitchFamily="34" charset="-122"/>
                <a:cs typeface="+mn-ea"/>
              </a:rPr>
              <a:t>与</a:t>
            </a:r>
            <a:r>
              <a:rPr lang="zh-CN" altLang="zh-CN" sz="2000" dirty="0">
                <a:solidFill>
                  <a:srgbClr val="1369B2"/>
                </a:solidFill>
                <a:latin typeface="微软雅黑" panose="020B0503020204020204" pitchFamily="34" charset="-122"/>
                <a:ea typeface="微软雅黑" panose="020B0503020204020204" pitchFamily="34" charset="-122"/>
                <a:cs typeface="+mn-ea"/>
              </a:rPr>
              <a:t>关闭浏览器</a:t>
            </a:r>
            <a:r>
              <a:rPr lang="zh-CN" altLang="zh-CN" sz="2000">
                <a:solidFill>
                  <a:srgbClr val="1369B2"/>
                </a:solidFill>
                <a:latin typeface="微软雅黑" panose="020B0503020204020204" pitchFamily="34" charset="-122"/>
                <a:ea typeface="微软雅黑" panose="020B0503020204020204" pitchFamily="34" charset="-122"/>
                <a:cs typeface="+mn-ea"/>
              </a:rPr>
              <a:t>窗口</a:t>
            </a:r>
            <a:r>
              <a:rPr lang="zh-CN" altLang="zh-CN" sz="2000" smtClean="0">
                <a:solidFill>
                  <a:srgbClr val="595959"/>
                </a:solidFill>
                <a:latin typeface="微软雅黑" panose="020B0503020204020204" pitchFamily="34" charset="-122"/>
                <a:ea typeface="微软雅黑" panose="020B0503020204020204" pitchFamily="34" charset="-122"/>
                <a:cs typeface="+mn-ea"/>
              </a:rPr>
              <a:t>等</a:t>
            </a:r>
            <a:r>
              <a:rPr lang="zh-CN" altLang="en-US" sz="2000" smtClean="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1369B2"/>
                </a:solidFill>
                <a:latin typeface="微软雅黑" panose="020B0503020204020204" pitchFamily="34" charset="-122"/>
                <a:ea typeface="微软雅黑" panose="020B0503020204020204" pitchFamily="34" charset="-122"/>
                <a:cs typeface="+mn-ea"/>
              </a:rPr>
              <a:t>浏览器</a:t>
            </a:r>
            <a:r>
              <a:rPr lang="zh-CN" altLang="zh-CN" sz="2000" dirty="0">
                <a:solidFill>
                  <a:srgbClr val="1369B2"/>
                </a:solidFill>
                <a:latin typeface="微软雅黑" panose="020B0503020204020204" pitchFamily="34" charset="-122"/>
                <a:ea typeface="微软雅黑" panose="020B0503020204020204" pitchFamily="34" charset="-122"/>
                <a:cs typeface="+mn-ea"/>
              </a:rPr>
              <a:t>的常用操作方法</a:t>
            </a:r>
            <a:r>
              <a:rPr lang="zh-CN" altLang="en-US" sz="2000">
                <a:solidFill>
                  <a:srgbClr val="595959"/>
                </a:solidFill>
                <a:latin typeface="微软雅黑" panose="020B0503020204020204" pitchFamily="34" charset="-122"/>
                <a:ea typeface="微软雅黑" panose="020B0503020204020204" pitchFamily="34" charset="-122"/>
                <a:cs typeface="+mn-ea"/>
              </a:rPr>
              <a:t>如下</a:t>
            </a:r>
            <a:r>
              <a:rPr lang="zh-CN" altLang="en-US" sz="2000" smtClean="0">
                <a:solidFill>
                  <a:srgbClr val="595959"/>
                </a:solidFill>
                <a:latin typeface="微软雅黑" panose="020B0503020204020204" pitchFamily="34" charset="-122"/>
                <a:ea typeface="微软雅黑" panose="020B0503020204020204" pitchFamily="34" charset="-122"/>
                <a:cs typeface="+mn-ea"/>
              </a:rPr>
              <a:t>表所示。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055206" y="1011195"/>
            <a:ext cx="2981907" cy="400110"/>
          </a:xfrm>
          <a:prstGeom prst="rect">
            <a:avLst/>
          </a:prstGeom>
        </p:spPr>
        <p:txBody>
          <a:bodyPr wrap="none">
            <a:spAutoFit/>
          </a:bodyPr>
          <a:lstStyle/>
          <a:p>
            <a:pPr lvl="0"/>
            <a:r>
              <a:rPr lang="en-US" altLang="zh-CN" sz="2000" b="1" dirty="0">
                <a:solidFill>
                  <a:srgbClr val="595959"/>
                </a:solidFill>
                <a:latin typeface="微软雅黑" panose="020B0503020204020204" pitchFamily="34" charset="-122"/>
                <a:ea typeface="微软雅黑" panose="020B0503020204020204" pitchFamily="34" charset="-122"/>
                <a:cs typeface="+mn-ea"/>
              </a:rPr>
              <a:t>2</a:t>
            </a:r>
            <a:r>
              <a:rPr lang="en-US" altLang="zh-CN" sz="2000" b="1" dirty="0" smtClean="0">
                <a:solidFill>
                  <a:srgbClr val="595959"/>
                </a:solidFill>
                <a:latin typeface="微软雅黑" panose="020B0503020204020204" pitchFamily="34" charset="-122"/>
                <a:ea typeface="微软雅黑" panose="020B0503020204020204" pitchFamily="34" charset="-122"/>
                <a:cs typeface="+mn-ea"/>
              </a:rPr>
              <a:t>.</a:t>
            </a:r>
            <a:r>
              <a:rPr lang="zh-CN" altLang="en-US" sz="2000" b="1" dirty="0">
                <a:solidFill>
                  <a:srgbClr val="595959"/>
                </a:solidFill>
                <a:latin typeface="微软雅黑" panose="020B0503020204020204" pitchFamily="34" charset="-122"/>
                <a:ea typeface="微软雅黑" panose="020B0503020204020204" pitchFamily="34" charset="-122"/>
                <a:cs typeface="+mn-ea"/>
              </a:rPr>
              <a:t>浏览器</a:t>
            </a:r>
            <a:r>
              <a:rPr lang="zh-CN" altLang="zh-CN" sz="2000" b="1" dirty="0" smtClean="0">
                <a:solidFill>
                  <a:srgbClr val="595959"/>
                </a:solidFill>
                <a:latin typeface="微软雅黑" panose="020B0503020204020204" pitchFamily="34" charset="-122"/>
                <a:ea typeface="微软雅黑" panose="020B0503020204020204" pitchFamily="34" charset="-122"/>
                <a:cs typeface="+mn-ea"/>
              </a:rPr>
              <a:t>的</a:t>
            </a:r>
            <a:r>
              <a:rPr lang="zh-CN" altLang="zh-CN" sz="2000" b="1" dirty="0">
                <a:solidFill>
                  <a:srgbClr val="595959"/>
                </a:solidFill>
                <a:latin typeface="微软雅黑" panose="020B0503020204020204" pitchFamily="34" charset="-122"/>
                <a:ea typeface="微软雅黑" panose="020B0503020204020204" pitchFamily="34" charset="-122"/>
                <a:cs typeface="+mn-ea"/>
              </a:rPr>
              <a:t>常用操作方法</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p:txBody>
      </p:sp>
      <p:graphicFrame>
        <p:nvGraphicFramePr>
          <p:cNvPr id="7" name="表格 6"/>
          <p:cNvGraphicFramePr/>
          <p:nvPr>
            <p:custDataLst>
              <p:tags r:id="rId1"/>
            </p:custDataLst>
          </p:nvPr>
        </p:nvGraphicFramePr>
        <p:xfrm>
          <a:off x="1415206" y="3357794"/>
          <a:ext cx="9216000" cy="2939555"/>
        </p:xfrm>
        <a:graphic>
          <a:graphicData uri="http://schemas.openxmlformats.org/drawingml/2006/table">
            <a:tbl>
              <a:tblPr firstRow="1" bandRow="1">
                <a:tableStyleId>{5C22544A-7EE6-4342-B048-85BDC9FD1C3A}</a:tableStyleId>
              </a:tblPr>
              <a:tblGrid>
                <a:gridCol w="4248000"/>
                <a:gridCol w="4968000"/>
              </a:tblGrid>
              <a:tr h="565143">
                <a:tc>
                  <a:txBody>
                    <a:bodyPr/>
                    <a:lstStyle/>
                    <a:p>
                      <a:pPr algn="ctr">
                        <a:lnSpc>
                          <a:spcPct val="90000"/>
                        </a:lnSpc>
                        <a:buNone/>
                      </a:pPr>
                      <a:r>
                        <a:rPr lang="zh-CN" altLang="en-US" sz="1800" b="1" dirty="0" smtClean="0">
                          <a:latin typeface="微软雅黑" panose="020B0503020204020204" pitchFamily="34" charset="-122"/>
                          <a:ea typeface="微软雅黑" panose="020B0503020204020204" pitchFamily="34" charset="-122"/>
                        </a:rPr>
                        <a:t>方法</a:t>
                      </a:r>
                      <a:endParaRPr lang="zh-CN" altLang="en-US" sz="1800" b="1" dirty="0">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dirty="0" smtClean="0">
                          <a:latin typeface="微软雅黑" panose="020B0503020204020204" pitchFamily="34" charset="-122"/>
                          <a:ea typeface="微软雅黑" panose="020B0503020204020204" pitchFamily="34" charset="-122"/>
                        </a:rPr>
                        <a:t>说明</a:t>
                      </a:r>
                      <a:endParaRPr lang="zh-CN" altLang="en-US" sz="1800" dirty="0">
                        <a:latin typeface="微软雅黑" panose="020B0503020204020204" pitchFamily="34" charset="-122"/>
                        <a:ea typeface="微软雅黑" panose="020B0503020204020204" pitchFamily="34" charset="-122"/>
                      </a:endParaRPr>
                    </a:p>
                  </a:txBody>
                  <a:tcPr anchor="ctr"/>
                </a:tc>
              </a:tr>
              <a:tr h="595400">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2000" kern="1200" dirty="0" err="1" smtClean="0">
                          <a:solidFill>
                            <a:srgbClr val="595959"/>
                          </a:solidFill>
                          <a:latin typeface="微软雅黑" panose="020B0503020204020204" pitchFamily="34" charset="-122"/>
                          <a:ea typeface="微软雅黑" panose="020B0503020204020204" pitchFamily="34" charset="-122"/>
                          <a:cs typeface="+mn-ea"/>
                        </a:rPr>
                        <a:t>maximize_window</a:t>
                      </a: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设置浏览器窗口为最大化</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595400">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2000" kern="1200" dirty="0" err="1" smtClean="0">
                          <a:solidFill>
                            <a:srgbClr val="595959"/>
                          </a:solidFill>
                          <a:latin typeface="微软雅黑" panose="020B0503020204020204" pitchFamily="34" charset="-122"/>
                          <a:ea typeface="微软雅黑" panose="020B0503020204020204" pitchFamily="34" charset="-122"/>
                          <a:cs typeface="+mn-ea"/>
                        </a:rPr>
                        <a:t>minimize_window</a:t>
                      </a: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设置浏览器窗口为最小化</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591806">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close()</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关闭浏览器窗口</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591806">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en-US" altLang="zh-CN" sz="2000" kern="1200" dirty="0" smtClean="0">
                          <a:solidFill>
                            <a:srgbClr val="595959"/>
                          </a:solidFill>
                          <a:latin typeface="微软雅黑" panose="020B0503020204020204" pitchFamily="34" charset="-122"/>
                          <a:ea typeface="微软雅黑" panose="020B0503020204020204" pitchFamily="34" charset="-122"/>
                          <a:cs typeface="+mn-ea"/>
                        </a:rPr>
                        <a:t>quit()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smtClean="0">
                          <a:solidFill>
                            <a:srgbClr val="595959"/>
                          </a:solidFill>
                          <a:latin typeface="微软雅黑" panose="020B0503020204020204" pitchFamily="34" charset="-122"/>
                          <a:ea typeface="微软雅黑" panose="020B0503020204020204" pitchFamily="34" charset="-122"/>
                          <a:cs typeface="+mn-ea"/>
                        </a:rPr>
                        <a:t>关闭浏览器的所有窗口并退出浏览器驱动</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45" name="组合 44"/>
          <p:cNvGrpSpPr/>
          <p:nvPr/>
        </p:nvGrpSpPr>
        <p:grpSpPr>
          <a:xfrm>
            <a:off x="3119265" y="1933199"/>
            <a:ext cx="1192190" cy="613062"/>
            <a:chOff x="2215144" y="982844"/>
            <a:chExt cx="1244730" cy="842780"/>
          </a:xfrm>
        </p:grpSpPr>
        <p:sp>
          <p:nvSpPr>
            <p:cNvPr id="46" name="平行四边形 45"/>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7" name="文本框 9"/>
            <p:cNvSpPr txBox="1"/>
            <p:nvPr/>
          </p:nvSpPr>
          <p:spPr>
            <a:xfrm>
              <a:off x="2393075" y="1005670"/>
              <a:ext cx="1066799" cy="803893"/>
            </a:xfrm>
            <a:prstGeom prst="rect">
              <a:avLst/>
            </a:prstGeom>
            <a:noFill/>
          </p:spPr>
          <p:txBody>
            <a:bodyPr wrap="square" rtlCol="0">
              <a:spAutoFit/>
            </a:bodyPr>
            <a:lstStyle/>
            <a:p>
              <a:r>
                <a:rPr lang="en-US" altLang="zh-CN" sz="3200" dirty="0" smtClean="0">
                  <a:solidFill>
                    <a:schemeClr val="bg1"/>
                  </a:solidFill>
                  <a:latin typeface="微软雅黑" panose="020B0503020204020204" pitchFamily="34" charset="-122"/>
                  <a:ea typeface="微软雅黑" panose="020B0503020204020204" pitchFamily="34" charset="-122"/>
                  <a:cs typeface="+mn-ea"/>
                  <a:sym typeface="+mn-lt"/>
                </a:rPr>
                <a:t>06</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8" name="组合 47"/>
          <p:cNvGrpSpPr/>
          <p:nvPr/>
        </p:nvGrpSpPr>
        <p:grpSpPr>
          <a:xfrm>
            <a:off x="3119265" y="2853597"/>
            <a:ext cx="1192190" cy="618406"/>
            <a:chOff x="2215144" y="2026500"/>
            <a:chExt cx="1244730" cy="850129"/>
          </a:xfrm>
        </p:grpSpPr>
        <p:sp>
          <p:nvSpPr>
            <p:cNvPr id="49" name="平行四边形 48"/>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0" name="文本框 10"/>
            <p:cNvSpPr txBox="1"/>
            <p:nvPr/>
          </p:nvSpPr>
          <p:spPr>
            <a:xfrm>
              <a:off x="2393075" y="2026500"/>
              <a:ext cx="1066799" cy="803896"/>
            </a:xfrm>
            <a:prstGeom prst="rect">
              <a:avLst/>
            </a:prstGeom>
            <a:noFill/>
          </p:spPr>
          <p:txBody>
            <a:bodyPr wrap="square" rtlCol="0">
              <a:spAutoFit/>
            </a:bodyPr>
            <a:lstStyle/>
            <a:p>
              <a:r>
                <a:rPr lang="en-US" altLang="zh-CN" sz="3200" dirty="0" smtClean="0">
                  <a:solidFill>
                    <a:schemeClr val="bg1"/>
                  </a:solidFill>
                  <a:latin typeface="微软雅黑" panose="020B0503020204020204" pitchFamily="34" charset="-122"/>
                  <a:ea typeface="微软雅黑" panose="020B0503020204020204" pitchFamily="34" charset="-122"/>
                  <a:cs typeface="+mn-ea"/>
                  <a:sym typeface="+mn-lt"/>
                </a:rPr>
                <a:t>07</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1" name="组合 50"/>
          <p:cNvGrpSpPr/>
          <p:nvPr/>
        </p:nvGrpSpPr>
        <p:grpSpPr>
          <a:xfrm>
            <a:off x="3119265" y="3784175"/>
            <a:ext cx="1192190" cy="614525"/>
            <a:chOff x="2215144" y="3084852"/>
            <a:chExt cx="1244730" cy="844793"/>
          </a:xfrm>
        </p:grpSpPr>
        <p:sp>
          <p:nvSpPr>
            <p:cNvPr id="52" name="平行四边形 51"/>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3" name="文本框 11"/>
            <p:cNvSpPr txBox="1"/>
            <p:nvPr/>
          </p:nvSpPr>
          <p:spPr>
            <a:xfrm>
              <a:off x="2393075" y="3125750"/>
              <a:ext cx="1066799" cy="803895"/>
            </a:xfrm>
            <a:prstGeom prst="rect">
              <a:avLst/>
            </a:prstGeom>
            <a:noFill/>
          </p:spPr>
          <p:txBody>
            <a:bodyPr wrap="square" rtlCol="0">
              <a:spAutoFit/>
            </a:bodyPr>
            <a:lstStyle/>
            <a:p>
              <a:r>
                <a:rPr lang="en-US" altLang="zh-CN" sz="3200" dirty="0" smtClean="0">
                  <a:solidFill>
                    <a:schemeClr val="bg1"/>
                  </a:solidFill>
                  <a:latin typeface="微软雅黑" panose="020B0503020204020204" pitchFamily="34" charset="-122"/>
                  <a:ea typeface="微软雅黑" panose="020B0503020204020204" pitchFamily="34" charset="-122"/>
                  <a:cs typeface="+mn-ea"/>
                  <a:sym typeface="+mn-lt"/>
                </a:rPr>
                <a:t>08</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4" name="组合 53"/>
          <p:cNvGrpSpPr/>
          <p:nvPr/>
        </p:nvGrpSpPr>
        <p:grpSpPr>
          <a:xfrm>
            <a:off x="3119265" y="4710448"/>
            <a:ext cx="1192190" cy="613061"/>
            <a:chOff x="2215144" y="4135856"/>
            <a:chExt cx="1244730" cy="842781"/>
          </a:xfrm>
        </p:grpSpPr>
        <p:sp>
          <p:nvSpPr>
            <p:cNvPr id="55" name="平行四边形 54"/>
            <p:cNvSpPr/>
            <p:nvPr/>
          </p:nvSpPr>
          <p:spPr>
            <a:xfrm>
              <a:off x="2215144" y="4135856"/>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6" name="文本框 12"/>
            <p:cNvSpPr txBox="1"/>
            <p:nvPr/>
          </p:nvSpPr>
          <p:spPr>
            <a:xfrm>
              <a:off x="2393075" y="4169272"/>
              <a:ext cx="1066799" cy="803896"/>
            </a:xfrm>
            <a:prstGeom prst="rect">
              <a:avLst/>
            </a:prstGeom>
            <a:noFill/>
          </p:spPr>
          <p:txBody>
            <a:bodyPr wrap="square" rtlCol="0">
              <a:spAutoFit/>
            </a:bodyPr>
            <a:lstStyle/>
            <a:p>
              <a:r>
                <a:rPr lang="en-US" altLang="zh-CN" sz="3200" dirty="0" smtClean="0">
                  <a:solidFill>
                    <a:schemeClr val="bg1"/>
                  </a:solidFill>
                  <a:latin typeface="微软雅黑" panose="020B0503020204020204" pitchFamily="34" charset="-122"/>
                  <a:ea typeface="微软雅黑" panose="020B0503020204020204" pitchFamily="34" charset="-122"/>
                  <a:cs typeface="+mn-ea"/>
                  <a:sym typeface="+mn-lt"/>
                </a:rPr>
                <a:t>09</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60" name="组合 59"/>
          <p:cNvGrpSpPr/>
          <p:nvPr/>
        </p:nvGrpSpPr>
        <p:grpSpPr>
          <a:xfrm>
            <a:off x="4024817" y="1911020"/>
            <a:ext cx="5142331" cy="613062"/>
            <a:chOff x="4315150" y="953426"/>
            <a:chExt cx="3857250" cy="540057"/>
          </a:xfrm>
        </p:grpSpPr>
        <p:sp>
          <p:nvSpPr>
            <p:cNvPr id="61" name="矩形 60"/>
            <p:cNvSpPr/>
            <p:nvPr/>
          </p:nvSpPr>
          <p:spPr>
            <a:xfrm>
              <a:off x="4841196" y="1036090"/>
              <a:ext cx="2827147" cy="331154"/>
            </a:xfrm>
            <a:prstGeom prst="rect">
              <a:avLst/>
            </a:prstGeom>
            <a:ln w="15875">
              <a:noFill/>
            </a:ln>
          </p:spPr>
          <p:txBody>
            <a:bodyPr wrap="square" lIns="68580" tIns="34290" rIns="68580" bIns="3429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自动化</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测试框架</a:t>
              </a:r>
              <a:endPar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3" name="组合 62"/>
          <p:cNvGrpSpPr/>
          <p:nvPr/>
        </p:nvGrpSpPr>
        <p:grpSpPr>
          <a:xfrm>
            <a:off x="4024817" y="2836771"/>
            <a:ext cx="5142331" cy="613062"/>
            <a:chOff x="4315150" y="1647579"/>
            <a:chExt cx="3857250" cy="540057"/>
          </a:xfrm>
        </p:grpSpPr>
        <p:sp>
          <p:nvSpPr>
            <p:cNvPr id="64" name="矩形 63"/>
            <p:cNvSpPr/>
            <p:nvPr/>
          </p:nvSpPr>
          <p:spPr>
            <a:xfrm>
              <a:off x="4841196" y="1730243"/>
              <a:ext cx="2827147" cy="331154"/>
            </a:xfrm>
            <a:prstGeom prst="rect">
              <a:avLst/>
            </a:prstGeom>
            <a:ln w="15875">
              <a:noFill/>
            </a:ln>
          </p:spPr>
          <p:txBody>
            <a:bodyPr wrap="square" lIns="68580" tIns="34290" rIns="68580" bIns="34290">
              <a:spAutoFit/>
            </a:bodyPr>
            <a:lstStyle/>
            <a:p>
              <a:pPr algn="l">
                <a:buClrTx/>
                <a:buSzTx/>
                <a:buFontTx/>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测试</a:t>
              </a:r>
              <a:r>
                <a:rPr lang="zh-CN" altLang="en-US" sz="2000" dirty="0" smtClean="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环境准备</a:t>
              </a:r>
              <a:endPar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6" name="组合 65"/>
          <p:cNvGrpSpPr/>
          <p:nvPr/>
        </p:nvGrpSpPr>
        <p:grpSpPr>
          <a:xfrm>
            <a:off x="4024817" y="3762522"/>
            <a:ext cx="5142331" cy="613062"/>
            <a:chOff x="4315150" y="2341731"/>
            <a:chExt cx="3857250" cy="540057"/>
          </a:xfrm>
        </p:grpSpPr>
        <p:sp>
          <p:nvSpPr>
            <p:cNvPr id="67" name="矩形 66"/>
            <p:cNvSpPr/>
            <p:nvPr/>
          </p:nvSpPr>
          <p:spPr>
            <a:xfrm>
              <a:off x="4841197" y="2424395"/>
              <a:ext cx="2827146" cy="331154"/>
            </a:xfrm>
            <a:prstGeom prst="rect">
              <a:avLst/>
            </a:prstGeom>
            <a:ln w="15875">
              <a:noFill/>
            </a:ln>
          </p:spPr>
          <p:txBody>
            <a:bodyPr wrap="square" lIns="68580" tIns="34290" rIns="68580" bIns="34290">
              <a:spAutoFit/>
            </a:bodyPr>
            <a:lstStyle/>
            <a:p>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定位</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学成在线教育平台</a:t>
              </a:r>
              <a:r>
                <a:rPr lang="zh-CN" altLang="en-US" sz="2000" smtClean="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首页</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元素</a:t>
              </a:r>
              <a:endParaRPr lang="en-GB" altLang="zh-CN" sz="2000" dirty="0">
                <a:solidFill>
                  <a:srgbClr val="0070C0"/>
                </a:solidFill>
                <a:latin typeface="微软雅黑" panose="020B0503020204020204" pitchFamily="34" charset="-122"/>
                <a:ea typeface="微软雅黑" panose="020B0503020204020204" pitchFamily="34" charset="-122"/>
                <a:cs typeface="+mn-ea"/>
                <a:sym typeface="+mn-lt"/>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9" name="组合 68"/>
          <p:cNvGrpSpPr/>
          <p:nvPr/>
        </p:nvGrpSpPr>
        <p:grpSpPr>
          <a:xfrm>
            <a:off x="4024817" y="4688273"/>
            <a:ext cx="5142331" cy="613062"/>
            <a:chOff x="4315150" y="3035884"/>
            <a:chExt cx="3857250" cy="540057"/>
          </a:xfrm>
        </p:grpSpPr>
        <p:sp>
          <p:nvSpPr>
            <p:cNvPr id="70" name="矩形 69"/>
            <p:cNvSpPr/>
            <p:nvPr/>
          </p:nvSpPr>
          <p:spPr>
            <a:xfrm>
              <a:off x="4841196" y="3118548"/>
              <a:ext cx="2827147" cy="331154"/>
            </a:xfrm>
            <a:prstGeom prst="rect">
              <a:avLst/>
            </a:prstGeom>
            <a:ln w="15875">
              <a:noFill/>
            </a:ln>
          </p:spPr>
          <p:txBody>
            <a:bodyPr wrap="square" lIns="68580" tIns="34290" rIns="68580" bIns="3429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测试</a:t>
              </a:r>
              <a:r>
                <a:rPr lang="zh-CN" altLang="en-US" sz="2000" dirty="0" smtClean="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登录</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和</a:t>
              </a:r>
              <a:r>
                <a:rPr lang="zh-CN" altLang="en-US" sz="2000" dirty="0" smtClean="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退出</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功能</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71" name="平行四边形 70"/>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7" name="组合 26"/>
          <p:cNvGrpSpPr/>
          <p:nvPr/>
        </p:nvGrpSpPr>
        <p:grpSpPr>
          <a:xfrm>
            <a:off x="3047418" y="5683973"/>
            <a:ext cx="1192190" cy="613062"/>
            <a:chOff x="2215144" y="982844"/>
            <a:chExt cx="1244730" cy="842780"/>
          </a:xfrm>
        </p:grpSpPr>
        <p:sp>
          <p:nvSpPr>
            <p:cNvPr id="28" name="平行四边形 27"/>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29" name="文本框 9"/>
            <p:cNvSpPr txBox="1"/>
            <p:nvPr/>
          </p:nvSpPr>
          <p:spPr>
            <a:xfrm>
              <a:off x="2393075" y="1005670"/>
              <a:ext cx="1066799" cy="802230"/>
            </a:xfrm>
            <a:prstGeom prst="rect">
              <a:avLst/>
            </a:prstGeom>
            <a:noFill/>
          </p:spPr>
          <p:txBody>
            <a:bodyPr wrap="square" rtlCol="0">
              <a:spAutoFit/>
            </a:bodyPr>
            <a:lstStyle/>
            <a:p>
              <a:r>
                <a:rPr lang="en-US" altLang="zh-CN" sz="3200" dirty="0" smtClean="0">
                  <a:solidFill>
                    <a:schemeClr val="bg1"/>
                  </a:solidFill>
                  <a:latin typeface="微软雅黑" panose="020B0503020204020204" pitchFamily="34" charset="-122"/>
                  <a:ea typeface="微软雅黑" panose="020B0503020204020204" pitchFamily="34" charset="-122"/>
                  <a:cs typeface="+mn-ea"/>
                  <a:sym typeface="+mn-lt"/>
                </a:rPr>
                <a:t>10</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0" name="组合 29"/>
          <p:cNvGrpSpPr/>
          <p:nvPr/>
        </p:nvGrpSpPr>
        <p:grpSpPr>
          <a:xfrm>
            <a:off x="3952970" y="5661794"/>
            <a:ext cx="5142331" cy="613062"/>
            <a:chOff x="4315150" y="953426"/>
            <a:chExt cx="3857250" cy="540057"/>
          </a:xfrm>
        </p:grpSpPr>
        <p:sp>
          <p:nvSpPr>
            <p:cNvPr id="31" name="矩形 30"/>
            <p:cNvSpPr/>
            <p:nvPr/>
          </p:nvSpPr>
          <p:spPr>
            <a:xfrm>
              <a:off x="4841196" y="1036090"/>
              <a:ext cx="2827147" cy="331154"/>
            </a:xfrm>
            <a:prstGeom prst="rect">
              <a:avLst/>
            </a:prstGeom>
            <a:ln w="15875">
              <a:noFill/>
            </a:ln>
          </p:spPr>
          <p:txBody>
            <a:bodyPr wrap="square" lIns="68580" tIns="34290" rIns="68580" bIns="3429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测试</a:t>
              </a:r>
              <a:r>
                <a:rPr lang="zh-CN" altLang="en-US" sz="2000" dirty="0" smtClean="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页面跳转</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功能</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32" name="平行四边形 3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2755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6.4.2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常用</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的操作方法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3809075" y="1142599"/>
            <a:ext cx="7254129" cy="1478033"/>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5375207" y="925063"/>
            <a:ext cx="3672000" cy="436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r>
              <a:rPr lang="zh-CN" altLang="en-US" sz="2000" dirty="0" smtClean="0">
                <a:latin typeface="微软雅黑" panose="020B0503020204020204" pitchFamily="34" charset="-122"/>
                <a:ea typeface="微软雅黑" panose="020B0503020204020204" pitchFamily="34" charset="-122"/>
                <a:cs typeface="+mn-ea"/>
                <a:sym typeface="+mn-lt"/>
              </a:rPr>
              <a:t>强制等待</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7" name="六边形 6"/>
          <p:cNvSpPr/>
          <p:nvPr/>
        </p:nvSpPr>
        <p:spPr>
          <a:xfrm>
            <a:off x="1143692" y="3030203"/>
            <a:ext cx="1648410" cy="1453679"/>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lvl="0" algn="ctr"/>
            <a:r>
              <a:rPr lang="zh-CN" altLang="en-US" sz="2000" dirty="0">
                <a:latin typeface="微软雅黑" panose="020B0503020204020204" pitchFamily="34" charset="-122"/>
                <a:ea typeface="微软雅黑" panose="020B0503020204020204" pitchFamily="34" charset="-122"/>
              </a:rPr>
              <a:t>元素等待的</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种方法</a:t>
            </a:r>
            <a:endParaRPr lang="zh-CN" altLang="zh-CN" sz="2000" dirty="0">
              <a:latin typeface="微软雅黑" panose="020B0503020204020204" pitchFamily="34" charset="-122"/>
              <a:ea typeface="微软雅黑" panose="020B0503020204020204" pitchFamily="34" charset="-122"/>
            </a:endParaRPr>
          </a:p>
        </p:txBody>
      </p:sp>
      <p:cxnSp>
        <p:nvCxnSpPr>
          <p:cNvPr id="8" name="直接箭头连接符 7"/>
          <p:cNvCxnSpPr>
            <a:stCxn id="7" idx="5"/>
            <a:endCxn id="5" idx="1"/>
          </p:cNvCxnSpPr>
          <p:nvPr/>
        </p:nvCxnSpPr>
        <p:spPr>
          <a:xfrm flipV="1">
            <a:off x="2428682" y="1881616"/>
            <a:ext cx="1380393" cy="114858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7" idx="0"/>
            <a:endCxn id="14" idx="1"/>
          </p:cNvCxnSpPr>
          <p:nvPr/>
        </p:nvCxnSpPr>
        <p:spPr>
          <a:xfrm>
            <a:off x="2792102" y="3757043"/>
            <a:ext cx="1064928" cy="573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7" idx="1"/>
            <a:endCxn id="17" idx="1"/>
          </p:cNvCxnSpPr>
          <p:nvPr/>
        </p:nvCxnSpPr>
        <p:spPr>
          <a:xfrm>
            <a:off x="2428682" y="4483882"/>
            <a:ext cx="1366996" cy="133367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77239" y="1632605"/>
            <a:ext cx="7017473" cy="823304"/>
          </a:xfrm>
          <a:prstGeom prst="rect">
            <a:avLst/>
          </a:prstGeom>
          <a:noFill/>
        </p:spPr>
        <p:txBody>
          <a:bodyPr wrap="square" lIns="91445" tIns="45721" rIns="91445" bIns="45721" rtlCol="0">
            <a:spAutoFit/>
          </a:bodyPr>
          <a:lstStyle/>
          <a:p>
            <a:pPr>
              <a:lnSpc>
                <a:spcPts val="1920"/>
              </a:lnSpc>
            </a:pPr>
            <a:r>
              <a:rPr lang="zh-CN" altLang="zh-CN" sz="1600" dirty="0">
                <a:solidFill>
                  <a:srgbClr val="0070C0"/>
                </a:solidFill>
                <a:latin typeface="微软雅黑" panose="020B0503020204020204" pitchFamily="34" charset="-122"/>
                <a:ea typeface="微软雅黑" panose="020B0503020204020204" pitchFamily="34" charset="-122"/>
                <a:cs typeface="+mn-ea"/>
              </a:rPr>
              <a:t>强制等待</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主要是通过调用</a:t>
            </a:r>
            <a:r>
              <a:rPr lang="en-US" altLang="zh-CN" sz="1600" dirty="0">
                <a:solidFill>
                  <a:srgbClr val="0070C0"/>
                </a:solidFill>
                <a:latin typeface="微软雅黑" panose="020B0503020204020204" pitchFamily="34" charset="-122"/>
                <a:ea typeface="微软雅黑" panose="020B0503020204020204" pitchFamily="34" charset="-122"/>
                <a:cs typeface="+mn-ea"/>
              </a:rPr>
              <a:t>sleep(seconds)</a:t>
            </a:r>
            <a:r>
              <a:rPr lang="zh-CN" altLang="zh-CN" sz="1600" dirty="0">
                <a:solidFill>
                  <a:srgbClr val="0070C0"/>
                </a:solidFill>
                <a:latin typeface="微软雅黑" panose="020B0503020204020204" pitchFamily="34" charset="-122"/>
                <a:ea typeface="微软雅黑" panose="020B0503020204020204" pitchFamily="34" charset="-122"/>
                <a:cs typeface="+mn-ea"/>
              </a:rPr>
              <a:t>函数</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让程序休眠一段时间，时间到达后，程序再继续运行。</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sleep(seconds)</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函数中传递的</a:t>
            </a:r>
            <a:r>
              <a:rPr lang="zh-CN" altLang="zh-CN" sz="1600" dirty="0">
                <a:solidFill>
                  <a:srgbClr val="0070C0"/>
                </a:solidFill>
                <a:latin typeface="微软雅黑" panose="020B0503020204020204" pitchFamily="34" charset="-122"/>
                <a:ea typeface="微软雅黑" panose="020B0503020204020204" pitchFamily="34" charset="-122"/>
                <a:cs typeface="+mn-ea"/>
              </a:rPr>
              <a:t>参数</a:t>
            </a:r>
            <a:r>
              <a:rPr lang="en-US" altLang="zh-CN" sz="1600" dirty="0">
                <a:solidFill>
                  <a:srgbClr val="0070C0"/>
                </a:solidFill>
                <a:latin typeface="微软雅黑" panose="020B0503020204020204" pitchFamily="34" charset="-122"/>
                <a:ea typeface="微软雅黑" panose="020B0503020204020204" pitchFamily="34" charset="-122"/>
                <a:cs typeface="+mn-ea"/>
              </a:rPr>
              <a:t>seconds</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表示</a:t>
            </a:r>
            <a:r>
              <a:rPr lang="zh-CN" altLang="zh-CN" sz="1600" dirty="0">
                <a:solidFill>
                  <a:srgbClr val="0070C0"/>
                </a:solidFill>
                <a:latin typeface="微软雅黑" panose="020B0503020204020204" pitchFamily="34" charset="-122"/>
                <a:ea typeface="微软雅黑" panose="020B0503020204020204" pitchFamily="34" charset="-122"/>
                <a:cs typeface="+mn-ea"/>
              </a:rPr>
              <a:t>等待的时间</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，该时间的单位</a:t>
            </a:r>
            <a:r>
              <a:rPr lang="zh-CN" altLang="zh-CN" sz="1600" dirty="0">
                <a:solidFill>
                  <a:srgbClr val="0070C0"/>
                </a:solidFill>
                <a:latin typeface="微软雅黑" panose="020B0503020204020204" pitchFamily="34" charset="-122"/>
                <a:ea typeface="微软雅黑" panose="020B0503020204020204" pitchFamily="34" charset="-122"/>
                <a:cs typeface="+mn-ea"/>
              </a:rPr>
              <a:t>默认为秒</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14" name="矩形 13"/>
          <p:cNvSpPr/>
          <p:nvPr/>
        </p:nvSpPr>
        <p:spPr>
          <a:xfrm>
            <a:off x="3857030" y="2871756"/>
            <a:ext cx="7206175" cy="1782037"/>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5410562" y="2664464"/>
            <a:ext cx="3672000" cy="436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5" tIns="45721" rIns="91445" bIns="45721" numCol="1" spcCol="0" rtlCol="0" fromWordArt="0" anchor="ctr" anchorCtr="0" forceAA="0" compatLnSpc="1">
            <a:noAutofit/>
          </a:bodyPr>
          <a:lstStyle/>
          <a:p>
            <a:pPr lvl="0" algn="ctr"/>
            <a:r>
              <a:rPr lang="zh-CN" altLang="en-US" sz="2000" dirty="0" smtClean="0">
                <a:latin typeface="微软雅黑" panose="020B0503020204020204" pitchFamily="34" charset="-122"/>
                <a:ea typeface="微软雅黑" panose="020B0503020204020204" pitchFamily="34" charset="-122"/>
                <a:cs typeface="+mn-ea"/>
                <a:sym typeface="+mn-lt"/>
              </a:rPr>
              <a:t>隐式等待</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6" name="TextBox 15"/>
          <p:cNvSpPr txBox="1"/>
          <p:nvPr/>
        </p:nvSpPr>
        <p:spPr>
          <a:xfrm>
            <a:off x="3946015" y="3101085"/>
            <a:ext cx="7228553" cy="1569662"/>
          </a:xfrm>
          <a:prstGeom prst="rect">
            <a:avLst/>
          </a:prstGeom>
          <a:noFill/>
        </p:spPr>
        <p:txBody>
          <a:bodyPr wrap="square" lIns="91445" tIns="45721" rIns="91445" bIns="45721" rtlCol="0">
            <a:spAutoFit/>
          </a:bodyPr>
          <a:lstStyle/>
          <a:p>
            <a:r>
              <a:rPr lang="zh-CN" altLang="zh-CN" sz="1600" dirty="0">
                <a:solidFill>
                  <a:srgbClr val="0070C0"/>
                </a:solidFill>
                <a:latin typeface="微软雅黑" panose="020B0503020204020204" pitchFamily="34" charset="-122"/>
                <a:ea typeface="微软雅黑" panose="020B0503020204020204" pitchFamily="34" charset="-122"/>
                <a:cs typeface="+mn-ea"/>
              </a:rPr>
              <a:t>隐</a:t>
            </a:r>
            <a:r>
              <a:rPr lang="zh-CN" altLang="zh-CN" sz="1600">
                <a:solidFill>
                  <a:srgbClr val="0070C0"/>
                </a:solidFill>
                <a:latin typeface="微软雅黑" panose="020B0503020204020204" pitchFamily="34" charset="-122"/>
                <a:ea typeface="微软雅黑" panose="020B0503020204020204" pitchFamily="34" charset="-122"/>
                <a:cs typeface="+mn-ea"/>
              </a:rPr>
              <a:t>式</a:t>
            </a:r>
            <a:r>
              <a:rPr lang="zh-CN" altLang="zh-CN" sz="1600" smtClean="0">
                <a:solidFill>
                  <a:srgbClr val="0070C0"/>
                </a:solidFill>
                <a:latin typeface="微软雅黑" panose="020B0503020204020204" pitchFamily="34" charset="-122"/>
                <a:ea typeface="微软雅黑" panose="020B0503020204020204" pitchFamily="34" charset="-122"/>
                <a:cs typeface="+mn-ea"/>
              </a:rPr>
              <a:t>等待</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cs typeface="+mn-ea"/>
              </a:rPr>
              <a:t>是指定</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位页面元素时，如果能定位到元素，则测试程序直接返回该元素，不触发等待；如果定位不到该元素，则需要等待一段时间后再进行定位；如果超过程序设置的最长等待时间还没有定位到指定元素，则程序会抛出</a:t>
            </a:r>
            <a:r>
              <a:rPr lang="zh-CN" altLang="zh-CN" sz="1600" dirty="0">
                <a:solidFill>
                  <a:srgbClr val="0070C0"/>
                </a:solidFill>
                <a:latin typeface="微软雅黑" panose="020B0503020204020204" pitchFamily="34" charset="-122"/>
                <a:ea typeface="微软雅黑" panose="020B0503020204020204" pitchFamily="34" charset="-122"/>
                <a:cs typeface="+mn-ea"/>
              </a:rPr>
              <a:t>元素不存在的异常（</a:t>
            </a:r>
            <a:r>
              <a:rPr lang="en-US" altLang="zh-CN" sz="1600" dirty="0" err="1">
                <a:solidFill>
                  <a:srgbClr val="0070C0"/>
                </a:solidFill>
                <a:latin typeface="微软雅黑" panose="020B0503020204020204" pitchFamily="34" charset="-122"/>
                <a:ea typeface="微软雅黑" panose="020B0503020204020204" pitchFamily="34" charset="-122"/>
                <a:cs typeface="+mn-ea"/>
              </a:rPr>
              <a:t>NoSuchElementException</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）。在程序中设置隐式等待时需要调用</a:t>
            </a:r>
            <a:r>
              <a:rPr lang="en-US" altLang="zh-CN" sz="1600" dirty="0" err="1">
                <a:solidFill>
                  <a:srgbClr val="0070C0"/>
                </a:solidFill>
                <a:latin typeface="微软雅黑" panose="020B0503020204020204" pitchFamily="34" charset="-122"/>
                <a:ea typeface="微软雅黑" panose="020B0503020204020204" pitchFamily="34" charset="-122"/>
                <a:cs typeface="+mn-ea"/>
              </a:rPr>
              <a:t>implicitly_wait</a:t>
            </a:r>
            <a:r>
              <a:rPr lang="en-US" altLang="zh-CN" sz="1600" dirty="0">
                <a:solidFill>
                  <a:srgbClr val="0070C0"/>
                </a:solidFill>
                <a:latin typeface="微软雅黑" panose="020B0503020204020204" pitchFamily="34" charset="-122"/>
                <a:ea typeface="微软雅黑" panose="020B0503020204020204" pitchFamily="34" charset="-122"/>
                <a:cs typeface="+mn-ea"/>
              </a:rPr>
              <a:t>(timeout)</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方法，该方法中的</a:t>
            </a:r>
            <a:r>
              <a:rPr lang="zh-CN" altLang="zh-CN" sz="1600" dirty="0">
                <a:solidFill>
                  <a:srgbClr val="0070C0"/>
                </a:solidFill>
                <a:latin typeface="微软雅黑" panose="020B0503020204020204" pitchFamily="34" charset="-122"/>
                <a:ea typeface="微软雅黑" panose="020B0503020204020204" pitchFamily="34" charset="-122"/>
                <a:cs typeface="+mn-ea"/>
              </a:rPr>
              <a:t>参数</a:t>
            </a:r>
            <a:r>
              <a:rPr lang="en-US" altLang="zh-CN" sz="1600" dirty="0">
                <a:solidFill>
                  <a:srgbClr val="0070C0"/>
                </a:solidFill>
                <a:latin typeface="微软雅黑" panose="020B0503020204020204" pitchFamily="34" charset="-122"/>
                <a:ea typeface="微软雅黑" panose="020B0503020204020204" pitchFamily="34" charset="-122"/>
                <a:cs typeface="+mn-ea"/>
              </a:rPr>
              <a:t>timeout</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表示</a:t>
            </a:r>
            <a:r>
              <a:rPr lang="zh-CN" altLang="zh-CN" sz="1600" dirty="0">
                <a:solidFill>
                  <a:srgbClr val="0070C0"/>
                </a:solidFill>
                <a:latin typeface="微软雅黑" panose="020B0503020204020204" pitchFamily="34" charset="-122"/>
                <a:ea typeface="微软雅黑" panose="020B0503020204020204" pitchFamily="34" charset="-122"/>
                <a:cs typeface="+mn-ea"/>
              </a:rPr>
              <a:t>隐式等待的最长等待时间</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0070C0"/>
                </a:solidFill>
                <a:latin typeface="微软雅黑" panose="020B0503020204020204" pitchFamily="34" charset="-122"/>
                <a:ea typeface="微软雅黑" panose="020B0503020204020204" pitchFamily="34" charset="-122"/>
                <a:cs typeface="+mn-ea"/>
              </a:rPr>
              <a:t>单位为秒</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17" name="矩形 16"/>
          <p:cNvSpPr/>
          <p:nvPr/>
        </p:nvSpPr>
        <p:spPr>
          <a:xfrm>
            <a:off x="3795678" y="4965327"/>
            <a:ext cx="7267526" cy="1704467"/>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5375207" y="4721173"/>
            <a:ext cx="3672000" cy="436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5" tIns="45721" rIns="91445" bIns="45721" numCol="1" spcCol="0" rtlCol="0" fromWordArt="0" anchor="ctr" anchorCtr="0" forceAA="0" compatLnSpc="1">
            <a:noAutofit/>
          </a:bodyPr>
          <a:lstStyle/>
          <a:p>
            <a:pPr algn="ctr"/>
            <a:r>
              <a:rPr lang="zh-CN" altLang="en-US" sz="2000" dirty="0" smtClean="0">
                <a:latin typeface="微软雅黑" panose="020B0503020204020204" pitchFamily="34" charset="-122"/>
                <a:ea typeface="微软雅黑" panose="020B0503020204020204" pitchFamily="34" charset="-122"/>
                <a:cs typeface="+mn-ea"/>
                <a:sym typeface="+mn-lt"/>
              </a:rPr>
              <a:t>显式等待</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9" name="TextBox 18"/>
          <p:cNvSpPr txBox="1"/>
          <p:nvPr/>
        </p:nvSpPr>
        <p:spPr>
          <a:xfrm>
            <a:off x="3868236" y="5150721"/>
            <a:ext cx="7281587" cy="1569662"/>
          </a:xfrm>
          <a:prstGeom prst="rect">
            <a:avLst/>
          </a:prstGeom>
          <a:noFill/>
        </p:spPr>
        <p:txBody>
          <a:bodyPr wrap="square" lIns="91445" tIns="45721" rIns="91445" bIns="45721" rtlCol="0">
            <a:spAutoFit/>
          </a:bodyPr>
          <a:lstStyle/>
          <a:p>
            <a:r>
              <a:rPr lang="zh-CN" altLang="zh-CN" sz="1600" dirty="0">
                <a:solidFill>
                  <a:srgbClr val="0070C0"/>
                </a:solidFill>
                <a:latin typeface="微软雅黑" panose="020B0503020204020204" pitchFamily="34" charset="-122"/>
                <a:ea typeface="微软雅黑" panose="020B0503020204020204" pitchFamily="34" charset="-122"/>
                <a:cs typeface="+mn-ea"/>
              </a:rPr>
              <a:t>显</a:t>
            </a:r>
            <a:r>
              <a:rPr lang="zh-CN" altLang="zh-CN" sz="1600">
                <a:solidFill>
                  <a:srgbClr val="0070C0"/>
                </a:solidFill>
                <a:latin typeface="微软雅黑" panose="020B0503020204020204" pitchFamily="34" charset="-122"/>
                <a:ea typeface="微软雅黑" panose="020B0503020204020204" pitchFamily="34" charset="-122"/>
                <a:cs typeface="+mn-ea"/>
              </a:rPr>
              <a:t>式</a:t>
            </a:r>
            <a:r>
              <a:rPr lang="zh-CN" altLang="zh-CN" sz="1600" smtClean="0">
                <a:solidFill>
                  <a:srgbClr val="0070C0"/>
                </a:solidFill>
                <a:latin typeface="微软雅黑" panose="020B0503020204020204" pitchFamily="34" charset="-122"/>
                <a:ea typeface="微软雅黑" panose="020B0503020204020204" pitchFamily="34" charset="-122"/>
                <a:cs typeface="+mn-ea"/>
              </a:rPr>
              <a:t>等待</a:t>
            </a:r>
            <a:r>
              <a:rPr lang="zh-CN" altLang="zh-CN" sz="1600">
                <a:solidFill>
                  <a:schemeClr val="tx1">
                    <a:lumMod val="75000"/>
                    <a:lumOff val="25000"/>
                  </a:schemeClr>
                </a:solidFill>
                <a:latin typeface="微软雅黑" panose="020B0503020204020204" pitchFamily="34" charset="-122"/>
                <a:ea typeface="微软雅黑" panose="020B0503020204020204" pitchFamily="34" charset="-122"/>
                <a:cs typeface="+mn-ea"/>
              </a:rPr>
              <a:t>是指定</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位指定元素时，如果能定位到指定元素，则测试程序直接返回该元素，不触发等待；如果定位不到指定元素，则需要等待一段时间后再重新进行定位；如果超过程序设置的最长等待时间还没有定位到指定元素，则程序会抛出</a:t>
            </a:r>
            <a:r>
              <a:rPr lang="zh-CN" altLang="zh-CN" sz="1600" dirty="0">
                <a:solidFill>
                  <a:srgbClr val="0070C0"/>
                </a:solidFill>
                <a:latin typeface="微软雅黑" panose="020B0503020204020204" pitchFamily="34" charset="-122"/>
                <a:ea typeface="微软雅黑" panose="020B0503020204020204" pitchFamily="34" charset="-122"/>
                <a:cs typeface="+mn-ea"/>
              </a:rPr>
              <a:t>超时异常（</a:t>
            </a:r>
            <a:r>
              <a:rPr lang="en-US" altLang="zh-CN" sz="1600" dirty="0" err="1">
                <a:solidFill>
                  <a:srgbClr val="0070C0"/>
                </a:solidFill>
                <a:latin typeface="微软雅黑" panose="020B0503020204020204" pitchFamily="34" charset="-122"/>
                <a:ea typeface="微软雅黑" panose="020B0503020204020204" pitchFamily="34" charset="-122"/>
                <a:cs typeface="+mn-ea"/>
              </a:rPr>
              <a:t>TimeoutException</a:t>
            </a:r>
            <a:r>
              <a:rPr lang="zh-CN" altLang="zh-CN" sz="1600" dirty="0">
                <a:solidFill>
                  <a:srgbClr val="0070C0"/>
                </a:solidFill>
                <a:latin typeface="微软雅黑" panose="020B0503020204020204" pitchFamily="34" charset="-122"/>
                <a:ea typeface="微软雅黑" panose="020B0503020204020204" pitchFamily="34" charset="-122"/>
                <a:cs typeface="+mn-ea"/>
              </a:rPr>
              <a:t>）</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。实现显式等待需要调用的方法为</a:t>
            </a:r>
            <a:r>
              <a:rPr lang="en-US" altLang="zh-CN" sz="1600" dirty="0" err="1">
                <a:solidFill>
                  <a:srgbClr val="0070C0"/>
                </a:solidFill>
                <a:latin typeface="微软雅黑" panose="020B0503020204020204" pitchFamily="34" charset="-122"/>
                <a:ea typeface="微软雅黑" panose="020B0503020204020204" pitchFamily="34" charset="-122"/>
                <a:cs typeface="+mn-ea"/>
              </a:rPr>
              <a:t>WebDriverWait</a:t>
            </a:r>
            <a:r>
              <a:rPr lang="en-US" altLang="zh-CN" sz="1600" dirty="0">
                <a:solidFill>
                  <a:srgbClr val="0070C0"/>
                </a:solidFill>
                <a:latin typeface="微软雅黑" panose="020B0503020204020204" pitchFamily="34" charset="-122"/>
                <a:ea typeface="微软雅黑" panose="020B0503020204020204" pitchFamily="34" charset="-122"/>
                <a:cs typeface="+mn-ea"/>
              </a:rPr>
              <a:t>()</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，在程序中进行显式等待时，</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cs typeface="+mn-ea"/>
              </a:rPr>
              <a:t>WebDriverWait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方法必须与</a:t>
            </a:r>
            <a:r>
              <a:rPr lang="en-US" altLang="zh-CN" sz="1600" dirty="0">
                <a:solidFill>
                  <a:srgbClr val="0070C0"/>
                </a:solidFill>
                <a:latin typeface="微软雅黑" panose="020B0503020204020204" pitchFamily="34" charset="-122"/>
                <a:ea typeface="微软雅黑" panose="020B0503020204020204" pitchFamily="34" charset="-122"/>
                <a:cs typeface="+mn-ea"/>
              </a:rPr>
              <a:t>until()</a:t>
            </a:r>
            <a:r>
              <a:rPr lang="zh-CN" altLang="zh-CN" sz="1600" dirty="0">
                <a:solidFill>
                  <a:srgbClr val="0070C0"/>
                </a:solidFill>
                <a:latin typeface="微软雅黑" panose="020B0503020204020204" pitchFamily="34" charset="-122"/>
                <a:ea typeface="微软雅黑" panose="020B0503020204020204" pitchFamily="34" charset="-122"/>
                <a:cs typeface="+mn-ea"/>
              </a:rPr>
              <a:t>方法</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或</a:t>
            </a:r>
            <a:r>
              <a:rPr lang="en-US" altLang="zh-CN" sz="1600" dirty="0" err="1">
                <a:solidFill>
                  <a:srgbClr val="0070C0"/>
                </a:solidFill>
                <a:latin typeface="微软雅黑" panose="020B0503020204020204" pitchFamily="34" charset="-122"/>
                <a:ea typeface="微软雅黑" panose="020B0503020204020204" pitchFamily="34" charset="-122"/>
                <a:cs typeface="+mn-ea"/>
              </a:rPr>
              <a:t>until_not</a:t>
            </a:r>
            <a:r>
              <a:rPr lang="en-US" altLang="zh-CN" sz="1600" dirty="0">
                <a:solidFill>
                  <a:srgbClr val="0070C0"/>
                </a:solidFill>
                <a:latin typeface="微软雅黑" panose="020B0503020204020204" pitchFamily="34" charset="-122"/>
                <a:ea typeface="微软雅黑" panose="020B0503020204020204" pitchFamily="34" charset="-122"/>
                <a:cs typeface="+mn-ea"/>
              </a:rPr>
              <a:t>()</a:t>
            </a:r>
            <a:r>
              <a:rPr lang="zh-CN" altLang="zh-CN" sz="1600" dirty="0">
                <a:solidFill>
                  <a:srgbClr val="0070C0"/>
                </a:solidFill>
                <a:latin typeface="微软雅黑" panose="020B0503020204020204" pitchFamily="34" charset="-122"/>
                <a:ea typeface="微软雅黑" panose="020B0503020204020204" pitchFamily="34" charset="-122"/>
                <a:cs typeface="+mn-ea"/>
              </a:rPr>
              <a:t>方法</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结合使用。</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20" name="矩形 19"/>
          <p:cNvSpPr/>
          <p:nvPr/>
        </p:nvSpPr>
        <p:spPr>
          <a:xfrm>
            <a:off x="983206" y="978194"/>
            <a:ext cx="2627642" cy="400110"/>
          </a:xfrm>
          <a:prstGeom prst="rect">
            <a:avLst/>
          </a:prstGeom>
        </p:spPr>
        <p:txBody>
          <a:bodyPr wrap="none">
            <a:spAutoFit/>
          </a:bodyPr>
          <a:lstStyle/>
          <a:p>
            <a:pPr lvl="0"/>
            <a:r>
              <a:rPr lang="en-US" altLang="zh-CN" sz="2000" b="1" dirty="0" smtClean="0">
                <a:solidFill>
                  <a:srgbClr val="595959"/>
                </a:solidFill>
                <a:latin typeface="微软雅黑" panose="020B0503020204020204" pitchFamily="34" charset="-122"/>
                <a:ea typeface="微软雅黑" panose="020B0503020204020204" pitchFamily="34" charset="-122"/>
                <a:cs typeface="+mn-ea"/>
              </a:rPr>
              <a:t>3.</a:t>
            </a:r>
            <a:r>
              <a:rPr lang="zh-CN" altLang="en-US" sz="2000" b="1" dirty="0" smtClean="0">
                <a:solidFill>
                  <a:srgbClr val="595959"/>
                </a:solidFill>
                <a:latin typeface="微软雅黑" panose="020B0503020204020204" pitchFamily="34" charset="-122"/>
                <a:ea typeface="微软雅黑" panose="020B0503020204020204" pitchFamily="34" charset="-122"/>
                <a:cs typeface="+mn-ea"/>
              </a:rPr>
              <a:t>元素等待的</a:t>
            </a:r>
            <a:r>
              <a:rPr lang="en-US" altLang="zh-CN" sz="2000" b="1" dirty="0" smtClean="0">
                <a:solidFill>
                  <a:srgbClr val="595959"/>
                </a:solidFill>
                <a:latin typeface="微软雅黑" panose="020B0503020204020204" pitchFamily="34" charset="-122"/>
                <a:ea typeface="微软雅黑" panose="020B0503020204020204" pitchFamily="34" charset="-122"/>
                <a:cs typeface="+mn-ea"/>
              </a:rPr>
              <a:t>3</a:t>
            </a:r>
            <a:r>
              <a:rPr lang="zh-CN" altLang="en-US" sz="2000" b="1" dirty="0" smtClean="0">
                <a:solidFill>
                  <a:srgbClr val="595959"/>
                </a:solidFill>
                <a:latin typeface="微软雅黑" panose="020B0503020204020204" pitchFamily="34" charset="-122"/>
                <a:ea typeface="微软雅黑" panose="020B0503020204020204" pitchFamily="34" charset="-122"/>
                <a:cs typeface="+mn-ea"/>
              </a:rPr>
              <a:t>种</a:t>
            </a:r>
            <a:r>
              <a:rPr lang="zh-CN" altLang="zh-CN" sz="2000" b="1" dirty="0" smtClean="0">
                <a:solidFill>
                  <a:srgbClr val="595959"/>
                </a:solidFill>
                <a:latin typeface="微软雅黑" panose="020B0503020204020204" pitchFamily="34" charset="-122"/>
                <a:ea typeface="微软雅黑" panose="020B0503020204020204" pitchFamily="34" charset="-122"/>
                <a:cs typeface="+mn-ea"/>
              </a:rPr>
              <a:t>方法</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形 22" descr="讲故事"/>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2767" y="1398145"/>
            <a:ext cx="1015842" cy="1015842"/>
          </a:xfrm>
          <a:prstGeom prst="rect">
            <a:avLst/>
          </a:prstGeom>
        </p:spPr>
      </p:pic>
      <p:sp>
        <p:nvSpPr>
          <p:cNvPr id="25" name="矩形 24"/>
          <p:cNvSpPr/>
          <p:nvPr/>
        </p:nvSpPr>
        <p:spPr>
          <a:xfrm>
            <a:off x="1872933" y="1608089"/>
            <a:ext cx="465427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6" name="文本框 25"/>
          <p:cNvSpPr txBox="1"/>
          <p:nvPr/>
        </p:nvSpPr>
        <p:spPr>
          <a:xfrm>
            <a:off x="1872932" y="1733684"/>
            <a:ext cx="4639661"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until()</a:t>
            </a:r>
            <a:r>
              <a:rPr lang="zh-CN" altLang="zh-CN" sz="2000" dirty="0">
                <a:solidFill>
                  <a:schemeClr val="bg1"/>
                </a:solidFill>
                <a:latin typeface="微软雅黑" panose="020B0503020204020204" pitchFamily="34" charset="-122"/>
                <a:ea typeface="微软雅黑" panose="020B0503020204020204" pitchFamily="34" charset="-122"/>
              </a:rPr>
              <a:t>方法和</a:t>
            </a:r>
            <a:r>
              <a:rPr lang="en-US" altLang="zh-CN" sz="2000" dirty="0" err="1">
                <a:solidFill>
                  <a:schemeClr val="bg1"/>
                </a:solidFill>
                <a:latin typeface="微软雅黑" panose="020B0503020204020204" pitchFamily="34" charset="-122"/>
                <a:ea typeface="微软雅黑" panose="020B0503020204020204" pitchFamily="34" charset="-122"/>
              </a:rPr>
              <a:t>until_not</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zh-CN" sz="2000" dirty="0">
                <a:solidFill>
                  <a:schemeClr val="bg1"/>
                </a:solidFill>
                <a:latin typeface="微软雅黑" panose="020B0503020204020204" pitchFamily="34" charset="-122"/>
                <a:ea typeface="微软雅黑" panose="020B0503020204020204" pitchFamily="34" charset="-122"/>
              </a:rPr>
              <a:t>方法的使用</a:t>
            </a:r>
            <a:endPar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矩形 26"/>
          <p:cNvSpPr/>
          <p:nvPr/>
        </p:nvSpPr>
        <p:spPr>
          <a:xfrm>
            <a:off x="6743206" y="1613373"/>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8" name="矩形 27"/>
          <p:cNvSpPr/>
          <p:nvPr/>
        </p:nvSpPr>
        <p:spPr>
          <a:xfrm>
            <a:off x="6930905" y="1613373"/>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0" name="矩形 19"/>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07874" y="2565793"/>
            <a:ext cx="10127332" cy="936001"/>
          </a:xfrm>
          <a:prstGeom prst="rect">
            <a:avLst/>
          </a:prstGeom>
          <a:noFill/>
        </p:spPr>
        <p:txBody>
          <a:bodyPr wrap="square" rtlCol="0" anchor="t">
            <a:noAutofit/>
          </a:bodyPr>
          <a:lstStyle/>
          <a:p>
            <a:pPr>
              <a:lnSpc>
                <a:spcPct val="150000"/>
              </a:lnSpc>
            </a:pPr>
            <a:r>
              <a:rPr lang="zh-CN" altLang="zh-CN" sz="1800" dirty="0" smtClean="0">
                <a:solidFill>
                  <a:srgbClr val="595959"/>
                </a:solidFill>
                <a:latin typeface="微软雅黑" panose="020B0503020204020204" pitchFamily="34" charset="-122"/>
                <a:ea typeface="微软雅黑" panose="020B0503020204020204" pitchFamily="34" charset="-122"/>
              </a:rPr>
              <a:t>在</a:t>
            </a:r>
            <a:r>
              <a:rPr lang="zh-CN" altLang="zh-CN" sz="1800" dirty="0">
                <a:solidFill>
                  <a:srgbClr val="595959"/>
                </a:solidFill>
                <a:latin typeface="微软雅黑" panose="020B0503020204020204" pitchFamily="34" charset="-122"/>
                <a:ea typeface="微软雅黑" panose="020B0503020204020204" pitchFamily="34" charset="-122"/>
              </a:rPr>
              <a:t>程序中设置</a:t>
            </a:r>
            <a:r>
              <a:rPr lang="zh-CN" altLang="zh-CN" sz="1800" dirty="0">
                <a:solidFill>
                  <a:srgbClr val="0070C0"/>
                </a:solidFill>
                <a:latin typeface="微软雅黑" panose="020B0503020204020204" pitchFamily="34" charset="-122"/>
                <a:ea typeface="微软雅黑" panose="020B0503020204020204" pitchFamily="34" charset="-122"/>
              </a:rPr>
              <a:t>显式等待</a:t>
            </a:r>
            <a:r>
              <a:rPr lang="zh-CN" altLang="zh-CN" sz="1800" dirty="0">
                <a:solidFill>
                  <a:srgbClr val="595959"/>
                </a:solidFill>
                <a:latin typeface="微软雅黑" panose="020B0503020204020204" pitchFamily="34" charset="-122"/>
                <a:ea typeface="微软雅黑" panose="020B0503020204020204" pitchFamily="34" charset="-122"/>
              </a:rPr>
              <a:t>时需要调用</a:t>
            </a:r>
            <a:r>
              <a:rPr lang="en-US" altLang="zh-CN" sz="1800" dirty="0" err="1">
                <a:solidFill>
                  <a:srgbClr val="0070C0"/>
                </a:solidFill>
                <a:latin typeface="微软雅黑" panose="020B0503020204020204" pitchFamily="34" charset="-122"/>
                <a:ea typeface="微软雅黑" panose="020B0503020204020204" pitchFamily="34" charset="-122"/>
              </a:rPr>
              <a:t>WebDriverWait</a:t>
            </a:r>
            <a:r>
              <a:rPr lang="en-US" altLang="zh-CN" sz="1800" dirty="0">
                <a:solidFill>
                  <a:srgbClr val="0070C0"/>
                </a:solidFill>
                <a:latin typeface="微软雅黑" panose="020B0503020204020204" pitchFamily="34" charset="-122"/>
                <a:ea typeface="微软雅黑" panose="020B0503020204020204" pitchFamily="34" charset="-122"/>
              </a:rPr>
              <a:t>()</a:t>
            </a:r>
            <a:r>
              <a:rPr lang="zh-CN" altLang="zh-CN" sz="1800" dirty="0">
                <a:solidFill>
                  <a:srgbClr val="595959"/>
                </a:solidFill>
                <a:latin typeface="微软雅黑" panose="020B0503020204020204" pitchFamily="34" charset="-122"/>
                <a:ea typeface="微软雅黑" panose="020B0503020204020204" pitchFamily="34" charset="-122"/>
              </a:rPr>
              <a:t>方法，该方法必须与</a:t>
            </a:r>
            <a:r>
              <a:rPr lang="en-US" altLang="zh-CN" sz="1800" dirty="0">
                <a:solidFill>
                  <a:srgbClr val="0070C0"/>
                </a:solidFill>
                <a:latin typeface="微软雅黑" panose="020B0503020204020204" pitchFamily="34" charset="-122"/>
                <a:ea typeface="微软雅黑" panose="020B0503020204020204" pitchFamily="34" charset="-122"/>
              </a:rPr>
              <a:t>until()</a:t>
            </a:r>
            <a:r>
              <a:rPr lang="zh-CN" altLang="zh-CN" sz="1800" dirty="0">
                <a:solidFill>
                  <a:srgbClr val="0070C0"/>
                </a:solidFill>
                <a:latin typeface="微软雅黑" panose="020B0503020204020204" pitchFamily="34" charset="-122"/>
                <a:ea typeface="微软雅黑" panose="020B0503020204020204" pitchFamily="34" charset="-122"/>
              </a:rPr>
              <a:t>方法</a:t>
            </a:r>
            <a:r>
              <a:rPr lang="zh-CN" altLang="zh-CN" sz="1800" dirty="0">
                <a:solidFill>
                  <a:srgbClr val="595959"/>
                </a:solidFill>
                <a:latin typeface="微软雅黑" panose="020B0503020204020204" pitchFamily="34" charset="-122"/>
                <a:ea typeface="微软雅黑" panose="020B0503020204020204" pitchFamily="34" charset="-122"/>
              </a:rPr>
              <a:t>或</a:t>
            </a:r>
            <a:r>
              <a:rPr lang="en-US" altLang="zh-CN" sz="1800" dirty="0" err="1">
                <a:solidFill>
                  <a:srgbClr val="0070C0"/>
                </a:solidFill>
                <a:latin typeface="微软雅黑" panose="020B0503020204020204" pitchFamily="34" charset="-122"/>
                <a:ea typeface="微软雅黑" panose="020B0503020204020204" pitchFamily="34" charset="-122"/>
              </a:rPr>
              <a:t>until_not</a:t>
            </a:r>
            <a:r>
              <a:rPr lang="en-US" altLang="zh-CN" sz="1800" dirty="0">
                <a:solidFill>
                  <a:srgbClr val="0070C0"/>
                </a:solidFill>
                <a:latin typeface="微软雅黑" panose="020B0503020204020204" pitchFamily="34" charset="-122"/>
                <a:ea typeface="微软雅黑" panose="020B0503020204020204" pitchFamily="34" charset="-122"/>
              </a:rPr>
              <a:t>()</a:t>
            </a:r>
            <a:r>
              <a:rPr lang="zh-CN" altLang="zh-CN" sz="1800" dirty="0">
                <a:solidFill>
                  <a:srgbClr val="595959"/>
                </a:solidFill>
                <a:latin typeface="微软雅黑" panose="020B0503020204020204" pitchFamily="34" charset="-122"/>
                <a:ea typeface="微软雅黑" panose="020B0503020204020204" pitchFamily="34" charset="-122"/>
              </a:rPr>
              <a:t>方法结合使用，关于这两个方法的</a:t>
            </a:r>
            <a:r>
              <a:rPr lang="zh-CN" altLang="zh-CN" sz="1800" dirty="0">
                <a:solidFill>
                  <a:srgbClr val="595959"/>
                </a:solidFill>
                <a:latin typeface="微软雅黑" panose="020B0503020204020204" pitchFamily="34" charset="-122"/>
                <a:ea typeface="微软雅黑" panose="020B0503020204020204" pitchFamily="34" charset="-122"/>
                <a:cs typeface="+mn-ea"/>
              </a:rPr>
              <a:t>介绍如下</a:t>
            </a:r>
            <a:r>
              <a:rPr lang="zh-CN" altLang="zh-CN" sz="1800" dirty="0">
                <a:solidFill>
                  <a:srgbClr val="595959"/>
                </a:solidFill>
                <a:latin typeface="微软雅黑" panose="020B0503020204020204" pitchFamily="34" charset="-122"/>
                <a:ea typeface="微软雅黑" panose="020B0503020204020204" pitchFamily="34" charset="-122"/>
              </a:rPr>
              <a:t>。</a:t>
            </a:r>
            <a:endParaRPr lang="zh-CN" altLang="zh-CN" sz="1800" dirty="0">
              <a:solidFill>
                <a:srgbClr val="595959"/>
              </a:solidFill>
              <a:latin typeface="微软雅黑" panose="020B0503020204020204" pitchFamily="34" charset="-122"/>
              <a:ea typeface="微软雅黑" panose="020B0503020204020204" pitchFamily="34" charset="-122"/>
            </a:endParaRPr>
          </a:p>
          <a:p>
            <a:pPr>
              <a:lnSpc>
                <a:spcPct val="150000"/>
              </a:lnSpc>
            </a:pPr>
            <a:endParaRPr lang="zh-CN" altLang="zh-CN" sz="1800" dirty="0">
              <a:solidFill>
                <a:srgbClr val="595959"/>
              </a:solidFill>
              <a:latin typeface="微软雅黑" panose="020B0503020204020204" pitchFamily="34" charset="-122"/>
              <a:ea typeface="微软雅黑" panose="020B0503020204020204" pitchFamily="34" charset="-122"/>
            </a:endParaRPr>
          </a:p>
        </p:txBody>
      </p:sp>
      <p:sp>
        <p:nvSpPr>
          <p:cNvPr id="12" name="Title 1"/>
          <p:cNvSpPr txBox="1"/>
          <p:nvPr/>
        </p:nvSpPr>
        <p:spPr>
          <a:xfrm>
            <a:off x="1143635" y="266700"/>
            <a:ext cx="4527550"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6.4.2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常用</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的操作方法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TextBox 2"/>
          <p:cNvSpPr txBox="1"/>
          <p:nvPr/>
        </p:nvSpPr>
        <p:spPr>
          <a:xfrm>
            <a:off x="811185" y="3753760"/>
            <a:ext cx="4860000" cy="2536400"/>
          </a:xfrm>
          <a:prstGeom prst="rect">
            <a:avLst/>
          </a:prstGeom>
          <a:noFill/>
        </p:spPr>
        <p:txBody>
          <a:bodyPr wrap="square" rtlCol="0">
            <a:spAutoFit/>
          </a:bodyPr>
          <a:lstStyle/>
          <a:p>
            <a:pPr>
              <a:lnSpc>
                <a:spcPct val="150000"/>
              </a:lnSpc>
            </a:pPr>
            <a:r>
              <a:rPr lang="en-US" altLang="zh-CN" sz="1800" dirty="0">
                <a:solidFill>
                  <a:srgbClr val="0070C0"/>
                </a:solidFill>
                <a:latin typeface="微软雅黑" panose="020B0503020204020204" pitchFamily="34" charset="-122"/>
                <a:ea typeface="微软雅黑" panose="020B0503020204020204" pitchFamily="34" charset="-122"/>
              </a:rPr>
              <a:t>until()</a:t>
            </a:r>
            <a:r>
              <a:rPr lang="zh-CN" altLang="zh-CN" sz="1800" dirty="0">
                <a:solidFill>
                  <a:srgbClr val="0070C0"/>
                </a:solidFill>
                <a:latin typeface="微软雅黑" panose="020B0503020204020204" pitchFamily="34" charset="-122"/>
                <a:ea typeface="微软雅黑" panose="020B0503020204020204" pitchFamily="34" charset="-122"/>
              </a:rPr>
              <a:t>方法用于调用一个查找元素的匿名函数</a:t>
            </a:r>
            <a:r>
              <a:rPr lang="zh-CN" altLang="zh-CN" sz="1800" dirty="0">
                <a:solidFill>
                  <a:srgbClr val="595959"/>
                </a:solidFill>
                <a:latin typeface="微软雅黑" panose="020B0503020204020204" pitchFamily="34" charset="-122"/>
                <a:ea typeface="微软雅黑" panose="020B0503020204020204" pitchFamily="34" charset="-122"/>
              </a:rPr>
              <a:t>，如果该函数的返回值为</a:t>
            </a:r>
            <a:r>
              <a:rPr lang="en-US" altLang="zh-CN" sz="1800" dirty="0">
                <a:solidFill>
                  <a:srgbClr val="595959"/>
                </a:solidFill>
                <a:latin typeface="微软雅黑" panose="020B0503020204020204" pitchFamily="34" charset="-122"/>
                <a:ea typeface="微软雅黑" panose="020B0503020204020204" pitchFamily="34" charset="-122"/>
              </a:rPr>
              <a:t>True</a:t>
            </a:r>
            <a:r>
              <a:rPr lang="zh-CN" altLang="zh-CN" sz="1800" dirty="0">
                <a:solidFill>
                  <a:srgbClr val="595959"/>
                </a:solidFill>
                <a:latin typeface="微软雅黑" panose="020B0503020204020204" pitchFamily="34" charset="-122"/>
                <a:ea typeface="微软雅黑" panose="020B0503020204020204" pitchFamily="34" charset="-122"/>
              </a:rPr>
              <a:t>，表示查找到元素；如果该函数的返回值为</a:t>
            </a:r>
            <a:r>
              <a:rPr lang="en-US" altLang="zh-CN" sz="1800" dirty="0">
                <a:solidFill>
                  <a:srgbClr val="595959"/>
                </a:solidFill>
                <a:latin typeface="微软雅黑" panose="020B0503020204020204" pitchFamily="34" charset="-122"/>
                <a:ea typeface="微软雅黑" panose="020B0503020204020204" pitchFamily="34" charset="-122"/>
              </a:rPr>
              <a:t>False</a:t>
            </a:r>
            <a:r>
              <a:rPr lang="zh-CN" altLang="zh-CN" sz="1800" dirty="0">
                <a:solidFill>
                  <a:srgbClr val="595959"/>
                </a:solidFill>
                <a:latin typeface="微软雅黑" panose="020B0503020204020204" pitchFamily="34" charset="-122"/>
                <a:ea typeface="微软雅黑" panose="020B0503020204020204" pitchFamily="34" charset="-122"/>
              </a:rPr>
              <a:t>，</a:t>
            </a:r>
            <a:r>
              <a:rPr lang="zh-CN" altLang="zh-CN" sz="1800">
                <a:solidFill>
                  <a:srgbClr val="595959"/>
                </a:solidFill>
                <a:latin typeface="微软雅黑" panose="020B0503020204020204" pitchFamily="34" charset="-122"/>
                <a:ea typeface="微软雅黑" panose="020B0503020204020204" pitchFamily="34" charset="-122"/>
              </a:rPr>
              <a:t>表示未查找到</a:t>
            </a:r>
            <a:r>
              <a:rPr lang="zh-CN" altLang="zh-CN" sz="1800" smtClean="0">
                <a:solidFill>
                  <a:srgbClr val="595959"/>
                </a:solidFill>
                <a:latin typeface="微软雅黑" panose="020B0503020204020204" pitchFamily="34" charset="-122"/>
                <a:ea typeface="微软雅黑" panose="020B0503020204020204" pitchFamily="34" charset="-122"/>
              </a:rPr>
              <a:t>元素</a:t>
            </a:r>
            <a:r>
              <a:rPr lang="zh-CN" altLang="en-US" sz="1800" smtClean="0">
                <a:solidFill>
                  <a:srgbClr val="595959"/>
                </a:solidFill>
                <a:latin typeface="微软雅黑" panose="020B0503020204020204" pitchFamily="34" charset="-122"/>
                <a:ea typeface="微软雅黑" panose="020B0503020204020204" pitchFamily="34" charset="-122"/>
              </a:rPr>
              <a:t>。</a:t>
            </a:r>
            <a:r>
              <a:rPr lang="zh-CN" altLang="zh-CN" sz="1800">
                <a:solidFill>
                  <a:srgbClr val="595959"/>
                </a:solidFill>
                <a:latin typeface="微软雅黑" panose="020B0503020204020204" pitchFamily="34" charset="-122"/>
                <a:ea typeface="微软雅黑" panose="020B0503020204020204" pitchFamily="34" charset="-122"/>
              </a:rPr>
              <a:t>当未查找</a:t>
            </a:r>
            <a:r>
              <a:rPr lang="zh-CN" altLang="zh-CN" sz="1800" dirty="0">
                <a:solidFill>
                  <a:srgbClr val="595959"/>
                </a:solidFill>
                <a:latin typeface="微软雅黑" panose="020B0503020204020204" pitchFamily="34" charset="-122"/>
                <a:ea typeface="微软雅黑" panose="020B0503020204020204" pitchFamily="34" charset="-122"/>
              </a:rPr>
              <a:t>到元素时，程序会每隔一段时间调用一次</a:t>
            </a:r>
            <a:r>
              <a:rPr lang="en-US" altLang="zh-CN" sz="1800" dirty="0">
                <a:solidFill>
                  <a:srgbClr val="595959"/>
                </a:solidFill>
                <a:latin typeface="微软雅黑" panose="020B0503020204020204" pitchFamily="34" charset="-122"/>
                <a:ea typeface="微软雅黑" panose="020B0503020204020204" pitchFamily="34" charset="-122"/>
              </a:rPr>
              <a:t>until()</a:t>
            </a:r>
            <a:r>
              <a:rPr lang="zh-CN" altLang="zh-CN" sz="1800" dirty="0">
                <a:solidFill>
                  <a:srgbClr val="595959"/>
                </a:solidFill>
                <a:latin typeface="微软雅黑" panose="020B0503020204020204" pitchFamily="34" charset="-122"/>
                <a:ea typeface="微软雅黑" panose="020B0503020204020204" pitchFamily="34" charset="-122"/>
              </a:rPr>
              <a:t>方法查找元素，直到查找到元素</a:t>
            </a:r>
            <a:r>
              <a:rPr lang="zh-CN" altLang="zh-CN" sz="1800">
                <a:solidFill>
                  <a:srgbClr val="595959"/>
                </a:solidFill>
                <a:latin typeface="微软雅黑" panose="020B0503020204020204" pitchFamily="34" charset="-122"/>
                <a:ea typeface="微软雅黑" panose="020B0503020204020204" pitchFamily="34" charset="-122"/>
              </a:rPr>
              <a:t>为止</a:t>
            </a:r>
            <a:r>
              <a:rPr lang="zh-CN" altLang="zh-CN" sz="1800" smtClean="0">
                <a:solidFill>
                  <a:srgbClr val="595959"/>
                </a:solidFill>
                <a:latin typeface="微软雅黑" panose="020B0503020204020204" pitchFamily="34" charset="-122"/>
                <a:ea typeface="微软雅黑" panose="020B0503020204020204" pitchFamily="34" charset="-122"/>
              </a:rPr>
              <a:t>。</a:t>
            </a:r>
            <a:endParaRPr lang="zh-CN" altLang="zh-CN" sz="1800" dirty="0">
              <a:solidFill>
                <a:srgbClr val="595959"/>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6173893" y="3844750"/>
            <a:ext cx="5256000" cy="2536400"/>
          </a:xfrm>
          <a:prstGeom prst="rect">
            <a:avLst/>
          </a:prstGeom>
          <a:noFill/>
        </p:spPr>
        <p:txBody>
          <a:bodyPr wrap="square" rtlCol="0">
            <a:spAutoFit/>
          </a:bodyPr>
          <a:lstStyle/>
          <a:p>
            <a:pPr>
              <a:lnSpc>
                <a:spcPct val="150000"/>
              </a:lnSpc>
            </a:pPr>
            <a:r>
              <a:rPr lang="en-US" altLang="zh-CN" sz="1800" dirty="0" err="1">
                <a:solidFill>
                  <a:srgbClr val="0070C0"/>
                </a:solidFill>
                <a:latin typeface="微软雅黑" panose="020B0503020204020204" pitchFamily="34" charset="-122"/>
                <a:ea typeface="微软雅黑" panose="020B0503020204020204" pitchFamily="34" charset="-122"/>
              </a:rPr>
              <a:t>until_not</a:t>
            </a:r>
            <a:r>
              <a:rPr lang="en-US" altLang="zh-CN" sz="1800" dirty="0">
                <a:solidFill>
                  <a:srgbClr val="0070C0"/>
                </a:solidFill>
                <a:latin typeface="微软雅黑" panose="020B0503020204020204" pitchFamily="34" charset="-122"/>
                <a:ea typeface="微软雅黑" panose="020B0503020204020204" pitchFamily="34" charset="-122"/>
              </a:rPr>
              <a:t>()</a:t>
            </a:r>
            <a:r>
              <a:rPr lang="zh-CN" altLang="zh-CN" sz="1800" dirty="0">
                <a:solidFill>
                  <a:srgbClr val="0070C0"/>
                </a:solidFill>
                <a:latin typeface="微软雅黑" panose="020B0503020204020204" pitchFamily="34" charset="-122"/>
                <a:ea typeface="微软雅黑" panose="020B0503020204020204" pitchFamily="34" charset="-122"/>
              </a:rPr>
              <a:t>方法也用于调用一个查找元素的匿名函数</a:t>
            </a:r>
            <a:r>
              <a:rPr lang="zh-CN" altLang="zh-CN" sz="1800" dirty="0">
                <a:solidFill>
                  <a:srgbClr val="595959"/>
                </a:solidFill>
                <a:latin typeface="微软雅黑" panose="020B0503020204020204" pitchFamily="34" charset="-122"/>
                <a:ea typeface="微软雅黑" panose="020B0503020204020204" pitchFamily="34" charset="-122"/>
              </a:rPr>
              <a:t>，如果该函数的返回值为</a:t>
            </a:r>
            <a:r>
              <a:rPr lang="en-US" altLang="zh-CN" sz="1800" dirty="0">
                <a:solidFill>
                  <a:srgbClr val="595959"/>
                </a:solidFill>
                <a:latin typeface="微软雅黑" panose="020B0503020204020204" pitchFamily="34" charset="-122"/>
                <a:ea typeface="微软雅黑" panose="020B0503020204020204" pitchFamily="34" charset="-122"/>
              </a:rPr>
              <a:t>True</a:t>
            </a:r>
            <a:r>
              <a:rPr lang="zh-CN" altLang="zh-CN" sz="1800">
                <a:solidFill>
                  <a:srgbClr val="595959"/>
                </a:solidFill>
                <a:latin typeface="微软雅黑" panose="020B0503020204020204" pitchFamily="34" charset="-122"/>
                <a:ea typeface="微软雅黑" panose="020B0503020204020204" pitchFamily="34" charset="-122"/>
              </a:rPr>
              <a:t>，</a:t>
            </a:r>
            <a:r>
              <a:rPr lang="zh-CN" altLang="zh-CN" sz="1800" smtClean="0">
                <a:solidFill>
                  <a:srgbClr val="595959"/>
                </a:solidFill>
                <a:latin typeface="微软雅黑" panose="020B0503020204020204" pitchFamily="34" charset="-122"/>
                <a:ea typeface="微软雅黑" panose="020B0503020204020204" pitchFamily="34" charset="-122"/>
              </a:rPr>
              <a:t>表示</a:t>
            </a:r>
            <a:r>
              <a:rPr lang="zh-CN" altLang="en-US" sz="1800" smtClean="0">
                <a:solidFill>
                  <a:srgbClr val="595959"/>
                </a:solidFill>
                <a:latin typeface="微软雅黑" panose="020B0503020204020204" pitchFamily="34" charset="-122"/>
                <a:ea typeface="微软雅黑" panose="020B0503020204020204" pitchFamily="34" charset="-122"/>
              </a:rPr>
              <a:t>未</a:t>
            </a:r>
            <a:r>
              <a:rPr lang="zh-CN" altLang="zh-CN" sz="1800" smtClean="0">
                <a:solidFill>
                  <a:srgbClr val="595959"/>
                </a:solidFill>
                <a:latin typeface="微软雅黑" panose="020B0503020204020204" pitchFamily="34" charset="-122"/>
                <a:ea typeface="微软雅黑" panose="020B0503020204020204" pitchFamily="34" charset="-122"/>
              </a:rPr>
              <a:t>查找到</a:t>
            </a:r>
            <a:r>
              <a:rPr lang="zh-CN" altLang="zh-CN" sz="1800" dirty="0">
                <a:solidFill>
                  <a:srgbClr val="595959"/>
                </a:solidFill>
                <a:latin typeface="微软雅黑" panose="020B0503020204020204" pitchFamily="34" charset="-122"/>
                <a:ea typeface="微软雅黑" panose="020B0503020204020204" pitchFamily="34" charset="-122"/>
              </a:rPr>
              <a:t>元素；如果该函数的返回值为</a:t>
            </a:r>
            <a:r>
              <a:rPr lang="en-US" altLang="zh-CN" sz="1800" dirty="0">
                <a:solidFill>
                  <a:srgbClr val="595959"/>
                </a:solidFill>
                <a:latin typeface="微软雅黑" panose="020B0503020204020204" pitchFamily="34" charset="-122"/>
                <a:ea typeface="微软雅黑" panose="020B0503020204020204" pitchFamily="34" charset="-122"/>
              </a:rPr>
              <a:t>False</a:t>
            </a:r>
            <a:r>
              <a:rPr lang="zh-CN" altLang="zh-CN" sz="1800" dirty="0">
                <a:solidFill>
                  <a:srgbClr val="595959"/>
                </a:solidFill>
                <a:latin typeface="微软雅黑" panose="020B0503020204020204" pitchFamily="34" charset="-122"/>
                <a:ea typeface="微软雅黑" panose="020B0503020204020204" pitchFamily="34" charset="-122"/>
              </a:rPr>
              <a:t>，表示查找</a:t>
            </a:r>
            <a:r>
              <a:rPr lang="zh-CN" altLang="zh-CN" sz="1800">
                <a:solidFill>
                  <a:srgbClr val="595959"/>
                </a:solidFill>
                <a:latin typeface="微软雅黑" panose="020B0503020204020204" pitchFamily="34" charset="-122"/>
                <a:ea typeface="微软雅黑" panose="020B0503020204020204" pitchFamily="34" charset="-122"/>
              </a:rPr>
              <a:t>到</a:t>
            </a:r>
            <a:r>
              <a:rPr lang="zh-CN" altLang="zh-CN" sz="1800" smtClean="0">
                <a:solidFill>
                  <a:srgbClr val="595959"/>
                </a:solidFill>
                <a:latin typeface="微软雅黑" panose="020B0503020204020204" pitchFamily="34" charset="-122"/>
                <a:ea typeface="微软雅黑" panose="020B0503020204020204" pitchFamily="34" charset="-122"/>
              </a:rPr>
              <a:t>元素</a:t>
            </a:r>
            <a:r>
              <a:rPr lang="zh-CN" altLang="en-US" sz="1800" smtClean="0">
                <a:solidFill>
                  <a:srgbClr val="595959"/>
                </a:solidFill>
                <a:latin typeface="微软雅黑" panose="020B0503020204020204" pitchFamily="34" charset="-122"/>
                <a:ea typeface="微软雅黑" panose="020B0503020204020204" pitchFamily="34" charset="-122"/>
              </a:rPr>
              <a:t>。</a:t>
            </a:r>
            <a:r>
              <a:rPr lang="zh-CN" altLang="zh-CN" sz="1800" smtClean="0">
                <a:solidFill>
                  <a:srgbClr val="595959"/>
                </a:solidFill>
                <a:latin typeface="微软雅黑" panose="020B0503020204020204" pitchFamily="34" charset="-122"/>
                <a:ea typeface="微软雅黑" panose="020B0503020204020204" pitchFamily="34" charset="-122"/>
              </a:rPr>
              <a:t>当未</a:t>
            </a:r>
            <a:r>
              <a:rPr lang="zh-CN" altLang="en-US" sz="1800" smtClean="0">
                <a:solidFill>
                  <a:srgbClr val="595959"/>
                </a:solidFill>
                <a:latin typeface="微软雅黑" panose="020B0503020204020204" pitchFamily="34" charset="-122"/>
                <a:ea typeface="微软雅黑" panose="020B0503020204020204" pitchFamily="34" charset="-122"/>
              </a:rPr>
              <a:t>查</a:t>
            </a:r>
            <a:r>
              <a:rPr lang="zh-CN" altLang="zh-CN" sz="1800" smtClean="0">
                <a:solidFill>
                  <a:srgbClr val="595959"/>
                </a:solidFill>
                <a:latin typeface="微软雅黑" panose="020B0503020204020204" pitchFamily="34" charset="-122"/>
                <a:ea typeface="微软雅黑" panose="020B0503020204020204" pitchFamily="34" charset="-122"/>
              </a:rPr>
              <a:t>找</a:t>
            </a:r>
            <a:r>
              <a:rPr lang="zh-CN" altLang="zh-CN" sz="1800" dirty="0">
                <a:solidFill>
                  <a:srgbClr val="595959"/>
                </a:solidFill>
                <a:latin typeface="微软雅黑" panose="020B0503020204020204" pitchFamily="34" charset="-122"/>
                <a:ea typeface="微软雅黑" panose="020B0503020204020204" pitchFamily="34" charset="-122"/>
              </a:rPr>
              <a:t>到元素时，程序会每隔一段时间调用一次</a:t>
            </a:r>
            <a:r>
              <a:rPr lang="en-US" altLang="zh-CN" sz="1800" dirty="0" err="1">
                <a:solidFill>
                  <a:srgbClr val="595959"/>
                </a:solidFill>
                <a:latin typeface="微软雅黑" panose="020B0503020204020204" pitchFamily="34" charset="-122"/>
                <a:ea typeface="微软雅黑" panose="020B0503020204020204" pitchFamily="34" charset="-122"/>
              </a:rPr>
              <a:t>until_not</a:t>
            </a:r>
            <a:r>
              <a:rPr lang="en-US" altLang="zh-CN" sz="1800" dirty="0">
                <a:solidFill>
                  <a:srgbClr val="595959"/>
                </a:solidFill>
                <a:latin typeface="微软雅黑" panose="020B0503020204020204" pitchFamily="34" charset="-122"/>
                <a:ea typeface="微软雅黑" panose="020B0503020204020204" pitchFamily="34" charset="-122"/>
              </a:rPr>
              <a:t>()</a:t>
            </a:r>
            <a:r>
              <a:rPr lang="zh-CN" altLang="zh-CN" sz="1800" dirty="0">
                <a:solidFill>
                  <a:srgbClr val="595959"/>
                </a:solidFill>
                <a:latin typeface="微软雅黑" panose="020B0503020204020204" pitchFamily="34" charset="-122"/>
                <a:ea typeface="微软雅黑" panose="020B0503020204020204" pitchFamily="34" charset="-122"/>
              </a:rPr>
              <a:t>方法查找元素，直到查找到元素</a:t>
            </a:r>
            <a:r>
              <a:rPr lang="zh-CN" altLang="zh-CN" sz="1800">
                <a:solidFill>
                  <a:srgbClr val="595959"/>
                </a:solidFill>
                <a:latin typeface="微软雅黑" panose="020B0503020204020204" pitchFamily="34" charset="-122"/>
                <a:ea typeface="微软雅黑" panose="020B0503020204020204" pitchFamily="34" charset="-122"/>
              </a:rPr>
              <a:t>为止</a:t>
            </a:r>
            <a:r>
              <a:rPr lang="zh-CN" altLang="zh-CN" sz="1800" smtClean="0">
                <a:solidFill>
                  <a:srgbClr val="595959"/>
                </a:solidFill>
                <a:latin typeface="微软雅黑" panose="020B0503020204020204" pitchFamily="34" charset="-122"/>
                <a:ea typeface="微软雅黑" panose="020B0503020204020204" pitchFamily="34" charset="-122"/>
              </a:rPr>
              <a:t>。</a:t>
            </a:r>
            <a:endParaRPr lang="zh-CN" altLang="zh-CN" sz="1800" dirty="0">
              <a:solidFill>
                <a:srgbClr val="595959"/>
              </a:solidFill>
              <a:latin typeface="微软雅黑" panose="020B0503020204020204" pitchFamily="34" charset="-122"/>
              <a:ea typeface="微软雅黑" panose="020B0503020204020204" pitchFamily="34" charset="-122"/>
            </a:endParaRPr>
          </a:p>
        </p:txBody>
      </p:sp>
      <p:sp>
        <p:nvSpPr>
          <p:cNvPr id="16" name="Shape 2015"/>
          <p:cNvSpPr/>
          <p:nvPr/>
        </p:nvSpPr>
        <p:spPr>
          <a:xfrm>
            <a:off x="811185" y="3767792"/>
            <a:ext cx="4860000" cy="2542002"/>
          </a:xfrm>
          <a:prstGeom prst="roundRect">
            <a:avLst>
              <a:gd name="adj" fmla="val 6918"/>
            </a:avLst>
          </a:prstGeom>
          <a:noFill/>
          <a:ln w="12700">
            <a:solidFill>
              <a:srgbClr val="A6AAA9"/>
            </a:solidFill>
            <a:miter lim="400000"/>
          </a:ln>
        </p:spPr>
        <p:txBody>
          <a:bodyPr lIns="19051" tIns="19051" rIns="19051" bIns="19051" anchor="ctr"/>
          <a:lstStyle/>
          <a:p>
            <a:pPr lvl="0"/>
            <a:endParaRPr sz="1735">
              <a:latin typeface="微软雅黑" panose="020B0503020204020204" pitchFamily="34" charset="-122"/>
              <a:ea typeface="微软雅黑" panose="020B0503020204020204" pitchFamily="34" charset="-122"/>
              <a:cs typeface="+mn-ea"/>
              <a:sym typeface="+mn-lt"/>
            </a:endParaRPr>
          </a:p>
        </p:txBody>
      </p:sp>
      <p:sp>
        <p:nvSpPr>
          <p:cNvPr id="17" name="Shape 2015"/>
          <p:cNvSpPr/>
          <p:nvPr/>
        </p:nvSpPr>
        <p:spPr>
          <a:xfrm>
            <a:off x="6071540" y="3783759"/>
            <a:ext cx="5358353" cy="2542001"/>
          </a:xfrm>
          <a:prstGeom prst="roundRect">
            <a:avLst>
              <a:gd name="adj" fmla="val 6918"/>
            </a:avLst>
          </a:prstGeom>
          <a:noFill/>
          <a:ln w="12700">
            <a:solidFill>
              <a:srgbClr val="A6AAA9"/>
            </a:solidFill>
            <a:miter lim="400000"/>
          </a:ln>
        </p:spPr>
        <p:txBody>
          <a:bodyPr lIns="19051" tIns="19051" rIns="19051" bIns="19051" anchor="ctr"/>
          <a:lstStyle/>
          <a:p>
            <a:pPr lvl="0"/>
            <a:endParaRPr sz="1735">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372464" y="2405811"/>
            <a:ext cx="9168796" cy="1079839"/>
          </a:xfrm>
          <a:prstGeom prst="rect">
            <a:avLst/>
          </a:prstGeom>
          <a:noFill/>
        </p:spPr>
        <p:txBody>
          <a:bodyPr wrap="square" rtlCol="0" anchor="t">
            <a:noAutofit/>
          </a:bodyPr>
          <a:lstStyle/>
          <a:p>
            <a:pPr algn="just">
              <a:lnSpc>
                <a:spcPct val="150000"/>
              </a:lnSpc>
            </a:pPr>
            <a:r>
              <a:rPr lang="zh-CN" altLang="zh-CN" sz="2000" smtClean="0">
                <a:solidFill>
                  <a:srgbClr val="595959"/>
                </a:solidFill>
                <a:latin typeface="微软雅黑" panose="020B0503020204020204" pitchFamily="34" charset="-122"/>
                <a:ea typeface="微软雅黑" panose="020B0503020204020204" pitchFamily="34" charset="-122"/>
              </a:rPr>
              <a:t>下面以</a:t>
            </a:r>
            <a:r>
              <a:rPr lang="zh-CN" altLang="en-US" sz="2000">
                <a:solidFill>
                  <a:srgbClr val="0070C0"/>
                </a:solidFill>
                <a:latin typeface="微软雅黑" panose="020B0503020204020204" pitchFamily="34" charset="-122"/>
                <a:ea typeface="微软雅黑" panose="020B0503020204020204" pitchFamily="34" charset="-122"/>
              </a:rPr>
              <a:t>闲</a:t>
            </a:r>
            <a:r>
              <a:rPr lang="zh-CN" altLang="en-US" sz="2000" smtClean="0">
                <a:solidFill>
                  <a:srgbClr val="0070C0"/>
                </a:solidFill>
                <a:latin typeface="微软雅黑" panose="020B0503020204020204" pitchFamily="34" charset="-122"/>
                <a:ea typeface="微软雅黑" panose="020B0503020204020204" pitchFamily="34" charset="-122"/>
              </a:rPr>
              <a:t>云旅游</a:t>
            </a:r>
            <a:r>
              <a:rPr lang="zh-CN" altLang="zh-CN" sz="2000" smtClean="0">
                <a:solidFill>
                  <a:srgbClr val="0070C0"/>
                </a:solidFill>
                <a:latin typeface="微软雅黑" panose="020B0503020204020204" pitchFamily="34" charset="-122"/>
                <a:ea typeface="微软雅黑" panose="020B0503020204020204" pitchFamily="34" charset="-122"/>
              </a:rPr>
              <a:t>项目</a:t>
            </a:r>
            <a:r>
              <a:rPr lang="zh-CN" altLang="zh-CN" sz="2000" dirty="0">
                <a:solidFill>
                  <a:srgbClr val="595959"/>
                </a:solidFill>
                <a:latin typeface="微软雅黑" panose="020B0503020204020204" pitchFamily="34" charset="-122"/>
                <a:ea typeface="微软雅黑" panose="020B0503020204020204" pitchFamily="34" charset="-122"/>
              </a:rPr>
              <a:t>为例，结合上述</a:t>
            </a:r>
            <a:r>
              <a:rPr lang="zh-CN" altLang="zh-CN" sz="2000">
                <a:solidFill>
                  <a:srgbClr val="595959"/>
                </a:solidFill>
                <a:latin typeface="微软雅黑" panose="020B0503020204020204" pitchFamily="34" charset="-122"/>
                <a:ea typeface="微软雅黑" panose="020B0503020204020204" pitchFamily="34" charset="-122"/>
              </a:rPr>
              <a:t>介绍</a:t>
            </a:r>
            <a:r>
              <a:rPr lang="zh-CN" altLang="zh-CN" sz="2000" smtClean="0">
                <a:solidFill>
                  <a:srgbClr val="595959"/>
                </a:solidFill>
                <a:latin typeface="微软雅黑" panose="020B0503020204020204" pitchFamily="34" charset="-122"/>
                <a:ea typeface="微软雅黑" panose="020B0503020204020204" pitchFamily="34" charset="-122"/>
              </a:rPr>
              <a:t>的</a:t>
            </a:r>
            <a:r>
              <a:rPr lang="en-US" altLang="zh-CN" sz="2000" smtClean="0">
                <a:solidFill>
                  <a:srgbClr val="595959"/>
                </a:solidFill>
                <a:latin typeface="微软雅黑" panose="020B0503020204020204" pitchFamily="34" charset="-122"/>
                <a:ea typeface="微软雅黑" panose="020B0503020204020204" pitchFamily="34" charset="-122"/>
              </a:rPr>
              <a:t>Selenium</a:t>
            </a:r>
            <a:r>
              <a:rPr lang="zh-CN" altLang="zh-CN" sz="2000" smtClean="0">
                <a:solidFill>
                  <a:srgbClr val="595959"/>
                </a:solidFill>
                <a:latin typeface="微软雅黑" panose="020B0503020204020204" pitchFamily="34" charset="-122"/>
                <a:ea typeface="微软雅黑" panose="020B0503020204020204" pitchFamily="34" charset="-122"/>
              </a:rPr>
              <a:t>常用</a:t>
            </a:r>
            <a:r>
              <a:rPr lang="zh-CN" altLang="zh-CN" sz="2000" dirty="0">
                <a:solidFill>
                  <a:srgbClr val="595959"/>
                </a:solidFill>
                <a:latin typeface="微软雅黑" panose="020B0503020204020204" pitchFamily="34" charset="-122"/>
                <a:ea typeface="微软雅黑" panose="020B0503020204020204" pitchFamily="34" charset="-122"/>
              </a:rPr>
              <a:t>的操作方法，编写自动化</a:t>
            </a:r>
            <a:r>
              <a:rPr lang="zh-CN" altLang="zh-CN" sz="2000">
                <a:solidFill>
                  <a:srgbClr val="595959"/>
                </a:solidFill>
                <a:latin typeface="微软雅黑" panose="020B0503020204020204" pitchFamily="34" charset="-122"/>
                <a:ea typeface="微软雅黑" panose="020B0503020204020204" pitchFamily="34" charset="-122"/>
              </a:rPr>
              <a:t>测试</a:t>
            </a:r>
            <a:r>
              <a:rPr lang="zh-CN" altLang="zh-CN" sz="2000" smtClean="0">
                <a:solidFill>
                  <a:srgbClr val="595959"/>
                </a:solidFill>
                <a:latin typeface="微软雅黑" panose="020B0503020204020204" pitchFamily="34" charset="-122"/>
                <a:ea typeface="微软雅黑" panose="020B0503020204020204" pitchFamily="34" charset="-122"/>
              </a:rPr>
              <a:t>脚本</a:t>
            </a:r>
            <a:r>
              <a:rPr lang="zh-CN" altLang="en-US" sz="2000" smtClean="0">
                <a:solidFill>
                  <a:srgbClr val="595959"/>
                </a:solidFill>
                <a:latin typeface="微软雅黑" panose="020B0503020204020204" pitchFamily="34" charset="-122"/>
                <a:ea typeface="微软雅黑" panose="020B0503020204020204" pitchFamily="34" charset="-122"/>
              </a:rPr>
              <a:t>。</a:t>
            </a:r>
            <a:r>
              <a:rPr lang="zh-CN" altLang="zh-CN" sz="2000" smtClean="0">
                <a:solidFill>
                  <a:srgbClr val="595959"/>
                </a:solidFill>
                <a:latin typeface="微软雅黑" panose="020B0503020204020204" pitchFamily="34" charset="-122"/>
                <a:ea typeface="微软雅黑" panose="020B0503020204020204" pitchFamily="34" charset="-122"/>
              </a:rPr>
              <a:t>首先</a:t>
            </a:r>
            <a:r>
              <a:rPr lang="zh-CN" altLang="zh-CN" sz="2000">
                <a:solidFill>
                  <a:srgbClr val="595959"/>
                </a:solidFill>
                <a:latin typeface="微软雅黑" panose="020B0503020204020204" pitchFamily="34" charset="-122"/>
                <a:ea typeface="微软雅黑" panose="020B0503020204020204" pitchFamily="34" charset="-122"/>
              </a:rPr>
              <a:t>测试</a:t>
            </a:r>
            <a:r>
              <a:rPr lang="zh-CN" altLang="zh-CN" sz="2000" smtClean="0">
                <a:solidFill>
                  <a:srgbClr val="0070C0"/>
                </a:solidFill>
                <a:latin typeface="微软雅黑" panose="020B0503020204020204" pitchFamily="34" charset="-122"/>
                <a:ea typeface="微软雅黑" panose="020B0503020204020204" pitchFamily="34" charset="-122"/>
              </a:rPr>
              <a:t>登录</a:t>
            </a:r>
            <a:r>
              <a:rPr lang="zh-CN" altLang="en-US" sz="2000" smtClean="0">
                <a:solidFill>
                  <a:srgbClr val="0070C0"/>
                </a:solidFill>
                <a:latin typeface="微软雅黑" panose="020B0503020204020204" pitchFamily="34" charset="-122"/>
                <a:ea typeface="微软雅黑" panose="020B0503020204020204" pitchFamily="34" charset="-122"/>
              </a:rPr>
              <a:t>闲云旅游</a:t>
            </a:r>
            <a:r>
              <a:rPr lang="zh-CN" altLang="zh-CN" sz="2000" smtClean="0">
                <a:solidFill>
                  <a:srgbClr val="595959"/>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然后</a:t>
            </a:r>
            <a:r>
              <a:rPr lang="zh-CN" altLang="zh-CN" sz="2000" smtClean="0">
                <a:solidFill>
                  <a:srgbClr val="595959"/>
                </a:solidFill>
                <a:latin typeface="微软雅黑" panose="020B0503020204020204" pitchFamily="34" charset="-122"/>
                <a:ea typeface="微软雅黑" panose="020B0503020204020204" pitchFamily="34" charset="-122"/>
              </a:rPr>
              <a:t>在</a:t>
            </a:r>
            <a:r>
              <a:rPr lang="zh-CN" altLang="en-US" sz="2000">
                <a:solidFill>
                  <a:srgbClr val="0070C0"/>
                </a:solidFill>
                <a:latin typeface="微软雅黑" panose="020B0503020204020204" pitchFamily="34" charset="-122"/>
                <a:ea typeface="微软雅黑" panose="020B0503020204020204" pitchFamily="34" charset="-122"/>
              </a:rPr>
              <a:t>“</a:t>
            </a:r>
            <a:r>
              <a:rPr lang="zh-CN" altLang="zh-CN" sz="2000">
                <a:solidFill>
                  <a:srgbClr val="0070C0"/>
                </a:solidFill>
                <a:latin typeface="微软雅黑" panose="020B0503020204020204" pitchFamily="34" charset="-122"/>
                <a:ea typeface="微软雅黑" panose="020B0503020204020204" pitchFamily="34" charset="-122"/>
              </a:rPr>
              <a:t>搜索</a:t>
            </a:r>
            <a:r>
              <a:rPr lang="zh-CN" altLang="en-US" sz="2000">
                <a:solidFill>
                  <a:srgbClr val="0070C0"/>
                </a:solidFill>
                <a:latin typeface="微软雅黑" panose="020B0503020204020204" pitchFamily="34" charset="-122"/>
                <a:ea typeface="微软雅黑" panose="020B0503020204020204" pitchFamily="34" charset="-122"/>
              </a:rPr>
              <a:t>”</a:t>
            </a:r>
            <a:r>
              <a:rPr lang="zh-CN" altLang="en-US" sz="2000" smtClean="0">
                <a:solidFill>
                  <a:srgbClr val="595959"/>
                </a:solidFill>
                <a:latin typeface="微软雅黑" panose="020B0503020204020204" pitchFamily="34" charset="-122"/>
                <a:ea typeface="微软雅黑" panose="020B0503020204020204" pitchFamily="34" charset="-122"/>
              </a:rPr>
              <a:t> </a:t>
            </a:r>
            <a:r>
              <a:rPr lang="zh-CN" altLang="zh-CN" sz="2000" smtClean="0">
                <a:solidFill>
                  <a:srgbClr val="595959"/>
                </a:solidFill>
                <a:latin typeface="微软雅黑" panose="020B0503020204020204" pitchFamily="34" charset="-122"/>
                <a:ea typeface="微软雅黑" panose="020B0503020204020204" pitchFamily="34" charset="-122"/>
              </a:rPr>
              <a:t>输入</a:t>
            </a:r>
            <a:r>
              <a:rPr lang="zh-CN" altLang="zh-CN" sz="2000" dirty="0">
                <a:solidFill>
                  <a:srgbClr val="595959"/>
                </a:solidFill>
                <a:latin typeface="微软雅黑" panose="020B0503020204020204" pitchFamily="34" charset="-122"/>
                <a:ea typeface="微软雅黑" panose="020B0503020204020204" pitchFamily="34" charset="-122"/>
              </a:rPr>
              <a:t>框</a:t>
            </a:r>
            <a:r>
              <a:rPr lang="zh-CN" altLang="zh-CN" sz="2000">
                <a:solidFill>
                  <a:srgbClr val="595959"/>
                </a:solidFill>
                <a:latin typeface="微软雅黑" panose="020B0503020204020204" pitchFamily="34" charset="-122"/>
                <a:ea typeface="微软雅黑" panose="020B0503020204020204" pitchFamily="34" charset="-122"/>
              </a:rPr>
              <a:t>中</a:t>
            </a:r>
            <a:r>
              <a:rPr lang="zh-CN" altLang="zh-CN" sz="2000" smtClean="0">
                <a:solidFill>
                  <a:srgbClr val="0070C0"/>
                </a:solidFill>
                <a:latin typeface="微软雅黑" panose="020B0503020204020204" pitchFamily="34" charset="-122"/>
                <a:ea typeface="微软雅黑" panose="020B0503020204020204" pitchFamily="34" charset="-122"/>
              </a:rPr>
              <a:t>输入</a:t>
            </a:r>
            <a:r>
              <a:rPr lang="zh-CN" altLang="en-US" sz="2000" smtClean="0">
                <a:solidFill>
                  <a:srgbClr val="0070C0"/>
                </a:solidFill>
                <a:latin typeface="微软雅黑" panose="020B0503020204020204" pitchFamily="34" charset="-122"/>
                <a:ea typeface="微软雅黑" panose="020B0503020204020204" pitchFamily="34" charset="-122"/>
              </a:rPr>
              <a:t>“北京”</a:t>
            </a:r>
            <a:r>
              <a:rPr lang="zh-CN" altLang="zh-CN" sz="2000" smtClean="0">
                <a:solidFill>
                  <a:srgbClr val="595959"/>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并</a:t>
            </a:r>
            <a:r>
              <a:rPr lang="zh-CN" altLang="zh-CN" sz="2000" smtClean="0">
                <a:solidFill>
                  <a:srgbClr val="595959"/>
                </a:solidFill>
                <a:latin typeface="微软雅黑" panose="020B0503020204020204" pitchFamily="34" charset="-122"/>
                <a:ea typeface="微软雅黑" panose="020B0503020204020204" pitchFamily="34" charset="-122"/>
              </a:rPr>
              <a:t>单击</a:t>
            </a:r>
            <a:r>
              <a:rPr lang="en-US" altLang="zh-CN" sz="2000" smtClean="0">
                <a:solidFill>
                  <a:srgbClr val="595959"/>
                </a:solidFill>
                <a:latin typeface="微软雅黑" panose="020B0503020204020204" pitchFamily="34" charset="-122"/>
                <a:ea typeface="微软雅黑" panose="020B0503020204020204" pitchFamily="34" charset="-122"/>
              </a:rPr>
              <a:t>    </a:t>
            </a:r>
            <a:r>
              <a:rPr lang="zh-CN" altLang="zh-CN" sz="2000" smtClean="0">
                <a:solidFill>
                  <a:srgbClr val="595959"/>
                </a:solidFill>
                <a:latin typeface="微软雅黑" panose="020B0503020204020204" pitchFamily="34" charset="-122"/>
                <a:ea typeface="微软雅黑" panose="020B0503020204020204" pitchFamily="34" charset="-122"/>
              </a:rPr>
              <a:t>进行</a:t>
            </a:r>
            <a:r>
              <a:rPr lang="zh-CN" altLang="zh-CN" sz="2000" dirty="0">
                <a:solidFill>
                  <a:srgbClr val="595959"/>
                </a:solidFill>
                <a:latin typeface="微软雅黑" panose="020B0503020204020204" pitchFamily="34" charset="-122"/>
                <a:ea typeface="微软雅黑" panose="020B0503020204020204" pitchFamily="34" charset="-122"/>
              </a:rPr>
              <a:t>搜索。</a:t>
            </a:r>
            <a:endParaRPr lang="zh-CN" altLang="zh-CN" sz="2000" dirty="0">
              <a:solidFill>
                <a:srgbClr val="595959"/>
              </a:solidFill>
              <a:latin typeface="微软雅黑" panose="020B0503020204020204" pitchFamily="34" charset="-122"/>
              <a:ea typeface="微软雅黑" panose="020B0503020204020204" pitchFamily="34" charset="-122"/>
            </a:endParaRPr>
          </a:p>
          <a:p>
            <a:pPr algn="just">
              <a:lnSpc>
                <a:spcPct val="150000"/>
              </a:lnSpc>
            </a:pPr>
            <a:endParaRPr lang="zh-CN" altLang="zh-CN" sz="2000"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2000" dirty="0">
                <a:solidFill>
                  <a:srgbClr val="595959"/>
                </a:solidFill>
                <a:latin typeface="微软雅黑" panose="020B0503020204020204" pitchFamily="34" charset="-122"/>
                <a:ea typeface="微软雅黑" panose="020B0503020204020204" pitchFamily="34" charset="-122"/>
                <a:sym typeface="+mn-ea"/>
              </a:rPr>
              <a:t>	</a:t>
            </a:r>
            <a:endParaRPr lang="zh-CN" altLang="en-US" sz="2000" dirty="0">
              <a:solidFill>
                <a:srgbClr val="595959"/>
              </a:solidFill>
              <a:latin typeface="微软雅黑" panose="020B0503020204020204" pitchFamily="34" charset="-122"/>
              <a:ea typeface="微软雅黑" panose="020B0503020204020204" pitchFamily="34" charset="-122"/>
              <a:sym typeface="+mn-ea"/>
            </a:endParaRPr>
          </a:p>
        </p:txBody>
      </p:sp>
      <p:sp>
        <p:nvSpPr>
          <p:cNvPr id="33" name="Title 1"/>
          <p:cNvSpPr txBox="1"/>
          <p:nvPr/>
        </p:nvSpPr>
        <p:spPr>
          <a:xfrm>
            <a:off x="1143690" y="266995"/>
            <a:ext cx="473551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6.4.2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常用</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的操作方法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圆角矩形 7"/>
          <p:cNvSpPr/>
          <p:nvPr/>
        </p:nvSpPr>
        <p:spPr>
          <a:xfrm>
            <a:off x="1059742" y="2099156"/>
            <a:ext cx="9794240" cy="1860795"/>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矩形 93"/>
          <p:cNvSpPr/>
          <p:nvPr/>
        </p:nvSpPr>
        <p:spPr>
          <a:xfrm>
            <a:off x="1009518" y="2039737"/>
            <a:ext cx="384043" cy="384043"/>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 name="矩形 93"/>
          <p:cNvSpPr/>
          <p:nvPr/>
        </p:nvSpPr>
        <p:spPr>
          <a:xfrm rot="10800000">
            <a:off x="10522823" y="3635076"/>
            <a:ext cx="384043" cy="384043"/>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pic>
        <p:nvPicPr>
          <p:cNvPr id="7" name="图片 6"/>
          <p:cNvPicPr/>
          <p:nvPr/>
        </p:nvPicPr>
        <p:blipFill>
          <a:blip r:embed="rId1"/>
          <a:stretch>
            <a:fillRect/>
          </a:stretch>
        </p:blipFill>
        <p:spPr>
          <a:xfrm>
            <a:off x="2279206" y="3509835"/>
            <a:ext cx="216000" cy="2504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055206" y="1197794"/>
            <a:ext cx="10128398" cy="1079839"/>
          </a:xfrm>
          <a:prstGeom prst="rect">
            <a:avLst/>
          </a:prstGeom>
          <a:noFill/>
        </p:spPr>
        <p:txBody>
          <a:bodyPr wrap="square" rtlCol="0" anchor="t">
            <a:noAutofit/>
          </a:bodyPr>
          <a:lstStyle/>
          <a:p>
            <a:pPr algn="just">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打开</a:t>
            </a:r>
            <a:r>
              <a:rPr lang="zh-CN" altLang="zh-CN" sz="2000" dirty="0">
                <a:solidFill>
                  <a:srgbClr val="595959"/>
                </a:solidFill>
                <a:latin typeface="微软雅黑" panose="020B0503020204020204" pitchFamily="34" charset="-122"/>
                <a:ea typeface="微软雅黑" panose="020B0503020204020204" pitchFamily="34" charset="-122"/>
              </a:rPr>
              <a:t>浏览器中的开发者工具</a:t>
            </a:r>
            <a:r>
              <a:rPr lang="zh-CN" altLang="zh-CN" sz="2000">
                <a:solidFill>
                  <a:srgbClr val="595959"/>
                </a:solidFill>
                <a:latin typeface="微软雅黑" panose="020B0503020204020204" pitchFamily="34" charset="-122"/>
                <a:ea typeface="微软雅黑" panose="020B0503020204020204" pitchFamily="34" charset="-122"/>
              </a:rPr>
              <a:t>，</a:t>
            </a:r>
            <a:r>
              <a:rPr lang="zh-CN" altLang="zh-CN" sz="2000" smtClean="0">
                <a:solidFill>
                  <a:srgbClr val="595959"/>
                </a:solidFill>
                <a:latin typeface="微软雅黑" panose="020B0503020204020204" pitchFamily="34" charset="-122"/>
                <a:ea typeface="微软雅黑" panose="020B0503020204020204" pitchFamily="34" charset="-122"/>
              </a:rPr>
              <a:t>查看</a:t>
            </a:r>
            <a:r>
              <a:rPr lang="zh-CN" altLang="en-US" sz="2000" smtClean="0">
                <a:solidFill>
                  <a:srgbClr val="595959"/>
                </a:solidFill>
                <a:latin typeface="微软雅黑" panose="020B0503020204020204" pitchFamily="34" charset="-122"/>
                <a:ea typeface="微软雅黑" panose="020B0503020204020204" pitchFamily="34" charset="-122"/>
              </a:rPr>
              <a:t>闲云旅游</a:t>
            </a:r>
            <a:r>
              <a:rPr lang="zh-CN" altLang="zh-CN" sz="2000" smtClean="0">
                <a:solidFill>
                  <a:srgbClr val="595959"/>
                </a:solidFill>
                <a:latin typeface="微软雅黑" panose="020B0503020204020204" pitchFamily="34" charset="-122"/>
                <a:ea typeface="微软雅黑" panose="020B0503020204020204" pitchFamily="34" charset="-122"/>
              </a:rPr>
              <a:t>页面中</a:t>
            </a:r>
            <a:r>
              <a:rPr lang="zh-CN" altLang="en-US" sz="2000" smtClean="0">
                <a:solidFill>
                  <a:srgbClr val="0070C0"/>
                </a:solidFill>
                <a:latin typeface="微软雅黑" panose="020B0503020204020204" pitchFamily="34" charset="-122"/>
                <a:ea typeface="微软雅黑" panose="020B0503020204020204" pitchFamily="34" charset="-122"/>
              </a:rPr>
              <a:t>“登录</a:t>
            </a:r>
            <a:r>
              <a:rPr lang="en-US" altLang="zh-CN" sz="2000" smtClean="0">
                <a:solidFill>
                  <a:srgbClr val="0070C0"/>
                </a:solidFill>
                <a:latin typeface="微软雅黑" panose="020B0503020204020204" pitchFamily="34" charset="-122"/>
                <a:ea typeface="微软雅黑" panose="020B0503020204020204" pitchFamily="34" charset="-122"/>
              </a:rPr>
              <a:t>/</a:t>
            </a:r>
            <a:r>
              <a:rPr lang="zh-CN" altLang="en-US" sz="2000" smtClean="0">
                <a:solidFill>
                  <a:srgbClr val="0070C0"/>
                </a:solidFill>
                <a:latin typeface="微软雅黑" panose="020B0503020204020204" pitchFamily="34" charset="-122"/>
                <a:ea typeface="微软雅黑" panose="020B0503020204020204" pitchFamily="34" charset="-122"/>
              </a:rPr>
              <a:t>注册”</a:t>
            </a:r>
            <a:r>
              <a:rPr lang="zh-CN" altLang="zh-CN" sz="2000" smtClean="0">
                <a:solidFill>
                  <a:srgbClr val="0070C0"/>
                </a:solidFill>
                <a:latin typeface="微软雅黑" panose="020B0503020204020204" pitchFamily="34" charset="-122"/>
                <a:ea typeface="微软雅黑" panose="020B0503020204020204" pitchFamily="34" charset="-122"/>
              </a:rPr>
              <a:t>文本</a:t>
            </a:r>
            <a:r>
              <a:rPr lang="zh-CN" altLang="zh-CN" sz="2000" dirty="0">
                <a:solidFill>
                  <a:srgbClr val="0070C0"/>
                </a:solidFill>
                <a:latin typeface="微软雅黑" panose="020B0503020204020204" pitchFamily="34" charset="-122"/>
                <a:ea typeface="微软雅黑" panose="020B0503020204020204" pitchFamily="34" charset="-122"/>
              </a:rPr>
              <a:t>的元素信息</a:t>
            </a:r>
            <a:r>
              <a:rPr lang="zh-CN" altLang="en-US" sz="2000" dirty="0">
                <a:solidFill>
                  <a:srgbClr val="595959"/>
                </a:solidFill>
                <a:latin typeface="微软雅黑" panose="020B0503020204020204" pitchFamily="34" charset="-122"/>
                <a:ea typeface="微软雅黑" panose="020B0503020204020204" pitchFamily="34" charset="-122"/>
              </a:rPr>
              <a:t>和</a:t>
            </a:r>
            <a:r>
              <a:rPr lang="zh-CN" altLang="zh-CN" sz="2000" dirty="0">
                <a:solidFill>
                  <a:srgbClr val="0070C0"/>
                </a:solidFill>
                <a:latin typeface="微软雅黑" panose="020B0503020204020204" pitchFamily="34" charset="-122"/>
                <a:ea typeface="微软雅黑" panose="020B0503020204020204" pitchFamily="34" charset="-122"/>
              </a:rPr>
              <a:t>登录页面的</a:t>
            </a:r>
            <a:r>
              <a:rPr lang="zh-CN" altLang="zh-CN" sz="2000">
                <a:solidFill>
                  <a:srgbClr val="0070C0"/>
                </a:solidFill>
                <a:latin typeface="微软雅黑" panose="020B0503020204020204" pitchFamily="34" charset="-122"/>
                <a:ea typeface="微软雅黑" panose="020B0503020204020204" pitchFamily="34" charset="-122"/>
              </a:rPr>
              <a:t>元素</a:t>
            </a:r>
            <a:r>
              <a:rPr lang="zh-CN" altLang="zh-CN" sz="2000" smtClean="0">
                <a:solidFill>
                  <a:srgbClr val="0070C0"/>
                </a:solidFill>
                <a:latin typeface="微软雅黑" panose="020B0503020204020204" pitchFamily="34" charset="-122"/>
                <a:ea typeface="微软雅黑" panose="020B0503020204020204" pitchFamily="34" charset="-122"/>
              </a:rPr>
              <a:t>信息</a:t>
            </a:r>
            <a:r>
              <a:rPr lang="zh-CN" altLang="en-US" sz="2000" smtClean="0">
                <a:solidFill>
                  <a:srgbClr val="595959"/>
                </a:solidFill>
                <a:latin typeface="微软雅黑" panose="020B0503020204020204" pitchFamily="34" charset="-122"/>
                <a:ea typeface="微软雅黑" panose="020B0503020204020204" pitchFamily="34" charset="-122"/>
              </a:rPr>
              <a:t>，如下图所示。</a:t>
            </a:r>
            <a:endParaRPr lang="zh-CN" altLang="zh-CN" sz="2000" dirty="0">
              <a:solidFill>
                <a:srgbClr val="595959"/>
              </a:solidFill>
              <a:latin typeface="微软雅黑" panose="020B0503020204020204" pitchFamily="34" charset="-122"/>
              <a:ea typeface="微软雅黑" panose="020B0503020204020204" pitchFamily="34" charset="-122"/>
            </a:endParaRPr>
          </a:p>
          <a:p>
            <a:pPr algn="just">
              <a:lnSpc>
                <a:spcPct val="150000"/>
              </a:lnSpc>
            </a:pPr>
            <a:endParaRPr lang="zh-CN" altLang="zh-CN" sz="2000"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2000" dirty="0">
                <a:solidFill>
                  <a:srgbClr val="595959"/>
                </a:solidFill>
                <a:latin typeface="微软雅黑" panose="020B0503020204020204" pitchFamily="34" charset="-122"/>
                <a:ea typeface="微软雅黑" panose="020B0503020204020204" pitchFamily="34" charset="-122"/>
                <a:sym typeface="+mn-ea"/>
              </a:rPr>
              <a:t>	</a:t>
            </a:r>
            <a:endParaRPr lang="zh-CN" altLang="en-US" sz="2000" dirty="0">
              <a:solidFill>
                <a:srgbClr val="595959"/>
              </a:solidFill>
              <a:latin typeface="微软雅黑" panose="020B0503020204020204" pitchFamily="34" charset="-122"/>
              <a:ea typeface="微软雅黑" panose="020B0503020204020204" pitchFamily="34" charset="-122"/>
              <a:sym typeface="+mn-ea"/>
            </a:endParaRPr>
          </a:p>
        </p:txBody>
      </p:sp>
      <p:sp>
        <p:nvSpPr>
          <p:cNvPr id="33" name="Title 1"/>
          <p:cNvSpPr txBox="1"/>
          <p:nvPr/>
        </p:nvSpPr>
        <p:spPr>
          <a:xfrm>
            <a:off x="1143690" y="266995"/>
            <a:ext cx="473551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6.4.2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常用</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的操作方法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7206" y="2565794"/>
            <a:ext cx="4953790" cy="30706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206" y="2565794"/>
            <a:ext cx="5274379" cy="3069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055206" y="1053794"/>
            <a:ext cx="10008000" cy="1365952"/>
          </a:xfrm>
          <a:prstGeom prst="rect">
            <a:avLst/>
          </a:prstGeom>
          <a:noFill/>
        </p:spPr>
        <p:txBody>
          <a:bodyPr wrap="square" rtlCol="0" anchor="t">
            <a:noAutofit/>
          </a:bodyPr>
          <a:lstStyle/>
          <a:p>
            <a:pPr algn="just">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当</a:t>
            </a:r>
            <a:r>
              <a:rPr lang="zh-CN" altLang="zh-CN" sz="2000" dirty="0">
                <a:solidFill>
                  <a:srgbClr val="595959"/>
                </a:solidFill>
                <a:latin typeface="微软雅黑" panose="020B0503020204020204" pitchFamily="34" charset="-122"/>
                <a:ea typeface="微软雅黑" panose="020B0503020204020204" pitchFamily="34" charset="-122"/>
              </a:rPr>
              <a:t>输入正确的用户名和密码后，单击</a:t>
            </a:r>
            <a:r>
              <a:rPr lang="zh-CN" altLang="zh-CN" sz="2000" dirty="0">
                <a:solidFill>
                  <a:srgbClr val="0070C0"/>
                </a:solidFill>
                <a:latin typeface="微软雅黑" panose="020B0503020204020204" pitchFamily="34" charset="-122"/>
                <a:ea typeface="微软雅黑" panose="020B0503020204020204" pitchFamily="34" charset="-122"/>
              </a:rPr>
              <a:t>“登录”</a:t>
            </a:r>
            <a:r>
              <a:rPr lang="zh-CN" altLang="zh-CN" sz="2000" dirty="0">
                <a:solidFill>
                  <a:srgbClr val="595959"/>
                </a:solidFill>
                <a:latin typeface="微软雅黑" panose="020B0503020204020204" pitchFamily="34" charset="-122"/>
                <a:ea typeface="微软雅黑" panose="020B0503020204020204" pitchFamily="34" charset="-122"/>
              </a:rPr>
              <a:t>按钮，</a:t>
            </a:r>
            <a:r>
              <a:rPr lang="zh-CN" altLang="zh-CN" sz="2000">
                <a:solidFill>
                  <a:srgbClr val="595959"/>
                </a:solidFill>
                <a:latin typeface="微软雅黑" panose="020B0503020204020204" pitchFamily="34" charset="-122"/>
                <a:ea typeface="微软雅黑" panose="020B0503020204020204" pitchFamily="34" charset="-122"/>
              </a:rPr>
              <a:t>会</a:t>
            </a:r>
            <a:r>
              <a:rPr lang="zh-CN" altLang="zh-CN" sz="2000" smtClean="0">
                <a:solidFill>
                  <a:srgbClr val="595959"/>
                </a:solidFill>
                <a:latin typeface="微软雅黑" panose="020B0503020204020204" pitchFamily="34" charset="-122"/>
                <a:ea typeface="微软雅黑" panose="020B0503020204020204" pitchFamily="34" charset="-122"/>
              </a:rPr>
              <a:t>进入</a:t>
            </a:r>
            <a:r>
              <a:rPr lang="zh-CN" altLang="en-US" sz="2000" smtClean="0">
                <a:solidFill>
                  <a:srgbClr val="595959"/>
                </a:solidFill>
                <a:latin typeface="微软雅黑" panose="020B0503020204020204" pitchFamily="34" charset="-122"/>
                <a:ea typeface="微软雅黑" panose="020B0503020204020204" pitchFamily="34" charset="-122"/>
              </a:rPr>
              <a:t>闲云旅游</a:t>
            </a:r>
            <a:r>
              <a:rPr lang="zh-CN" altLang="zh-CN" sz="2000" smtClean="0">
                <a:solidFill>
                  <a:srgbClr val="595959"/>
                </a:solidFill>
                <a:latin typeface="微软雅黑" panose="020B0503020204020204" pitchFamily="34" charset="-122"/>
                <a:ea typeface="微软雅黑" panose="020B0503020204020204" pitchFamily="34" charset="-122"/>
              </a:rPr>
              <a:t>首页</a:t>
            </a:r>
            <a:r>
              <a:rPr lang="zh-CN" altLang="zh-CN" sz="2000" dirty="0">
                <a:solidFill>
                  <a:srgbClr val="595959"/>
                </a:solidFill>
                <a:latin typeface="微软雅黑" panose="020B0503020204020204" pitchFamily="34" charset="-122"/>
                <a:ea typeface="微软雅黑" panose="020B0503020204020204" pitchFamily="34" charset="-122"/>
              </a:rPr>
              <a:t>。由于需要在</a:t>
            </a:r>
            <a:r>
              <a:rPr lang="zh-CN" altLang="zh-CN" sz="2000">
                <a:solidFill>
                  <a:srgbClr val="595959"/>
                </a:solidFill>
                <a:latin typeface="微软雅黑" panose="020B0503020204020204" pitchFamily="34" charset="-122"/>
                <a:ea typeface="微软雅黑" panose="020B0503020204020204" pitchFamily="34" charset="-122"/>
              </a:rPr>
              <a:t>首页</a:t>
            </a:r>
            <a:r>
              <a:rPr lang="zh-CN" altLang="zh-CN" sz="2000" smtClean="0">
                <a:solidFill>
                  <a:srgbClr val="595959"/>
                </a:solidFill>
                <a:latin typeface="微软雅黑" panose="020B0503020204020204" pitchFamily="34" charset="-122"/>
                <a:ea typeface="微软雅黑" panose="020B0503020204020204" pitchFamily="34" charset="-122"/>
              </a:rPr>
              <a:t>的</a:t>
            </a:r>
            <a:r>
              <a:rPr lang="zh-CN" altLang="en-US" sz="2000">
                <a:solidFill>
                  <a:srgbClr val="0070C0"/>
                </a:solidFill>
                <a:latin typeface="微软雅黑" panose="020B0503020204020204" pitchFamily="34" charset="-122"/>
                <a:ea typeface="微软雅黑" panose="020B0503020204020204" pitchFamily="34" charset="-122"/>
              </a:rPr>
              <a:t>“</a:t>
            </a:r>
            <a:r>
              <a:rPr lang="zh-CN" altLang="zh-CN" sz="2000">
                <a:solidFill>
                  <a:srgbClr val="0070C0"/>
                </a:solidFill>
                <a:latin typeface="微软雅黑" panose="020B0503020204020204" pitchFamily="34" charset="-122"/>
                <a:ea typeface="微软雅黑" panose="020B0503020204020204" pitchFamily="34" charset="-122"/>
              </a:rPr>
              <a:t>搜索</a:t>
            </a:r>
            <a:r>
              <a:rPr lang="zh-CN" altLang="en-US" sz="2000">
                <a:solidFill>
                  <a:srgbClr val="0070C0"/>
                </a:solidFill>
                <a:latin typeface="微软雅黑" panose="020B0503020204020204" pitchFamily="34" charset="-122"/>
                <a:ea typeface="微软雅黑" panose="020B0503020204020204" pitchFamily="34" charset="-122"/>
              </a:rPr>
              <a:t>城市”</a:t>
            </a:r>
            <a:r>
              <a:rPr lang="zh-CN" altLang="zh-CN" sz="2000" smtClean="0">
                <a:solidFill>
                  <a:srgbClr val="595959"/>
                </a:solidFill>
                <a:latin typeface="微软雅黑" panose="020B0503020204020204" pitchFamily="34" charset="-122"/>
                <a:ea typeface="微软雅黑" panose="020B0503020204020204" pitchFamily="34" charset="-122"/>
              </a:rPr>
              <a:t>输入</a:t>
            </a:r>
            <a:r>
              <a:rPr lang="zh-CN" altLang="zh-CN" sz="2000" dirty="0">
                <a:solidFill>
                  <a:srgbClr val="595959"/>
                </a:solidFill>
                <a:latin typeface="微软雅黑" panose="020B0503020204020204" pitchFamily="34" charset="-122"/>
                <a:ea typeface="微软雅黑" panose="020B0503020204020204" pitchFamily="34" charset="-122"/>
              </a:rPr>
              <a:t>框中</a:t>
            </a:r>
            <a:r>
              <a:rPr lang="zh-CN" altLang="zh-CN" sz="2000">
                <a:solidFill>
                  <a:srgbClr val="595959"/>
                </a:solidFill>
                <a:latin typeface="微软雅黑" panose="020B0503020204020204" pitchFamily="34" charset="-122"/>
                <a:ea typeface="微软雅黑" panose="020B0503020204020204" pitchFamily="34" charset="-122"/>
              </a:rPr>
              <a:t>输入</a:t>
            </a:r>
            <a:r>
              <a:rPr lang="zh-CN" altLang="zh-CN" sz="2000" smtClean="0">
                <a:solidFill>
                  <a:srgbClr val="0070C0"/>
                </a:solidFill>
                <a:latin typeface="微软雅黑" panose="020B0503020204020204" pitchFamily="34" charset="-122"/>
                <a:ea typeface="微软雅黑" panose="020B0503020204020204" pitchFamily="34" charset="-122"/>
              </a:rPr>
              <a:t>“</a:t>
            </a:r>
            <a:r>
              <a:rPr lang="zh-CN" altLang="en-US" sz="2000" smtClean="0">
                <a:solidFill>
                  <a:srgbClr val="0070C0"/>
                </a:solidFill>
                <a:latin typeface="微软雅黑" panose="020B0503020204020204" pitchFamily="34" charset="-122"/>
                <a:ea typeface="微软雅黑" panose="020B0503020204020204" pitchFamily="34" charset="-122"/>
              </a:rPr>
              <a:t>北京</a:t>
            </a:r>
            <a:r>
              <a:rPr lang="zh-CN" altLang="zh-CN" sz="2000" smtClean="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进行搜索，所以</a:t>
            </a:r>
            <a:r>
              <a:rPr lang="zh-CN" altLang="zh-CN" sz="2000">
                <a:solidFill>
                  <a:srgbClr val="595959"/>
                </a:solidFill>
                <a:latin typeface="微软雅黑" panose="020B0503020204020204" pitchFamily="34" charset="-122"/>
                <a:ea typeface="微软雅黑" panose="020B0503020204020204" pitchFamily="34" charset="-122"/>
              </a:rPr>
              <a:t>需要</a:t>
            </a:r>
            <a:r>
              <a:rPr lang="zh-CN" altLang="zh-CN" sz="2000" smtClean="0">
                <a:solidFill>
                  <a:srgbClr val="595959"/>
                </a:solidFill>
                <a:latin typeface="微软雅黑" panose="020B0503020204020204" pitchFamily="34" charset="-122"/>
                <a:ea typeface="微软雅黑" panose="020B0503020204020204" pitchFamily="34" charset="-122"/>
              </a:rPr>
              <a:t>查看</a:t>
            </a:r>
            <a:r>
              <a:rPr lang="zh-CN" altLang="en-US" sz="2000" smtClean="0">
                <a:solidFill>
                  <a:srgbClr val="0070C0"/>
                </a:solidFill>
                <a:latin typeface="微软雅黑" panose="020B0503020204020204" pitchFamily="34" charset="-122"/>
                <a:ea typeface="微软雅黑" panose="020B0503020204020204" pitchFamily="34" charset="-122"/>
              </a:rPr>
              <a:t>“</a:t>
            </a:r>
            <a:r>
              <a:rPr lang="zh-CN" altLang="zh-CN" sz="2000">
                <a:solidFill>
                  <a:srgbClr val="0070C0"/>
                </a:solidFill>
                <a:latin typeface="微软雅黑" panose="020B0503020204020204" pitchFamily="34" charset="-122"/>
                <a:ea typeface="微软雅黑" panose="020B0503020204020204" pitchFamily="34" charset="-122"/>
              </a:rPr>
              <a:t>搜索</a:t>
            </a:r>
            <a:r>
              <a:rPr lang="zh-CN" altLang="en-US" sz="2000">
                <a:solidFill>
                  <a:srgbClr val="0070C0"/>
                </a:solidFill>
                <a:latin typeface="微软雅黑" panose="020B0503020204020204" pitchFamily="34" charset="-122"/>
                <a:ea typeface="微软雅黑" panose="020B0503020204020204" pitchFamily="34" charset="-122"/>
              </a:rPr>
              <a:t>城市”</a:t>
            </a:r>
            <a:r>
              <a:rPr lang="zh-CN" altLang="zh-CN" sz="2000" smtClean="0">
                <a:solidFill>
                  <a:srgbClr val="0070C0"/>
                </a:solidFill>
                <a:latin typeface="微软雅黑" panose="020B0503020204020204" pitchFamily="34" charset="-122"/>
                <a:ea typeface="微软雅黑" panose="020B0503020204020204" pitchFamily="34" charset="-122"/>
              </a:rPr>
              <a:t>输入</a:t>
            </a:r>
            <a:r>
              <a:rPr lang="zh-CN" altLang="zh-CN" sz="2000">
                <a:solidFill>
                  <a:srgbClr val="0070C0"/>
                </a:solidFill>
                <a:latin typeface="微软雅黑" panose="020B0503020204020204" pitchFamily="34" charset="-122"/>
                <a:ea typeface="微软雅黑" panose="020B0503020204020204" pitchFamily="34" charset="-122"/>
              </a:rPr>
              <a:t>框</a:t>
            </a:r>
            <a:r>
              <a:rPr lang="zh-CN" altLang="zh-CN" sz="2000" smtClean="0">
                <a:solidFill>
                  <a:srgbClr val="595959"/>
                </a:solidFill>
                <a:latin typeface="微软雅黑" panose="020B0503020204020204" pitchFamily="34" charset="-122"/>
                <a:ea typeface="微软雅黑" panose="020B0503020204020204" pitchFamily="34" charset="-122"/>
              </a:rPr>
              <a:t>与</a:t>
            </a:r>
            <a:r>
              <a:rPr lang="en-US" altLang="zh-CN" sz="2000" smtClean="0">
                <a:solidFill>
                  <a:srgbClr val="595959"/>
                </a:solidFill>
                <a:latin typeface="微软雅黑" panose="020B0503020204020204" pitchFamily="34" charset="-122"/>
                <a:ea typeface="微软雅黑" panose="020B0503020204020204" pitchFamily="34" charset="-122"/>
              </a:rPr>
              <a:t>   </a:t>
            </a:r>
            <a:r>
              <a:rPr lang="zh-CN" altLang="zh-CN" sz="2000" smtClean="0">
                <a:solidFill>
                  <a:srgbClr val="595959"/>
                </a:solidFill>
                <a:latin typeface="微软雅黑" panose="020B0503020204020204" pitchFamily="34" charset="-122"/>
                <a:ea typeface="微软雅黑" panose="020B0503020204020204" pitchFamily="34" charset="-122"/>
              </a:rPr>
              <a:t>的</a:t>
            </a:r>
            <a:r>
              <a:rPr lang="zh-CN" altLang="zh-CN" sz="2000">
                <a:solidFill>
                  <a:srgbClr val="595959"/>
                </a:solidFill>
                <a:latin typeface="微软雅黑" panose="020B0503020204020204" pitchFamily="34" charset="-122"/>
                <a:ea typeface="微软雅黑" panose="020B0503020204020204" pitchFamily="34" charset="-122"/>
              </a:rPr>
              <a:t>元素</a:t>
            </a:r>
            <a:r>
              <a:rPr lang="zh-CN" altLang="zh-CN" sz="2000" smtClean="0">
                <a:solidFill>
                  <a:srgbClr val="595959"/>
                </a:solidFill>
                <a:latin typeface="微软雅黑" panose="020B0503020204020204" pitchFamily="34" charset="-122"/>
                <a:ea typeface="微软雅黑" panose="020B0503020204020204" pitchFamily="34" charset="-122"/>
              </a:rPr>
              <a:t>信息</a:t>
            </a:r>
            <a:r>
              <a:rPr lang="zh-CN" altLang="en-US" sz="2000" smtClean="0">
                <a:solidFill>
                  <a:srgbClr val="595959"/>
                </a:solidFill>
                <a:latin typeface="微软雅黑" panose="020B0503020204020204" pitchFamily="34" charset="-122"/>
                <a:ea typeface="微软雅黑" panose="020B0503020204020204" pitchFamily="34" charset="-122"/>
              </a:rPr>
              <a:t>，如下图所示。</a:t>
            </a:r>
            <a:endParaRPr lang="zh-CN" altLang="zh-CN" sz="2000" dirty="0">
              <a:solidFill>
                <a:srgbClr val="595959"/>
              </a:solidFill>
              <a:latin typeface="微软雅黑" panose="020B0503020204020204" pitchFamily="34" charset="-122"/>
              <a:ea typeface="微软雅黑" panose="020B0503020204020204" pitchFamily="34" charset="-122"/>
            </a:endParaRPr>
          </a:p>
          <a:p>
            <a:pPr algn="just">
              <a:lnSpc>
                <a:spcPct val="150000"/>
              </a:lnSpc>
            </a:pPr>
            <a:endParaRPr lang="zh-CN" altLang="zh-CN" sz="2000"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2000" dirty="0">
                <a:solidFill>
                  <a:srgbClr val="595959"/>
                </a:solidFill>
                <a:latin typeface="微软雅黑" panose="020B0503020204020204" pitchFamily="34" charset="-122"/>
                <a:ea typeface="微软雅黑" panose="020B0503020204020204" pitchFamily="34" charset="-122"/>
                <a:sym typeface="+mn-ea"/>
              </a:rPr>
              <a:t>	</a:t>
            </a:r>
            <a:endParaRPr lang="zh-CN" altLang="en-US" sz="2000" dirty="0">
              <a:solidFill>
                <a:srgbClr val="595959"/>
              </a:solidFill>
              <a:latin typeface="微软雅黑" panose="020B0503020204020204" pitchFamily="34" charset="-122"/>
              <a:ea typeface="微软雅黑" panose="020B0503020204020204" pitchFamily="34" charset="-122"/>
              <a:sym typeface="+mn-ea"/>
            </a:endParaRPr>
          </a:p>
        </p:txBody>
      </p:sp>
      <p:sp>
        <p:nvSpPr>
          <p:cNvPr id="33" name="Title 1"/>
          <p:cNvSpPr txBox="1"/>
          <p:nvPr/>
        </p:nvSpPr>
        <p:spPr>
          <a:xfrm>
            <a:off x="1143690" y="266995"/>
            <a:ext cx="473551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6.4.2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常用</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的操作方法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p:nvPr/>
        </p:nvPicPr>
        <p:blipFill>
          <a:blip r:embed="rId1"/>
          <a:stretch>
            <a:fillRect/>
          </a:stretch>
        </p:blipFill>
        <p:spPr>
          <a:xfrm>
            <a:off x="1638812" y="2133794"/>
            <a:ext cx="216000" cy="250480"/>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206" y="2565794"/>
            <a:ext cx="7898400" cy="406499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935808" y="1269794"/>
            <a:ext cx="10120750" cy="1079839"/>
          </a:xfrm>
          <a:prstGeom prst="rect">
            <a:avLst/>
          </a:prstGeom>
          <a:noFill/>
        </p:spPr>
        <p:txBody>
          <a:bodyPr wrap="square" rtlCol="0" anchor="t">
            <a:noAutofit/>
          </a:bodyPr>
          <a:lstStyle/>
          <a:p>
            <a:pPr algn="just">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下面</a:t>
            </a:r>
            <a:r>
              <a:rPr lang="zh-CN" altLang="zh-CN" sz="2000" dirty="0">
                <a:solidFill>
                  <a:srgbClr val="595959"/>
                </a:solidFill>
                <a:latin typeface="微软雅黑" panose="020B0503020204020204" pitchFamily="34" charset="-122"/>
                <a:ea typeface="微软雅黑" panose="020B0503020204020204" pitchFamily="34" charset="-122"/>
              </a:rPr>
              <a:t>在</a:t>
            </a:r>
            <a:r>
              <a:rPr lang="en-US" altLang="zh-CN" sz="2000" dirty="0">
                <a:solidFill>
                  <a:srgbClr val="0070C0"/>
                </a:solidFill>
                <a:latin typeface="微软雅黑" panose="020B0503020204020204" pitchFamily="34" charset="-122"/>
                <a:ea typeface="微软雅黑" panose="020B0503020204020204" pitchFamily="34" charset="-122"/>
              </a:rPr>
              <a:t>Chapter06</a:t>
            </a:r>
            <a:r>
              <a:rPr lang="zh-CN" altLang="zh-CN" sz="2000" dirty="0">
                <a:solidFill>
                  <a:srgbClr val="595959"/>
                </a:solidFill>
                <a:latin typeface="微软雅黑" panose="020B0503020204020204" pitchFamily="34" charset="-122"/>
                <a:ea typeface="微软雅黑" panose="020B0503020204020204" pitchFamily="34" charset="-122"/>
              </a:rPr>
              <a:t>程序中创建</a:t>
            </a:r>
            <a:r>
              <a:rPr lang="en-US" altLang="zh-CN" sz="2000" dirty="0">
                <a:solidFill>
                  <a:srgbClr val="0070C0"/>
                </a:solidFill>
                <a:latin typeface="微软雅黑" panose="020B0503020204020204" pitchFamily="34" charset="-122"/>
                <a:ea typeface="微软雅黑" panose="020B0503020204020204" pitchFamily="34" charset="-122"/>
              </a:rPr>
              <a:t>operate_element.py</a:t>
            </a:r>
            <a:r>
              <a:rPr lang="zh-CN" altLang="zh-CN" sz="2000" dirty="0">
                <a:solidFill>
                  <a:srgbClr val="595959"/>
                </a:solidFill>
                <a:latin typeface="微软雅黑" panose="020B0503020204020204" pitchFamily="34" charset="-122"/>
                <a:ea typeface="微软雅黑" panose="020B0503020204020204" pitchFamily="34" charset="-122"/>
              </a:rPr>
              <a:t>文件编写自动化测试脚本，</a:t>
            </a:r>
            <a:r>
              <a:rPr lang="zh-CN" altLang="zh-CN" sz="2000" dirty="0">
                <a:solidFill>
                  <a:srgbClr val="0070C0"/>
                </a:solidFill>
                <a:latin typeface="微软雅黑" panose="020B0503020204020204" pitchFamily="34" charset="-122"/>
                <a:ea typeface="微软雅黑" panose="020B0503020204020204" pitchFamily="34" charset="-122"/>
              </a:rPr>
              <a:t>实现对自动登录和</a:t>
            </a:r>
            <a:r>
              <a:rPr lang="zh-CN" altLang="zh-CN" sz="2000">
                <a:solidFill>
                  <a:srgbClr val="0070C0"/>
                </a:solidFill>
                <a:latin typeface="微软雅黑" panose="020B0503020204020204" pitchFamily="34" charset="-122"/>
                <a:ea typeface="微软雅黑" panose="020B0503020204020204" pitchFamily="34" charset="-122"/>
              </a:rPr>
              <a:t>自动</a:t>
            </a:r>
            <a:r>
              <a:rPr lang="zh-CN" altLang="zh-CN" sz="2000" smtClean="0">
                <a:solidFill>
                  <a:srgbClr val="0070C0"/>
                </a:solidFill>
                <a:latin typeface="微软雅黑" panose="020B0503020204020204" pitchFamily="34" charset="-122"/>
                <a:ea typeface="微软雅黑" panose="020B0503020204020204" pitchFamily="34" charset="-122"/>
              </a:rPr>
              <a:t>搜索</a:t>
            </a:r>
            <a:r>
              <a:rPr lang="zh-CN" altLang="en-US" sz="2000" smtClean="0">
                <a:solidFill>
                  <a:srgbClr val="0070C0"/>
                </a:solidFill>
                <a:latin typeface="微软雅黑" panose="020B0503020204020204" pitchFamily="34" charset="-122"/>
                <a:ea typeface="微软雅黑" panose="020B0503020204020204" pitchFamily="34" charset="-122"/>
              </a:rPr>
              <a:t>城市</a:t>
            </a:r>
            <a:r>
              <a:rPr lang="zh-CN" altLang="zh-CN" sz="2000" smtClean="0">
                <a:solidFill>
                  <a:srgbClr val="0070C0"/>
                </a:solidFill>
                <a:latin typeface="微软雅黑" panose="020B0503020204020204" pitchFamily="34" charset="-122"/>
                <a:ea typeface="微软雅黑" panose="020B0503020204020204" pitchFamily="34" charset="-122"/>
              </a:rPr>
              <a:t>功能</a:t>
            </a:r>
            <a:r>
              <a:rPr lang="zh-CN" altLang="zh-CN" sz="2000">
                <a:solidFill>
                  <a:srgbClr val="0070C0"/>
                </a:solidFill>
                <a:latin typeface="微软雅黑" panose="020B0503020204020204" pitchFamily="34" charset="-122"/>
                <a:ea typeface="微软雅黑" panose="020B0503020204020204" pitchFamily="34" charset="-122"/>
              </a:rPr>
              <a:t>的</a:t>
            </a:r>
            <a:r>
              <a:rPr lang="zh-CN" altLang="zh-CN" sz="2000" smtClean="0">
                <a:solidFill>
                  <a:srgbClr val="0070C0"/>
                </a:solidFill>
                <a:latin typeface="微软雅黑" panose="020B0503020204020204" pitchFamily="34" charset="-122"/>
                <a:ea typeface="微软雅黑" panose="020B0503020204020204" pitchFamily="34" charset="-122"/>
              </a:rPr>
              <a:t>测试</a:t>
            </a:r>
            <a:r>
              <a:rPr lang="zh-CN" altLang="en-US" sz="2000">
                <a:solidFill>
                  <a:srgbClr val="595959"/>
                </a:solidFill>
                <a:latin typeface="微软雅黑" panose="020B0503020204020204" pitchFamily="34" charset="-122"/>
                <a:ea typeface="微软雅黑" panose="020B0503020204020204" pitchFamily="34" charset="-122"/>
              </a:rPr>
              <a:t>。</a:t>
            </a:r>
            <a:r>
              <a:rPr lang="zh-CN" altLang="en-US" sz="2000" dirty="0">
                <a:solidFill>
                  <a:srgbClr val="595959"/>
                </a:solidFill>
                <a:latin typeface="微软雅黑" panose="020B0503020204020204" pitchFamily="34" charset="-122"/>
                <a:ea typeface="微软雅黑" panose="020B0503020204020204" pitchFamily="34" charset="-122"/>
                <a:sym typeface="+mn-ea"/>
              </a:rPr>
              <a:t>	</a:t>
            </a:r>
            <a:endParaRPr lang="zh-CN" altLang="en-US" sz="2000" dirty="0">
              <a:solidFill>
                <a:srgbClr val="595959"/>
              </a:solidFill>
              <a:latin typeface="微软雅黑" panose="020B0503020204020204" pitchFamily="34" charset="-122"/>
              <a:ea typeface="微软雅黑" panose="020B0503020204020204" pitchFamily="34" charset="-122"/>
              <a:sym typeface="+mn-ea"/>
            </a:endParaRPr>
          </a:p>
        </p:txBody>
      </p:sp>
      <p:sp>
        <p:nvSpPr>
          <p:cNvPr id="33" name="Title 1"/>
          <p:cNvSpPr txBox="1"/>
          <p:nvPr/>
        </p:nvSpPr>
        <p:spPr>
          <a:xfrm>
            <a:off x="1143690" y="266995"/>
            <a:ext cx="4852493"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6.4.2 </a:t>
            </a:r>
            <a:r>
              <a:rPr lang="en-US" altLang="zh-CN" sz="2400" b="1" smtClean="0">
                <a:solidFill>
                  <a:srgbClr val="595959"/>
                </a:solidFill>
                <a:latin typeface="微软雅黑" panose="020B0503020204020204" pitchFamily="34" charset="-122"/>
                <a:ea typeface="微软雅黑" panose="020B0503020204020204" pitchFamily="34" charset="-122"/>
                <a:cs typeface="+mn-ea"/>
                <a:sym typeface="+mn-lt"/>
              </a:rPr>
              <a:t>Selenium</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常用</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的操作方法</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Picture 13" descr="C:\Users\Administrator\Desktop\未标题-2.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41695" y="3318156"/>
            <a:ext cx="439519"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a:spLocks noChangeArrowheads="1"/>
          </p:cNvSpPr>
          <p:nvPr/>
        </p:nvSpPr>
        <p:spPr bwMode="auto">
          <a:xfrm>
            <a:off x="5153774" y="3341614"/>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500"/>
              </a:spcBef>
              <a:spcAft>
                <a:spcPts val="500"/>
              </a:spcAft>
            </a:pPr>
            <a:r>
              <a:rPr lang="en-US" altLang="zh-CN" sz="1400" dirty="0">
                <a:solidFill>
                  <a:srgbClr val="F0A000"/>
                </a:solidFill>
                <a:latin typeface="微软雅黑" panose="020B0503020204020204" pitchFamily="34" charset="-122"/>
                <a:ea typeface="微软雅黑" panose="020B0503020204020204" pitchFamily="34" charset="-122"/>
              </a:rPr>
              <a:t>[</a:t>
            </a:r>
            <a:r>
              <a:rPr lang="zh-CN" altLang="en-US" sz="1400" dirty="0">
                <a:solidFill>
                  <a:srgbClr val="F0A000"/>
                </a:solidFill>
                <a:latin typeface="微软雅黑" panose="020B0503020204020204" pitchFamily="34" charset="-122"/>
                <a:ea typeface="微软雅黑" panose="020B0503020204020204" pitchFamily="34" charset="-122"/>
              </a:rPr>
              <a:t>单击查看源码</a:t>
            </a:r>
            <a:r>
              <a:rPr lang="en-US" altLang="zh-CN" sz="1400" dirty="0">
                <a:solidFill>
                  <a:srgbClr val="F0A000"/>
                </a:solidFill>
                <a:latin typeface="微软雅黑" panose="020B0503020204020204" pitchFamily="34" charset="-122"/>
                <a:ea typeface="微软雅黑" panose="020B0503020204020204" pitchFamily="34" charset="-122"/>
              </a:rPr>
              <a:t>]</a:t>
            </a:r>
            <a:endParaRPr lang="zh-CN" altLang="zh-CN" sz="1400" dirty="0">
              <a:solidFill>
                <a:srgbClr val="F0A000"/>
              </a:solidFill>
              <a:latin typeface="微软雅黑" panose="020B0503020204020204" pitchFamily="34" charset="-122"/>
              <a:ea typeface="微软雅黑" panose="020B0503020204020204" pitchFamily="34" charset="-122"/>
            </a:endParaRPr>
          </a:p>
        </p:txBody>
      </p:sp>
      <p:sp>
        <p:nvSpPr>
          <p:cNvPr id="13" name="立方体 18"/>
          <p:cNvSpPr>
            <a:spLocks noChangeArrowheads="1"/>
          </p:cNvSpPr>
          <p:nvPr/>
        </p:nvSpPr>
        <p:spPr bwMode="auto">
          <a:xfrm>
            <a:off x="4959662" y="3396164"/>
            <a:ext cx="227272" cy="226754"/>
          </a:xfrm>
          <a:prstGeom prst="cube">
            <a:avLst>
              <a:gd name="adj" fmla="val 25000"/>
            </a:avLst>
          </a:prstGeom>
          <a:solidFill>
            <a:srgbClr val="F3B600"/>
          </a:solidFill>
          <a:ln w="19050" algn="ctr">
            <a:solidFill>
              <a:schemeClr val="bg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4" name="半闭框 13"/>
          <p:cNvSpPr/>
          <p:nvPr/>
        </p:nvSpPr>
        <p:spPr bwMode="auto">
          <a:xfrm>
            <a:off x="4906593" y="3348319"/>
            <a:ext cx="90487" cy="114300"/>
          </a:xfrm>
          <a:prstGeom prst="halfFrame">
            <a:avLst/>
          </a:prstGeom>
          <a:solidFill>
            <a:srgbClr val="F3B600"/>
          </a:solidFill>
          <a:ln w="28575" cap="flat" cmpd="sng" algn="ctr">
            <a:no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sp>
        <p:nvSpPr>
          <p:cNvPr id="15" name="半闭框 14"/>
          <p:cNvSpPr/>
          <p:nvPr/>
        </p:nvSpPr>
        <p:spPr bwMode="auto">
          <a:xfrm flipH="1" flipV="1">
            <a:off x="6935418" y="3573744"/>
            <a:ext cx="90487" cy="112712"/>
          </a:xfrm>
          <a:prstGeom prst="halfFrame">
            <a:avLst/>
          </a:prstGeom>
          <a:solidFill>
            <a:srgbClr val="F3B600"/>
          </a:solidFill>
          <a:ln w="28575" cap="flat" cmpd="sng" algn="ctr">
            <a:no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sp>
        <p:nvSpPr>
          <p:cNvPr id="16" name="矩形 15">
            <a:hlinkClick r:id="rId2"/>
          </p:cNvPr>
          <p:cNvSpPr/>
          <p:nvPr/>
        </p:nvSpPr>
        <p:spPr>
          <a:xfrm>
            <a:off x="4818539" y="3222631"/>
            <a:ext cx="2276475" cy="552450"/>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29945"/>
          </a:xfrm>
          <a:prstGeom prst="rect">
            <a:avLst/>
          </a:prstGeom>
          <a:noFill/>
        </p:spPr>
        <p:txBody>
          <a:bodyPr wrap="square" lIns="91443" tIns="45720" rIns="91443" bIns="45720" rtlCol="0">
            <a:spAutoFit/>
          </a:bodyPr>
          <a:lstStyle/>
          <a:p>
            <a:r>
              <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自动化</a:t>
            </a:r>
            <a:r>
              <a:rPr lang="zh-CN" altLang="en-US" sz="4800" b="1"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测试框架</a:t>
            </a:r>
            <a:endParaRPr lang="zh-CN" altLang="en-US" sz="4800" b="1"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smtClean="0">
                <a:solidFill>
                  <a:srgbClr val="FAFAFA"/>
                </a:solidFill>
                <a:latin typeface="微软雅黑" panose="020B0503020204020204" pitchFamily="34" charset="-122"/>
                <a:ea typeface="微软雅黑" panose="020B0503020204020204" pitchFamily="34" charset="-122"/>
                <a:cs typeface="+mn-ea"/>
                <a:sym typeface="+mn-lt"/>
              </a:rPr>
              <a:t>6.5</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878830" y="3362960"/>
            <a:ext cx="587629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自动化测试框架的使用，</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2000" smtClean="0">
                <a:solidFill>
                  <a:srgbClr val="0070C0"/>
                </a:solidFill>
                <a:latin typeface="微软雅黑" panose="020B0503020204020204" pitchFamily="34" charset="-122"/>
                <a:ea typeface="微软雅黑" panose="020B0503020204020204" pitchFamily="34" charset="-122"/>
                <a:cs typeface="+mn-ea"/>
              </a:rPr>
              <a:t>使用</a:t>
            </a:r>
            <a:r>
              <a:rPr lang="en-US" altLang="zh-CN" sz="2000" smtClean="0">
                <a:solidFill>
                  <a:srgbClr val="0070C0"/>
                </a:solidFill>
                <a:latin typeface="微软雅黑" panose="020B0503020204020204" pitchFamily="34" charset="-122"/>
                <a:ea typeface="微软雅黑" panose="020B0503020204020204" pitchFamily="34" charset="-122"/>
                <a:cs typeface="+mn-ea"/>
              </a:rPr>
              <a:t>unittest</a:t>
            </a:r>
            <a:r>
              <a:rPr lang="zh-CN" altLang="zh-CN" sz="2000" smtClean="0">
                <a:solidFill>
                  <a:srgbClr val="0070C0"/>
                </a:solidFill>
                <a:latin typeface="微软雅黑" panose="020B0503020204020204" pitchFamily="34" charset="-122"/>
                <a:ea typeface="微软雅黑" panose="020B0503020204020204" pitchFamily="34" charset="-122"/>
                <a:cs typeface="+mn-ea"/>
              </a:rPr>
              <a:t>和</a:t>
            </a:r>
            <a:r>
              <a:rPr lang="en-US" altLang="zh-CN" sz="2000" dirty="0" err="1">
                <a:solidFill>
                  <a:srgbClr val="0070C0"/>
                </a:solidFill>
                <a:latin typeface="微软雅黑" panose="020B0503020204020204" pitchFamily="34" charset="-122"/>
                <a:ea typeface="微软雅黑" panose="020B0503020204020204" pitchFamily="34" charset="-122"/>
                <a:cs typeface="+mn-ea"/>
              </a:rPr>
              <a:t>pytest</a:t>
            </a:r>
            <a:r>
              <a:rPr lang="zh-CN" altLang="zh-CN" sz="2000" dirty="0">
                <a:solidFill>
                  <a:srgbClr val="0070C0"/>
                </a:solidFill>
                <a:latin typeface="微软雅黑" panose="020B0503020204020204" pitchFamily="34" charset="-122"/>
                <a:ea typeface="微软雅黑" panose="020B0503020204020204" pitchFamily="34" charset="-122"/>
                <a:cs typeface="+mn-ea"/>
              </a:rPr>
              <a:t>框架进行自动化测试</a:t>
            </a:r>
            <a:endParaRPr lang="zh-CN" altLang="zh-CN" sz="2000" dirty="0">
              <a:solidFill>
                <a:srgbClr val="0070C0"/>
              </a:solidFill>
              <a:latin typeface="微软雅黑" panose="020B0503020204020204" pitchFamily="34" charset="-122"/>
              <a:ea typeface="微软雅黑" panose="020B0503020204020204" pitchFamily="34" charset="-122"/>
              <a:cs typeface="+mn-ea"/>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1143690" y="1341795"/>
            <a:ext cx="10279515" cy="2862322"/>
          </a:xfrm>
          <a:prstGeom prst="rect">
            <a:avLst/>
          </a:prstGeom>
          <a:noFill/>
        </p:spPr>
        <p:txBody>
          <a:bodyPr wrap="square" rtlCol="0">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595959"/>
                </a:solidFill>
                <a:latin typeface="微软雅黑" panose="020B0503020204020204" pitchFamily="34" charset="-122"/>
                <a:ea typeface="微软雅黑" panose="020B0503020204020204" pitchFamily="34" charset="-122"/>
                <a:cs typeface="+mn-ea"/>
              </a:rPr>
              <a:t>编写自动化测试脚本时，为了能够更好地组织、管理和执行软件项目中独立的测试用例，提高自动化测试脚本的</a:t>
            </a:r>
            <a:r>
              <a:rPr lang="zh-CN" altLang="zh-CN" sz="2000" dirty="0">
                <a:solidFill>
                  <a:srgbClr val="1369B2"/>
                </a:solidFill>
                <a:latin typeface="微软雅黑" panose="020B0503020204020204" pitchFamily="34" charset="-122"/>
                <a:ea typeface="微软雅黑" panose="020B0503020204020204" pitchFamily="34" charset="-122"/>
                <a:cs typeface="+mn-ea"/>
              </a:rPr>
              <a:t>可重用性</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mn-ea"/>
              </a:rPr>
              <a:t>测试效率</a:t>
            </a:r>
            <a:r>
              <a:rPr lang="zh-CN" altLang="zh-CN" sz="2000" dirty="0">
                <a:solidFill>
                  <a:srgbClr val="595959"/>
                </a:solidFill>
                <a:latin typeface="微软雅黑" panose="020B0503020204020204" pitchFamily="34" charset="-122"/>
                <a:ea typeface="微软雅黑" panose="020B0503020204020204" pitchFamily="34" charset="-122"/>
                <a:cs typeface="+mn-ea"/>
              </a:rPr>
              <a:t>，需要在测试程序中使用自动化测试</a:t>
            </a:r>
            <a:r>
              <a:rPr lang="zh-CN" altLang="zh-CN" sz="2000">
                <a:solidFill>
                  <a:srgbClr val="595959"/>
                </a:solidFill>
                <a:latin typeface="微软雅黑" panose="020B0503020204020204" pitchFamily="34" charset="-122"/>
                <a:ea typeface="微软雅黑" panose="020B0503020204020204" pitchFamily="34" charset="-122"/>
                <a:cs typeface="+mn-ea"/>
              </a:rPr>
              <a:t>框架</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endParaRPr lang="en-US" altLang="zh-CN" sz="2000" smtClean="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smtClean="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dirty="0" smtClean="0">
                <a:solidFill>
                  <a:srgbClr val="1369B2"/>
                </a:solidFill>
                <a:latin typeface="微软雅黑" panose="020B0503020204020204" pitchFamily="34" charset="-122"/>
                <a:ea typeface="微软雅黑" panose="020B0503020204020204" pitchFamily="34" charset="-122"/>
                <a:cs typeface="+mn-ea"/>
              </a:rPr>
              <a:t>框架</a:t>
            </a:r>
            <a:r>
              <a:rPr lang="zh-CN" altLang="zh-CN" sz="2000" dirty="0">
                <a:solidFill>
                  <a:srgbClr val="1369B2"/>
                </a:solidFill>
                <a:latin typeface="微软雅黑" panose="020B0503020204020204" pitchFamily="34" charset="-122"/>
                <a:ea typeface="微软雅黑" panose="020B0503020204020204" pitchFamily="34" charset="-122"/>
                <a:cs typeface="+mn-ea"/>
              </a:rPr>
              <a:t>是用于承载一个系统必要功能基础要素的集合</a:t>
            </a:r>
            <a:r>
              <a:rPr lang="zh-CN" altLang="zh-CN" sz="2000" dirty="0">
                <a:solidFill>
                  <a:srgbClr val="595959"/>
                </a:solidFill>
                <a:latin typeface="微软雅黑" panose="020B0503020204020204" pitchFamily="34" charset="-122"/>
                <a:ea typeface="微软雅黑" panose="020B0503020204020204" pitchFamily="34" charset="-122"/>
                <a:cs typeface="+mn-ea"/>
              </a:rPr>
              <a:t>。自动化测试框架则是应用于自动化测试软件系统时所用的框架。根据框架的定义，可以将自动化测试框架定义为由</a:t>
            </a:r>
            <a:r>
              <a:rPr lang="zh-CN" altLang="zh-CN" sz="2000" dirty="0">
                <a:solidFill>
                  <a:srgbClr val="1369B2"/>
                </a:solidFill>
                <a:latin typeface="微软雅黑" panose="020B0503020204020204" pitchFamily="34" charset="-122"/>
                <a:ea typeface="微软雅黑" panose="020B0503020204020204" pitchFamily="34" charset="-122"/>
                <a:cs typeface="+mn-ea"/>
              </a:rPr>
              <a:t>一个</a:t>
            </a:r>
            <a:r>
              <a:rPr lang="zh-CN" altLang="zh-CN" sz="2000" dirty="0">
                <a:solidFill>
                  <a:srgbClr val="595959"/>
                </a:solidFill>
                <a:latin typeface="微软雅黑" panose="020B0503020204020204" pitchFamily="34" charset="-122"/>
                <a:ea typeface="微软雅黑" panose="020B0503020204020204" pitchFamily="34" charset="-122"/>
                <a:cs typeface="+mn-ea"/>
              </a:rPr>
              <a:t>或</a:t>
            </a:r>
            <a:r>
              <a:rPr lang="zh-CN" altLang="zh-CN" sz="2000" dirty="0">
                <a:solidFill>
                  <a:srgbClr val="1369B2"/>
                </a:solidFill>
                <a:latin typeface="微软雅黑" panose="020B0503020204020204" pitchFamily="34" charset="-122"/>
                <a:ea typeface="微软雅黑" panose="020B0503020204020204" pitchFamily="34" charset="-122"/>
                <a:cs typeface="+mn-ea"/>
              </a:rPr>
              <a:t>多个自动化测试基础模块</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自动化测试管理模块</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自动化测试统计模块</a:t>
            </a:r>
            <a:r>
              <a:rPr lang="zh-CN" altLang="zh-CN" sz="2000" dirty="0">
                <a:solidFill>
                  <a:srgbClr val="595959"/>
                </a:solidFill>
                <a:latin typeface="微软雅黑" panose="020B0503020204020204" pitchFamily="34" charset="-122"/>
                <a:ea typeface="微软雅黑" panose="020B0503020204020204" pitchFamily="34" charset="-122"/>
                <a:cs typeface="+mn-ea"/>
              </a:rPr>
              <a:t>等组成的工具集合。</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1143691" y="1341794"/>
            <a:ext cx="10135516" cy="1938992"/>
          </a:xfrm>
          <a:prstGeom prst="rect">
            <a:avLst/>
          </a:prstGeom>
          <a:noFill/>
        </p:spPr>
        <p:txBody>
          <a:bodyPr wrap="square" rtlCol="0">
            <a:spAutoFit/>
          </a:bodyPr>
          <a:lstStyle/>
          <a:p>
            <a:pPr>
              <a:lnSpc>
                <a:spcPct val="150000"/>
              </a:lnSpc>
            </a:pPr>
            <a:r>
              <a:rPr lang="zh-CN" altLang="en-US" sz="2000" smtClean="0">
                <a:solidFill>
                  <a:srgbClr val="595959"/>
                </a:solidFill>
                <a:latin typeface="微软雅黑" panose="020B0503020204020204" pitchFamily="34" charset="-122"/>
                <a:ea typeface="微软雅黑" panose="020B0503020204020204" pitchFamily="34" charset="-122"/>
                <a:cs typeface="+mn-ea"/>
              </a:rPr>
              <a:t>在</a:t>
            </a:r>
            <a:r>
              <a:rPr lang="zh-CN" altLang="en-US" sz="2000">
                <a:solidFill>
                  <a:srgbClr val="595959"/>
                </a:solidFill>
                <a:latin typeface="微软雅黑" panose="020B0503020204020204" pitchFamily="34" charset="-122"/>
                <a:ea typeface="微软雅黑" panose="020B0503020204020204" pitchFamily="34" charset="-122"/>
                <a:cs typeface="+mn-ea"/>
              </a:rPr>
              <a:t>使用</a:t>
            </a:r>
            <a:r>
              <a:rPr lang="en-US" altLang="zh-CN" sz="2000">
                <a:solidFill>
                  <a:srgbClr val="595959"/>
                </a:solidFill>
                <a:latin typeface="微软雅黑" panose="020B0503020204020204" pitchFamily="34" charset="-122"/>
                <a:ea typeface="微软雅黑" panose="020B0503020204020204" pitchFamily="34" charset="-122"/>
                <a:cs typeface="+mn-ea"/>
              </a:rPr>
              <a:t>Python </a:t>
            </a:r>
            <a:r>
              <a:rPr lang="zh-CN" altLang="en-US" sz="2000">
                <a:solidFill>
                  <a:srgbClr val="595959"/>
                </a:solidFill>
                <a:latin typeface="微软雅黑" panose="020B0503020204020204" pitchFamily="34" charset="-122"/>
                <a:ea typeface="微软雅黑" panose="020B0503020204020204" pitchFamily="34" charset="-122"/>
                <a:cs typeface="+mn-ea"/>
              </a:rPr>
              <a:t>语言编写自动化测试脚本测试</a:t>
            </a:r>
            <a:r>
              <a:rPr lang="en-US" altLang="zh-CN" sz="2000">
                <a:solidFill>
                  <a:srgbClr val="595959"/>
                </a:solidFill>
                <a:latin typeface="微软雅黑" panose="020B0503020204020204" pitchFamily="34" charset="-122"/>
                <a:ea typeface="微软雅黑" panose="020B0503020204020204" pitchFamily="34" charset="-122"/>
                <a:cs typeface="+mn-ea"/>
              </a:rPr>
              <a:t>Web </a:t>
            </a:r>
            <a:r>
              <a:rPr lang="zh-CN" altLang="en-US" sz="2000">
                <a:solidFill>
                  <a:srgbClr val="595959"/>
                </a:solidFill>
                <a:latin typeface="微软雅黑" panose="020B0503020204020204" pitchFamily="34" charset="-122"/>
                <a:ea typeface="微软雅黑" panose="020B0503020204020204" pitchFamily="34" charset="-122"/>
                <a:cs typeface="+mn-ea"/>
              </a:rPr>
              <a:t>项目时，常用的</a:t>
            </a:r>
            <a:r>
              <a:rPr lang="en-US" altLang="zh-CN" sz="2000">
                <a:solidFill>
                  <a:srgbClr val="595959"/>
                </a:solidFill>
                <a:latin typeface="微软雅黑" panose="020B0503020204020204" pitchFamily="34" charset="-122"/>
                <a:ea typeface="微软雅黑" panose="020B0503020204020204" pitchFamily="34" charset="-122"/>
                <a:cs typeface="+mn-ea"/>
              </a:rPr>
              <a:t>Python </a:t>
            </a:r>
            <a:r>
              <a:rPr lang="zh-CN" altLang="en-US" sz="2000">
                <a:solidFill>
                  <a:srgbClr val="595959"/>
                </a:solidFill>
                <a:latin typeface="微软雅黑" panose="020B0503020204020204" pitchFamily="34" charset="-122"/>
                <a:ea typeface="微软雅黑" panose="020B0503020204020204" pitchFamily="34" charset="-122"/>
                <a:cs typeface="+mn-ea"/>
              </a:rPr>
              <a:t>自动化测试</a:t>
            </a:r>
            <a:endParaRPr lang="zh-CN" altLang="en-US"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a:solidFill>
                  <a:srgbClr val="595959"/>
                </a:solidFill>
                <a:latin typeface="微软雅黑" panose="020B0503020204020204" pitchFamily="34" charset="-122"/>
                <a:ea typeface="微软雅黑" panose="020B0503020204020204" pitchFamily="34" charset="-122"/>
                <a:cs typeface="+mn-ea"/>
              </a:rPr>
              <a:t>框架有</a:t>
            </a:r>
            <a:r>
              <a:rPr lang="en-US" altLang="zh-CN" sz="2000">
                <a:solidFill>
                  <a:srgbClr val="1369B2"/>
                </a:solidFill>
                <a:latin typeface="微软雅黑" panose="020B0503020204020204" pitchFamily="34" charset="-122"/>
                <a:ea typeface="微软雅黑" panose="020B0503020204020204" pitchFamily="34" charset="-122"/>
                <a:cs typeface="+mn-ea"/>
              </a:rPr>
              <a:t>unittest</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cs typeface="+mn-ea"/>
              </a:rPr>
              <a:t>pytest</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cs typeface="+mn-ea"/>
              </a:rPr>
              <a:t>Robot Framework </a:t>
            </a:r>
            <a:r>
              <a:rPr lang="zh-CN" altLang="en-US" sz="2000">
                <a:solidFill>
                  <a:srgbClr val="595959"/>
                </a:solidFill>
                <a:latin typeface="微软雅黑" panose="020B0503020204020204" pitchFamily="34" charset="-122"/>
                <a:ea typeface="微软雅黑" panose="020B0503020204020204" pitchFamily="34" charset="-122"/>
                <a:cs typeface="+mn-ea"/>
              </a:rPr>
              <a:t>等，这</a:t>
            </a:r>
            <a:r>
              <a:rPr lang="en-US" altLang="zh-CN" sz="2000">
                <a:solidFill>
                  <a:srgbClr val="595959"/>
                </a:solidFill>
                <a:latin typeface="微软雅黑" panose="020B0503020204020204" pitchFamily="34" charset="-122"/>
                <a:ea typeface="微软雅黑" panose="020B0503020204020204" pitchFamily="34" charset="-122"/>
                <a:cs typeface="+mn-ea"/>
              </a:rPr>
              <a:t>3 </a:t>
            </a:r>
            <a:r>
              <a:rPr lang="zh-CN" altLang="en-US" sz="2000">
                <a:solidFill>
                  <a:srgbClr val="595959"/>
                </a:solidFill>
                <a:latin typeface="微软雅黑" panose="020B0503020204020204" pitchFamily="34" charset="-122"/>
                <a:ea typeface="微软雅黑" panose="020B0503020204020204" pitchFamily="34" charset="-122"/>
                <a:cs typeface="+mn-ea"/>
              </a:rPr>
              <a:t>种框架主要用于</a:t>
            </a:r>
            <a:r>
              <a:rPr lang="zh-CN" altLang="en-US" sz="2000">
                <a:solidFill>
                  <a:srgbClr val="1369B2"/>
                </a:solidFill>
                <a:latin typeface="微软雅黑" panose="020B0503020204020204" pitchFamily="34" charset="-122"/>
                <a:ea typeface="微软雅黑" panose="020B0503020204020204" pitchFamily="34" charset="-122"/>
                <a:cs typeface="+mn-ea"/>
              </a:rPr>
              <a:t>功能测试</a:t>
            </a:r>
            <a:r>
              <a:rPr lang="zh-CN" altLang="en-US" sz="2000">
                <a:solidFill>
                  <a:srgbClr val="595959"/>
                </a:solidFill>
                <a:latin typeface="微软雅黑" panose="020B0503020204020204" pitchFamily="34" charset="-122"/>
                <a:ea typeface="微软雅黑" panose="020B0503020204020204" pitchFamily="34" charset="-122"/>
                <a:cs typeface="+mn-ea"/>
              </a:rPr>
              <a:t>与</a:t>
            </a:r>
            <a:r>
              <a:rPr lang="zh-CN" altLang="en-US" sz="2000">
                <a:solidFill>
                  <a:srgbClr val="1369B2"/>
                </a:solidFill>
                <a:latin typeface="微软雅黑" panose="020B0503020204020204" pitchFamily="34" charset="-122"/>
                <a:ea typeface="微软雅黑" panose="020B0503020204020204" pitchFamily="34" charset="-122"/>
                <a:cs typeface="+mn-ea"/>
              </a:rPr>
              <a:t>单元测试</a:t>
            </a:r>
            <a:r>
              <a:rPr lang="zh-CN" altLang="en-US" sz="2000">
                <a:solidFill>
                  <a:srgbClr val="595959"/>
                </a:solidFill>
                <a:latin typeface="微软雅黑" panose="020B0503020204020204" pitchFamily="34" charset="-122"/>
                <a:ea typeface="微软雅黑" panose="020B0503020204020204" pitchFamily="34" charset="-122"/>
                <a:cs typeface="+mn-ea"/>
              </a:rPr>
              <a:t>。其中，</a:t>
            </a:r>
            <a:r>
              <a:rPr lang="en-US" altLang="zh-CN" sz="2000">
                <a:solidFill>
                  <a:srgbClr val="595959"/>
                </a:solidFill>
                <a:latin typeface="微软雅黑" panose="020B0503020204020204" pitchFamily="34" charset="-122"/>
                <a:ea typeface="微软雅黑" panose="020B0503020204020204" pitchFamily="34" charset="-122"/>
                <a:cs typeface="+mn-ea"/>
              </a:rPr>
              <a:t>unittest </a:t>
            </a:r>
            <a:r>
              <a:rPr lang="zh-CN" altLang="en-US" sz="2000">
                <a:solidFill>
                  <a:srgbClr val="595959"/>
                </a:solidFill>
                <a:latin typeface="微软雅黑" panose="020B0503020204020204" pitchFamily="34" charset="-122"/>
                <a:ea typeface="微软雅黑" panose="020B0503020204020204" pitchFamily="34" charset="-122"/>
                <a:cs typeface="+mn-ea"/>
              </a:rPr>
              <a:t>和</a:t>
            </a:r>
            <a:r>
              <a:rPr lang="en-US" altLang="zh-CN" sz="2000">
                <a:solidFill>
                  <a:srgbClr val="595959"/>
                </a:solidFill>
                <a:latin typeface="微软雅黑" panose="020B0503020204020204" pitchFamily="34" charset="-122"/>
                <a:ea typeface="微软雅黑" panose="020B0503020204020204" pitchFamily="34" charset="-122"/>
                <a:cs typeface="+mn-ea"/>
              </a:rPr>
              <a:t>pytest </a:t>
            </a:r>
            <a:r>
              <a:rPr lang="zh-CN" altLang="en-US" sz="2000" smtClean="0">
                <a:solidFill>
                  <a:srgbClr val="595959"/>
                </a:solidFill>
                <a:latin typeface="微软雅黑" panose="020B0503020204020204" pitchFamily="34" charset="-122"/>
                <a:ea typeface="微软雅黑" panose="020B0503020204020204" pitchFamily="34" charset="-122"/>
                <a:cs typeface="+mn-ea"/>
              </a:rPr>
              <a:t>是</a:t>
            </a:r>
            <a:r>
              <a:rPr lang="en-US" altLang="zh-CN" sz="2000" smtClean="0">
                <a:solidFill>
                  <a:srgbClr val="595959"/>
                </a:solidFill>
                <a:latin typeface="微软雅黑" panose="020B0503020204020204" pitchFamily="34" charset="-122"/>
                <a:ea typeface="微软雅黑" panose="020B0503020204020204" pitchFamily="34" charset="-122"/>
                <a:cs typeface="+mn-ea"/>
              </a:rPr>
              <a:t>Web </a:t>
            </a:r>
            <a:r>
              <a:rPr lang="zh-CN" altLang="en-US" sz="2000">
                <a:solidFill>
                  <a:srgbClr val="595959"/>
                </a:solidFill>
                <a:latin typeface="微软雅黑" panose="020B0503020204020204" pitchFamily="34" charset="-122"/>
                <a:ea typeface="微软雅黑" panose="020B0503020204020204" pitchFamily="34" charset="-122"/>
                <a:cs typeface="+mn-ea"/>
              </a:rPr>
              <a:t>自动化测试中常用的</a:t>
            </a:r>
            <a:r>
              <a:rPr lang="en-US" altLang="zh-CN" sz="2000">
                <a:solidFill>
                  <a:srgbClr val="595959"/>
                </a:solidFill>
                <a:latin typeface="微软雅黑" panose="020B0503020204020204" pitchFamily="34" charset="-122"/>
                <a:ea typeface="微软雅黑" panose="020B0503020204020204" pitchFamily="34" charset="-122"/>
                <a:cs typeface="+mn-ea"/>
              </a:rPr>
              <a:t>2 </a:t>
            </a:r>
            <a:r>
              <a:rPr lang="zh-CN" altLang="en-US" sz="2000">
                <a:solidFill>
                  <a:srgbClr val="595959"/>
                </a:solidFill>
                <a:latin typeface="微软雅黑" panose="020B0503020204020204" pitchFamily="34" charset="-122"/>
                <a:ea typeface="微软雅黑" panose="020B0503020204020204" pitchFamily="34" charset="-122"/>
                <a:cs typeface="+mn-ea"/>
              </a:rPr>
              <a:t>种框架，下面分别对</a:t>
            </a:r>
            <a:r>
              <a:rPr lang="en-US" altLang="zh-CN" sz="2000">
                <a:solidFill>
                  <a:srgbClr val="1369B2"/>
                </a:solidFill>
                <a:latin typeface="微软雅黑" panose="020B0503020204020204" pitchFamily="34" charset="-122"/>
                <a:ea typeface="微软雅黑" panose="020B0503020204020204" pitchFamily="34" charset="-122"/>
                <a:cs typeface="+mn-ea"/>
              </a:rPr>
              <a:t>unittest </a:t>
            </a:r>
            <a:r>
              <a:rPr lang="zh-CN" altLang="en-US" sz="2000">
                <a:solidFill>
                  <a:srgbClr val="1369B2"/>
                </a:solidFill>
                <a:latin typeface="微软雅黑" panose="020B0503020204020204" pitchFamily="34" charset="-122"/>
                <a:ea typeface="微软雅黑" panose="020B0503020204020204" pitchFamily="34" charset="-122"/>
                <a:cs typeface="+mn-ea"/>
              </a:rPr>
              <a:t>框架</a:t>
            </a:r>
            <a:r>
              <a:rPr lang="zh-CN" altLang="en-US" sz="2000">
                <a:solidFill>
                  <a:srgbClr val="595959"/>
                </a:solidFill>
                <a:latin typeface="微软雅黑" panose="020B0503020204020204" pitchFamily="34" charset="-122"/>
                <a:ea typeface="微软雅黑" panose="020B0503020204020204" pitchFamily="34" charset="-122"/>
                <a:cs typeface="+mn-ea"/>
              </a:rPr>
              <a:t>和</a:t>
            </a:r>
            <a:r>
              <a:rPr lang="en-US" altLang="zh-CN" sz="2000">
                <a:solidFill>
                  <a:srgbClr val="1369B2"/>
                </a:solidFill>
                <a:latin typeface="微软雅黑" panose="020B0503020204020204" pitchFamily="34" charset="-122"/>
                <a:ea typeface="微软雅黑" panose="020B0503020204020204" pitchFamily="34" charset="-122"/>
                <a:cs typeface="+mn-ea"/>
              </a:rPr>
              <a:t>pytest </a:t>
            </a:r>
            <a:r>
              <a:rPr lang="zh-CN" altLang="en-US" sz="2000">
                <a:solidFill>
                  <a:srgbClr val="1369B2"/>
                </a:solidFill>
                <a:latin typeface="微软雅黑" panose="020B0503020204020204" pitchFamily="34" charset="-122"/>
                <a:ea typeface="微软雅黑" panose="020B0503020204020204" pitchFamily="34" charset="-122"/>
                <a:cs typeface="+mn-ea"/>
              </a:rPr>
              <a:t>框架</a:t>
            </a:r>
            <a:r>
              <a:rPr lang="zh-CN" altLang="en-US" sz="2000">
                <a:solidFill>
                  <a:srgbClr val="595959"/>
                </a:solidFill>
                <a:latin typeface="微软雅黑" panose="020B0503020204020204" pitchFamily="34" charset="-122"/>
                <a:ea typeface="微软雅黑" panose="020B0503020204020204" pitchFamily="34" charset="-122"/>
                <a:cs typeface="+mn-ea"/>
              </a:rPr>
              <a:t>进行介绍。</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29945"/>
          </a:xfrm>
          <a:prstGeom prst="rect">
            <a:avLst/>
          </a:prstGeom>
          <a:noFill/>
        </p:spPr>
        <p:txBody>
          <a:bodyPr wrap="square" lIns="91443" tIns="45720" rIns="91443" bIns="45720" rtlCol="0">
            <a:spAutoFit/>
          </a:bodyPr>
          <a:lstStyle/>
          <a:p>
            <a:r>
              <a:rPr lang="zh-CN" altLang="en-US" sz="4800" b="1" dirty="0" smtClean="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自动化测试</a:t>
            </a:r>
            <a:r>
              <a:rPr lang="zh-CN" altLang="en-US" sz="4800" b="1" dirty="0" smtClean="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概述</a:t>
            </a:r>
            <a:endParaRPr lang="en-GB" altLang="zh-CN" sz="4800" b="1"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6</a:t>
            </a:r>
            <a:r>
              <a:rPr lang="en-US" altLang="en-GB" sz="6600" b="1" dirty="0" smtClean="0">
                <a:solidFill>
                  <a:srgbClr val="FAFAFA"/>
                </a:solidFill>
                <a:latin typeface="微软雅黑" panose="020B0503020204020204" pitchFamily="34" charset="-122"/>
                <a:ea typeface="微软雅黑" panose="020B0503020204020204" pitchFamily="34" charset="-122"/>
                <a:cs typeface="+mn-ea"/>
                <a:sym typeface="+mn-lt"/>
              </a:rPr>
              <a:t>.1</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1143690" y="2133794"/>
            <a:ext cx="10351515" cy="1477328"/>
          </a:xfrm>
          <a:prstGeom prst="rect">
            <a:avLst/>
          </a:prstGeom>
          <a:noFill/>
        </p:spPr>
        <p:txBody>
          <a:bodyPr wrap="square" rtlCol="0">
            <a:spAutoFit/>
          </a:bodyPr>
          <a:lstStyle/>
          <a:p>
            <a:pPr>
              <a:lnSpc>
                <a:spcPct val="150000"/>
              </a:lnSpc>
            </a:pPr>
            <a:r>
              <a:rPr lang="en-US" altLang="zh-CN" sz="2000" smtClean="0">
                <a:solidFill>
                  <a:srgbClr val="1369B2"/>
                </a:solidFill>
                <a:latin typeface="微软雅黑" panose="020B0503020204020204" pitchFamily="34" charset="-122"/>
                <a:ea typeface="微软雅黑" panose="020B0503020204020204" pitchFamily="34" charset="-122"/>
                <a:cs typeface="+mn-ea"/>
              </a:rPr>
              <a:t>unittest</a:t>
            </a:r>
            <a:r>
              <a:rPr lang="zh-CN" altLang="zh-CN" sz="2000" smtClean="0">
                <a:solidFill>
                  <a:srgbClr val="1369B2"/>
                </a:solidFill>
                <a:latin typeface="微软雅黑" panose="020B0503020204020204" pitchFamily="34" charset="-122"/>
                <a:ea typeface="微软雅黑" panose="020B0503020204020204" pitchFamily="34" charset="-122"/>
                <a:cs typeface="+mn-ea"/>
              </a:rPr>
              <a:t>是</a:t>
            </a:r>
            <a:r>
              <a:rPr lang="en-US" altLang="zh-CN" sz="2000" dirty="0">
                <a:solidFill>
                  <a:srgbClr val="1369B2"/>
                </a:solidFill>
                <a:latin typeface="微软雅黑" panose="020B0503020204020204" pitchFamily="34" charset="-122"/>
                <a:ea typeface="微软雅黑" panose="020B0503020204020204" pitchFamily="34" charset="-122"/>
                <a:cs typeface="+mn-ea"/>
              </a:rPr>
              <a:t>Python</a:t>
            </a:r>
            <a:r>
              <a:rPr lang="zh-CN" altLang="zh-CN" sz="2000" dirty="0">
                <a:solidFill>
                  <a:srgbClr val="1369B2"/>
                </a:solidFill>
                <a:latin typeface="微软雅黑" panose="020B0503020204020204" pitchFamily="34" charset="-122"/>
                <a:ea typeface="微软雅黑" panose="020B0503020204020204" pitchFamily="34" charset="-122"/>
                <a:cs typeface="+mn-ea"/>
              </a:rPr>
              <a:t>标准库中自带的一个单元测试框架</a:t>
            </a:r>
            <a:r>
              <a:rPr lang="zh-CN" altLang="zh-CN" sz="2000" dirty="0">
                <a:solidFill>
                  <a:srgbClr val="595959"/>
                </a:solidFill>
                <a:latin typeface="微软雅黑" panose="020B0503020204020204" pitchFamily="34" charset="-122"/>
                <a:ea typeface="微软雅黑" panose="020B0503020204020204" pitchFamily="34" charset="-122"/>
                <a:cs typeface="+mn-ea"/>
              </a:rPr>
              <a:t>，无需安装即</a:t>
            </a:r>
            <a:r>
              <a:rPr lang="zh-CN" altLang="zh-CN" sz="2000">
                <a:solidFill>
                  <a:srgbClr val="595959"/>
                </a:solidFill>
                <a:latin typeface="微软雅黑" panose="020B0503020204020204" pitchFamily="34" charset="-122"/>
                <a:ea typeface="微软雅黑" panose="020B0503020204020204" pitchFamily="34" charset="-122"/>
                <a:cs typeface="+mn-ea"/>
              </a:rPr>
              <a:t>可</a:t>
            </a:r>
            <a:r>
              <a:rPr lang="zh-CN" altLang="zh-CN" sz="2000" smtClean="0">
                <a:solidFill>
                  <a:srgbClr val="595959"/>
                </a:solidFill>
                <a:latin typeface="微软雅黑" panose="020B0503020204020204" pitchFamily="34" charset="-122"/>
                <a:ea typeface="微软雅黑" panose="020B0503020204020204" pitchFamily="34" charset="-122"/>
                <a:cs typeface="+mn-ea"/>
              </a:rPr>
              <a:t>使用</a:t>
            </a:r>
            <a:r>
              <a:rPr lang="zh-CN" altLang="en-US" sz="2000" smtClean="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该</a:t>
            </a:r>
            <a:r>
              <a:rPr lang="zh-CN" altLang="zh-CN" sz="2000" dirty="0">
                <a:solidFill>
                  <a:srgbClr val="595959"/>
                </a:solidFill>
                <a:latin typeface="微软雅黑" panose="020B0503020204020204" pitchFamily="34" charset="-122"/>
                <a:ea typeface="微软雅黑" panose="020B0503020204020204" pitchFamily="34" charset="-122"/>
                <a:cs typeface="+mn-ea"/>
              </a:rPr>
              <a:t>框架主要用于</a:t>
            </a:r>
            <a:r>
              <a:rPr lang="zh-CN" altLang="zh-CN" sz="2000" dirty="0">
                <a:solidFill>
                  <a:srgbClr val="1369B2"/>
                </a:solidFill>
                <a:latin typeface="微软雅黑" panose="020B0503020204020204" pitchFamily="34" charset="-122"/>
                <a:ea typeface="微软雅黑" panose="020B0503020204020204" pitchFamily="34" charset="-122"/>
                <a:cs typeface="+mn-ea"/>
              </a:rPr>
              <a:t>管理</a:t>
            </a:r>
            <a:r>
              <a:rPr lang="en-US" altLang="zh-CN" sz="2000" dirty="0">
                <a:solidFill>
                  <a:srgbClr val="1369B2"/>
                </a:solidFill>
                <a:latin typeface="微软雅黑" panose="020B0503020204020204" pitchFamily="34" charset="-122"/>
                <a:ea typeface="微软雅黑" panose="020B0503020204020204" pitchFamily="34" charset="-122"/>
                <a:cs typeface="+mn-ea"/>
              </a:rPr>
              <a:t>Web</a:t>
            </a:r>
            <a:r>
              <a:rPr lang="zh-CN" altLang="zh-CN" sz="2000" dirty="0">
                <a:solidFill>
                  <a:srgbClr val="1369B2"/>
                </a:solidFill>
                <a:latin typeface="微软雅黑" panose="020B0503020204020204" pitchFamily="34" charset="-122"/>
                <a:ea typeface="微软雅黑" panose="020B0503020204020204" pitchFamily="34" charset="-122"/>
                <a:cs typeface="+mn-ea"/>
              </a:rPr>
              <a:t>自动化测试程序中的测试用例</a:t>
            </a:r>
            <a:r>
              <a:rPr lang="zh-CN" altLang="zh-CN" sz="2000" dirty="0">
                <a:solidFill>
                  <a:srgbClr val="595959"/>
                </a:solidFill>
                <a:latin typeface="微软雅黑" panose="020B0503020204020204" pitchFamily="34" charset="-122"/>
                <a:ea typeface="微软雅黑" panose="020B0503020204020204" pitchFamily="34" charset="-122"/>
                <a:cs typeface="+mn-ea"/>
              </a:rPr>
              <a:t>，该框架不仅提供了丰富的</a:t>
            </a:r>
            <a:r>
              <a:rPr lang="zh-CN" altLang="zh-CN" sz="2000" dirty="0">
                <a:solidFill>
                  <a:srgbClr val="1369B2"/>
                </a:solidFill>
                <a:latin typeface="微软雅黑" panose="020B0503020204020204" pitchFamily="34" charset="-122"/>
                <a:ea typeface="微软雅黑" panose="020B0503020204020204" pitchFamily="34" charset="-122"/>
                <a:cs typeface="+mn-ea"/>
              </a:rPr>
              <a:t>断言方法</a:t>
            </a:r>
            <a:r>
              <a:rPr lang="zh-CN" altLang="zh-CN" sz="2000" dirty="0">
                <a:solidFill>
                  <a:srgbClr val="595959"/>
                </a:solidFill>
                <a:latin typeface="微软雅黑" panose="020B0503020204020204" pitchFamily="34" charset="-122"/>
                <a:ea typeface="微软雅黑" panose="020B0503020204020204" pitchFamily="34" charset="-122"/>
                <a:cs typeface="+mn-ea"/>
              </a:rPr>
              <a:t>，便于判断每条测试用例的执行结果是否成功，而且还可以生成</a:t>
            </a:r>
            <a:r>
              <a:rPr lang="zh-CN" altLang="zh-CN" sz="2000" dirty="0">
                <a:solidFill>
                  <a:srgbClr val="1369B2"/>
                </a:solidFill>
                <a:latin typeface="微软雅黑" panose="020B0503020204020204" pitchFamily="34" charset="-122"/>
                <a:ea typeface="微软雅黑" panose="020B0503020204020204" pitchFamily="34" charset="-122"/>
                <a:cs typeface="+mn-ea"/>
              </a:rPr>
              <a:t>测试报告</a:t>
            </a:r>
            <a:r>
              <a:rPr lang="zh-CN" altLang="zh-CN" sz="2000" dirty="0">
                <a:solidFill>
                  <a:srgbClr val="595959"/>
                </a:solidFill>
                <a:latin typeface="微软雅黑" panose="020B0503020204020204" pitchFamily="34" charset="-122"/>
                <a:ea typeface="微软雅黑" panose="020B0503020204020204" pitchFamily="34" charset="-122"/>
                <a:cs typeface="+mn-ea"/>
              </a:rPr>
              <a:t>便于测试人员查看测试结果。 </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143691" y="1091982"/>
            <a:ext cx="1993174" cy="499624"/>
          </a:xfrm>
          <a:prstGeom prst="rect">
            <a:avLst/>
          </a:prstGeom>
        </p:spPr>
        <p:txBody>
          <a:bodyPr wrap="none">
            <a:spAutoFit/>
          </a:bodyPr>
          <a:lstStyle/>
          <a:p>
            <a:pPr lvl="0">
              <a:lnSpc>
                <a:spcPct val="150000"/>
              </a:lnSpc>
            </a:pPr>
            <a:r>
              <a:rPr lang="en-US" altLang="zh-CN" sz="2000" b="1" smtClean="0">
                <a:solidFill>
                  <a:srgbClr val="595959"/>
                </a:solidFill>
                <a:latin typeface="微软雅黑" panose="020B0503020204020204" pitchFamily="34" charset="-122"/>
                <a:ea typeface="微软雅黑" panose="020B0503020204020204" pitchFamily="34" charset="-122"/>
                <a:cs typeface="+mn-ea"/>
              </a:rPr>
              <a:t>1.unittest</a:t>
            </a:r>
            <a:r>
              <a:rPr lang="zh-CN" altLang="zh-CN" sz="2000" b="1" smtClean="0">
                <a:solidFill>
                  <a:srgbClr val="595959"/>
                </a:solidFill>
                <a:latin typeface="微软雅黑" panose="020B0503020204020204" pitchFamily="34" charset="-122"/>
                <a:ea typeface="微软雅黑" panose="020B0503020204020204" pitchFamily="34" charset="-122"/>
                <a:cs typeface="+mn-ea"/>
              </a:rPr>
              <a:t>框架</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303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983206" y="1917095"/>
            <a:ext cx="7128000" cy="1477328"/>
          </a:xfrm>
          <a:prstGeom prst="rect">
            <a:avLst/>
          </a:prstGeom>
          <a:noFill/>
        </p:spPr>
        <p:txBody>
          <a:bodyPr wrap="square" rtlCol="0">
            <a:spAutoFit/>
          </a:bodyPr>
          <a:lstStyle/>
          <a:p>
            <a:pPr>
              <a:lnSpc>
                <a:spcPct val="150000"/>
              </a:lnSpc>
            </a:pPr>
            <a:r>
              <a:rPr lang="zh-CN" altLang="zh-CN" sz="2000" smtClean="0">
                <a:solidFill>
                  <a:srgbClr val="595959"/>
                </a:solidFill>
                <a:latin typeface="微软雅黑" panose="020B0503020204020204" pitchFamily="34" charset="-122"/>
                <a:ea typeface="微软雅黑" panose="020B0503020204020204" pitchFamily="34" charset="-122"/>
                <a:cs typeface="+mn-ea"/>
              </a:rPr>
              <a:t>使用</a:t>
            </a:r>
            <a:r>
              <a:rPr lang="en-US" altLang="zh-CN" sz="2000" smtClean="0">
                <a:solidFill>
                  <a:srgbClr val="595959"/>
                </a:solidFill>
                <a:latin typeface="微软雅黑" panose="020B0503020204020204" pitchFamily="34" charset="-122"/>
                <a:ea typeface="微软雅黑" panose="020B0503020204020204" pitchFamily="34" charset="-122"/>
                <a:cs typeface="+mn-ea"/>
              </a:rPr>
              <a:t>unittest</a:t>
            </a:r>
            <a:r>
              <a:rPr lang="zh-CN" altLang="zh-CN" sz="2000" smtClean="0">
                <a:solidFill>
                  <a:srgbClr val="595959"/>
                </a:solidFill>
                <a:latin typeface="微软雅黑" panose="020B0503020204020204" pitchFamily="34" charset="-122"/>
                <a:ea typeface="微软雅黑" panose="020B0503020204020204" pitchFamily="34" charset="-122"/>
                <a:cs typeface="+mn-ea"/>
              </a:rPr>
              <a:t>框架</a:t>
            </a:r>
            <a:r>
              <a:rPr lang="zh-CN" altLang="zh-CN" sz="2000" dirty="0">
                <a:solidFill>
                  <a:srgbClr val="595959"/>
                </a:solidFill>
                <a:latin typeface="微软雅黑" panose="020B0503020204020204" pitchFamily="34" charset="-122"/>
                <a:ea typeface="微软雅黑" panose="020B0503020204020204" pitchFamily="34" charset="-122"/>
                <a:cs typeface="+mn-ea"/>
              </a:rPr>
              <a:t>时，首先通过</a:t>
            </a:r>
            <a:r>
              <a:rPr lang="en-US" altLang="zh-CN" sz="2000" dirty="0">
                <a:solidFill>
                  <a:srgbClr val="1369B2"/>
                </a:solidFill>
                <a:latin typeface="微软雅黑" panose="020B0503020204020204" pitchFamily="34" charset="-122"/>
                <a:ea typeface="微软雅黑" panose="020B0503020204020204" pitchFamily="34" charset="-122"/>
                <a:cs typeface="+mn-ea"/>
              </a:rPr>
              <a:t>import</a:t>
            </a:r>
            <a:r>
              <a:rPr lang="zh-CN" altLang="zh-CN" sz="2000" dirty="0">
                <a:solidFill>
                  <a:srgbClr val="595959"/>
                </a:solidFill>
                <a:latin typeface="微软雅黑" panose="020B0503020204020204" pitchFamily="34" charset="-122"/>
                <a:ea typeface="微软雅黑" panose="020B0503020204020204" pitchFamily="34" charset="-122"/>
                <a:cs typeface="+mn-ea"/>
              </a:rPr>
              <a:t>在程序中</a:t>
            </a:r>
            <a:r>
              <a:rPr lang="zh-CN" altLang="zh-CN" sz="2000">
                <a:solidFill>
                  <a:srgbClr val="595959"/>
                </a:solidFill>
                <a:latin typeface="微软雅黑" panose="020B0503020204020204" pitchFamily="34" charset="-122"/>
                <a:ea typeface="微软雅黑" panose="020B0503020204020204" pitchFamily="34" charset="-122"/>
                <a:cs typeface="+mn-ea"/>
              </a:rPr>
              <a:t>导</a:t>
            </a:r>
            <a:r>
              <a:rPr lang="zh-CN" altLang="zh-CN" sz="2000" smtClean="0">
                <a:solidFill>
                  <a:srgbClr val="595959"/>
                </a:solidFill>
                <a:latin typeface="微软雅黑" panose="020B0503020204020204" pitchFamily="34" charset="-122"/>
                <a:ea typeface="微软雅黑" panose="020B0503020204020204" pitchFamily="34" charset="-122"/>
                <a:cs typeface="+mn-ea"/>
              </a:rPr>
              <a:t>入</a:t>
            </a:r>
            <a:r>
              <a:rPr lang="en-US" altLang="zh-CN" sz="2000" smtClean="0">
                <a:solidFill>
                  <a:srgbClr val="1369B2"/>
                </a:solidFill>
                <a:latin typeface="微软雅黑" panose="020B0503020204020204" pitchFamily="34" charset="-122"/>
                <a:ea typeface="微软雅黑" panose="020B0503020204020204" pitchFamily="34" charset="-122"/>
                <a:cs typeface="+mn-ea"/>
              </a:rPr>
              <a:t>unittest</a:t>
            </a:r>
            <a:r>
              <a:rPr lang="zh-CN" altLang="zh-CN" sz="2000" smtClean="0">
                <a:solidFill>
                  <a:srgbClr val="1369B2"/>
                </a:solidFill>
                <a:latin typeface="微软雅黑" panose="020B0503020204020204" pitchFamily="34" charset="-122"/>
                <a:ea typeface="微软雅黑" panose="020B0503020204020204" pitchFamily="34" charset="-122"/>
                <a:cs typeface="+mn-ea"/>
              </a:rPr>
              <a:t>模块</a:t>
            </a:r>
            <a:r>
              <a:rPr lang="zh-CN" altLang="zh-CN" sz="2000" dirty="0">
                <a:solidFill>
                  <a:srgbClr val="595959"/>
                </a:solidFill>
                <a:latin typeface="微软雅黑" panose="020B0503020204020204" pitchFamily="34" charset="-122"/>
                <a:ea typeface="微软雅黑" panose="020B0503020204020204" pitchFamily="34" charset="-122"/>
                <a:cs typeface="+mn-ea"/>
              </a:rPr>
              <a:t>，然后</a:t>
            </a:r>
            <a:r>
              <a:rPr lang="zh-CN" altLang="zh-CN" sz="2000" dirty="0">
                <a:solidFill>
                  <a:srgbClr val="1369B2"/>
                </a:solidFill>
                <a:latin typeface="微软雅黑" panose="020B0503020204020204" pitchFamily="34" charset="-122"/>
                <a:ea typeface="微软雅黑" panose="020B0503020204020204" pitchFamily="34" charset="-122"/>
                <a:cs typeface="+mn-ea"/>
              </a:rPr>
              <a:t>定义一个测试类继承</a:t>
            </a:r>
            <a:r>
              <a:rPr lang="en-US" altLang="zh-CN" sz="2000" dirty="0" err="1">
                <a:solidFill>
                  <a:srgbClr val="1369B2"/>
                </a:solidFill>
                <a:latin typeface="微软雅黑" panose="020B0503020204020204" pitchFamily="34" charset="-122"/>
                <a:ea typeface="微软雅黑" panose="020B0503020204020204" pitchFamily="34" charset="-122"/>
                <a:cs typeface="+mn-ea"/>
              </a:rPr>
              <a:t>TestCase</a:t>
            </a:r>
            <a:r>
              <a:rPr lang="zh-CN" altLang="zh-CN" sz="2000" dirty="0">
                <a:solidFill>
                  <a:srgbClr val="1369B2"/>
                </a:solidFill>
                <a:latin typeface="微软雅黑" panose="020B0503020204020204" pitchFamily="34" charset="-122"/>
                <a:ea typeface="微软雅黑" panose="020B0503020204020204" pitchFamily="34" charset="-122"/>
                <a:cs typeface="+mn-ea"/>
              </a:rPr>
              <a:t>类</a:t>
            </a:r>
            <a:r>
              <a:rPr lang="zh-CN" altLang="zh-CN" sz="2000" dirty="0">
                <a:solidFill>
                  <a:srgbClr val="595959"/>
                </a:solidFill>
                <a:latin typeface="微软雅黑" panose="020B0503020204020204" pitchFamily="34" charset="-122"/>
                <a:ea typeface="微软雅黑" panose="020B0503020204020204" pitchFamily="34" charset="-122"/>
                <a:cs typeface="+mn-ea"/>
              </a:rPr>
              <a:t>，在测试类中至少有一条可执行的测试用例，该测试用例的名称必须以</a:t>
            </a:r>
            <a:r>
              <a:rPr lang="en-US" altLang="zh-CN" sz="2000" dirty="0">
                <a:solidFill>
                  <a:srgbClr val="1369B2"/>
                </a:solidFill>
                <a:latin typeface="微软雅黑" panose="020B0503020204020204" pitchFamily="34" charset="-122"/>
                <a:ea typeface="微软雅黑" panose="020B0503020204020204" pitchFamily="34" charset="-122"/>
                <a:cs typeface="+mn-ea"/>
              </a:rPr>
              <a:t>test</a:t>
            </a:r>
            <a:r>
              <a:rPr lang="zh-CN" altLang="zh-CN" sz="2000" dirty="0">
                <a:solidFill>
                  <a:srgbClr val="1369B2"/>
                </a:solidFill>
                <a:latin typeface="微软雅黑" panose="020B0503020204020204" pitchFamily="34" charset="-122"/>
                <a:ea typeface="微软雅黑" panose="020B0503020204020204" pitchFamily="34" charset="-122"/>
                <a:cs typeface="+mn-ea"/>
              </a:rPr>
              <a:t>开头</a:t>
            </a:r>
            <a:r>
              <a:rPr lang="zh-CN" altLang="zh-CN" sz="2000" dirty="0"/>
              <a:t>。</a:t>
            </a:r>
            <a:endParaRPr lang="zh-CN" altLang="zh-CN" sz="2000" dirty="0"/>
          </a:p>
        </p:txBody>
      </p:sp>
      <p:pic>
        <p:nvPicPr>
          <p:cNvPr id="6" name="Picture 2" descr="C:\Users\admin\Desktop\QQ截图20201109163646.png"/>
          <p:cNvPicPr>
            <a:picLocks noChangeAspect="1" noChangeArrowheads="1"/>
          </p:cNvPicPr>
          <p:nvPr/>
        </p:nvPicPr>
        <p:blipFill rotWithShape="1">
          <a:blip r:embed="rId1">
            <a:extLst>
              <a:ext uri="{28A0092B-C50C-407E-A947-70E740481C1C}">
                <a14:useLocalDpi xmlns:a14="http://schemas.microsoft.com/office/drawing/2010/main" val="0"/>
              </a:ext>
            </a:extLst>
          </a:blip>
          <a:srcRect r="5516"/>
          <a:stretch>
            <a:fillRect/>
          </a:stretch>
        </p:blipFill>
        <p:spPr bwMode="auto">
          <a:xfrm flipH="1">
            <a:off x="8458200" y="2103928"/>
            <a:ext cx="2946548" cy="3486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303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2" name="TextBox 15"/>
          <p:cNvSpPr>
            <a:spLocks noChangeArrowheads="1"/>
          </p:cNvSpPr>
          <p:nvPr/>
        </p:nvSpPr>
        <p:spPr bwMode="auto">
          <a:xfrm>
            <a:off x="1124864" y="4869794"/>
            <a:ext cx="1029834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en-US"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TestSuite </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表示</a:t>
            </a:r>
            <a:r>
              <a:rPr lang="zh-CN" altLang="en-US"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测试套件</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，每个测试套件中</a:t>
            </a:r>
            <a:r>
              <a:rPr lang="zh-CN" altLang="en-US"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可以包含多个测试用例</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。在使用测试套件时，首先在程序中</a:t>
            </a:r>
            <a:r>
              <a:rPr lang="zh-CN" altLang="en-US"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创建测试套件的对象</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，然后调用</a:t>
            </a:r>
            <a:r>
              <a:rPr lang="en-US"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addTest( )</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方法将每个测试用例添加到测试套件的对象中，这样执行一个测试套件就可以</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执行</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该测试套件中存放的所有测试用例。</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TextBox 20"/>
          <p:cNvSpPr>
            <a:spLocks noChangeArrowheads="1"/>
          </p:cNvSpPr>
          <p:nvPr/>
        </p:nvSpPr>
        <p:spPr bwMode="auto">
          <a:xfrm>
            <a:off x="1013454" y="4330771"/>
            <a:ext cx="2400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TestSuite</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8" name="TextBox 21"/>
          <p:cNvSpPr>
            <a:spLocks noChangeArrowheads="1"/>
          </p:cNvSpPr>
          <p:nvPr/>
        </p:nvSpPr>
        <p:spPr bwMode="auto">
          <a:xfrm>
            <a:off x="983206" y="2084671"/>
            <a:ext cx="2059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TestCase</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9" name="TextBox 22"/>
          <p:cNvSpPr>
            <a:spLocks noChangeArrowheads="1"/>
          </p:cNvSpPr>
          <p:nvPr/>
        </p:nvSpPr>
        <p:spPr bwMode="auto">
          <a:xfrm>
            <a:off x="1143690" y="1037821"/>
            <a:ext cx="100709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unittest </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框架需要掌握</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5 </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个基本要素，分别是</a:t>
            </a:r>
            <a:r>
              <a:rPr lang="en-US"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TestCase</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TestSuite</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TextTestRunner</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TextTestResult</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Fixture</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0" name="TextBox 13"/>
          <p:cNvSpPr>
            <a:spLocks noChangeArrowheads="1"/>
          </p:cNvSpPr>
          <p:nvPr/>
        </p:nvSpPr>
        <p:spPr bwMode="auto">
          <a:xfrm>
            <a:off x="1143690" y="2657188"/>
            <a:ext cx="1007097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TestCas</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表示</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测试用例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它</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是</a:t>
            </a:r>
            <a:r>
              <a:rPr lang="en-US"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unittest</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框架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提供的一个</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基</a:t>
            </a:r>
            <a:r>
              <a:rPr lang="zh-CN" altLang="zh-CN" sz="2000" smtClean="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当</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在程序中创建一个类继承</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TestCase</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时，该类中定义的每个测试方法都是一个测试用例，这些测试方法的名称必须以</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test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开头</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303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0" name="TextBox 13"/>
          <p:cNvSpPr>
            <a:spLocks noChangeArrowheads="1"/>
          </p:cNvSpPr>
          <p:nvPr/>
        </p:nvSpPr>
        <p:spPr bwMode="auto">
          <a:xfrm>
            <a:off x="1110938" y="1402986"/>
            <a:ext cx="94879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TextTestRunner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表示</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测试执行器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，用于执行测试用例或测试套件并返回测试结果。</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TextTestRunner</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类</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是运行测试用例的</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驱动类</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该</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类提供</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了</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run()</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方法来运行</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测试用例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或</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测试套件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Box 14"/>
          <p:cNvSpPr>
            <a:spLocks noChangeArrowheads="1"/>
          </p:cNvSpPr>
          <p:nvPr/>
        </p:nvSpPr>
        <p:spPr bwMode="auto">
          <a:xfrm>
            <a:off x="1101870" y="3281322"/>
            <a:ext cx="95295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TextTestResult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表示</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测试结果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，它用于</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展示所有用例执行成功或失败的结果信息</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。当程序执行完测试用例或测试套件后，</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TextTestResult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会将测试结果输出到控制台中。</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15"/>
          <p:cNvSpPr>
            <a:spLocks noChangeArrowheads="1"/>
          </p:cNvSpPr>
          <p:nvPr/>
        </p:nvSpPr>
        <p:spPr bwMode="auto">
          <a:xfrm>
            <a:off x="1126691" y="4852745"/>
            <a:ext cx="972051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Fixture</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表示</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测试固件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，用于</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初始化或销毁测试环境</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。测试固件可以理解为</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在测试之前或之后需要做的一些操作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。例如，在执行测试之前，需要打开浏览器、设置</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等待时间</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等</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；在</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结束之后，需要清理测试环境、关闭浏览器、退出浏览器驱动等。</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Box 18"/>
          <p:cNvSpPr>
            <a:spLocks noChangeArrowheads="1"/>
          </p:cNvSpPr>
          <p:nvPr/>
        </p:nvSpPr>
        <p:spPr bwMode="auto">
          <a:xfrm>
            <a:off x="1124107" y="1051976"/>
            <a:ext cx="2740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(3)TextTestRunner</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6" name="TextBox 19"/>
          <p:cNvSpPr>
            <a:spLocks noChangeArrowheads="1"/>
          </p:cNvSpPr>
          <p:nvPr/>
        </p:nvSpPr>
        <p:spPr bwMode="auto">
          <a:xfrm>
            <a:off x="1110938" y="2929871"/>
            <a:ext cx="24384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(4)TextTestResult</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7" name="TextBox 20"/>
          <p:cNvSpPr>
            <a:spLocks noChangeArrowheads="1"/>
          </p:cNvSpPr>
          <p:nvPr/>
        </p:nvSpPr>
        <p:spPr bwMode="auto">
          <a:xfrm>
            <a:off x="1143690" y="4374810"/>
            <a:ext cx="2400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(5)Fixture</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303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1143690" y="1125794"/>
            <a:ext cx="7128000" cy="499624"/>
          </a:xfrm>
          <a:prstGeom prst="rect">
            <a:avLst/>
          </a:prstGeom>
          <a:noFill/>
        </p:spPr>
        <p:txBody>
          <a:bodyPr wrap="square" rtlCol="0">
            <a:spAutoFit/>
          </a:bodyPr>
          <a:lstStyle/>
          <a:p>
            <a:pPr>
              <a:lnSpc>
                <a:spcPct val="150000"/>
              </a:lnSpc>
            </a:pPr>
            <a:r>
              <a:rPr lang="en-US" altLang="zh-CN" sz="2000" dirty="0" smtClean="0">
                <a:solidFill>
                  <a:srgbClr val="595959"/>
                </a:solidFill>
                <a:latin typeface="微软雅黑" panose="020B0503020204020204" pitchFamily="34" charset="-122"/>
                <a:ea typeface="微软雅黑" panose="020B0503020204020204" pitchFamily="34" charset="-122"/>
                <a:cs typeface="+mn-ea"/>
              </a:rPr>
              <a:t>Fixture</a:t>
            </a:r>
            <a:r>
              <a:rPr lang="zh-CN" altLang="zh-CN" sz="2000" dirty="0">
                <a:solidFill>
                  <a:srgbClr val="595959"/>
                </a:solidFill>
                <a:latin typeface="微软雅黑" panose="020B0503020204020204" pitchFamily="34" charset="-122"/>
                <a:ea typeface="微软雅黑" panose="020B0503020204020204" pitchFamily="34" charset="-122"/>
                <a:cs typeface="+mn-ea"/>
              </a:rPr>
              <a:t>的控制级别分为</a:t>
            </a:r>
            <a:r>
              <a:rPr lang="zh-CN" altLang="zh-CN" sz="2000" dirty="0">
                <a:solidFill>
                  <a:srgbClr val="1369B2"/>
                </a:solidFill>
                <a:latin typeface="微软雅黑" panose="020B0503020204020204" pitchFamily="34" charset="-122"/>
                <a:ea typeface="微软雅黑" panose="020B0503020204020204" pitchFamily="34" charset="-122"/>
                <a:cs typeface="+mn-ea"/>
              </a:rPr>
              <a:t>方法级别</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类级别</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mn-ea"/>
              </a:rPr>
              <a:t>模块级别</a:t>
            </a:r>
            <a:r>
              <a:rPr lang="zh-CN" altLang="zh-CN" sz="20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Freeform 5"/>
          <p:cNvSpPr/>
          <p:nvPr/>
        </p:nvSpPr>
        <p:spPr bwMode="auto">
          <a:xfrm>
            <a:off x="1458922" y="3472470"/>
            <a:ext cx="1463675" cy="1465262"/>
          </a:xfrm>
          <a:custGeom>
            <a:avLst/>
            <a:gdLst>
              <a:gd name="T0" fmla="*/ 1098181 w 861"/>
              <a:gd name="T1" fmla="*/ 731780 h 861"/>
              <a:gd name="T2" fmla="*/ 730988 w 861"/>
              <a:gd name="T3" fmla="*/ 1097670 h 861"/>
              <a:gd name="T4" fmla="*/ 365494 w 861"/>
              <a:gd name="T5" fmla="*/ 731780 h 861"/>
              <a:gd name="T6" fmla="*/ 730988 w 861"/>
              <a:gd name="T7" fmla="*/ 365890 h 861"/>
              <a:gd name="T8" fmla="*/ 829586 w 861"/>
              <a:gd name="T9" fmla="*/ 379505 h 861"/>
              <a:gd name="T10" fmla="*/ 710588 w 861"/>
              <a:gd name="T11" fmla="*/ 0 h 861"/>
              <a:gd name="T12" fmla="*/ 0 w 861"/>
              <a:gd name="T13" fmla="*/ 731780 h 861"/>
              <a:gd name="T14" fmla="*/ 730988 w 861"/>
              <a:gd name="T15" fmla="*/ 1465262 h 861"/>
              <a:gd name="T16" fmla="*/ 1463675 w 861"/>
              <a:gd name="T17" fmla="*/ 731780 h 861"/>
              <a:gd name="T18" fmla="*/ 1261378 w 861"/>
              <a:gd name="T19" fmla="*/ 226341 h 861"/>
              <a:gd name="T20" fmla="*/ 1002983 w 861"/>
              <a:gd name="T21" fmla="*/ 486719 h 861"/>
              <a:gd name="T22" fmla="*/ 1098181 w 861"/>
              <a:gd name="T23" fmla="*/ 731780 h 8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861">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rgbClr val="0070C0"/>
          </a:solidFill>
          <a:ln>
            <a:noFill/>
          </a:ln>
        </p:spPr>
        <p:txBody>
          <a:bodyPr lIns="68575" tIns="34288" rIns="68575" bIns="34288"/>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ea typeface="宋体" panose="02010600030101010101" pitchFamily="2" charset="-122"/>
              <a:cs typeface="+mn-lt"/>
            </a:endParaRPr>
          </a:p>
        </p:txBody>
      </p:sp>
      <p:sp>
        <p:nvSpPr>
          <p:cNvPr id="9" name="Freeform 6"/>
          <p:cNvSpPr/>
          <p:nvPr/>
        </p:nvSpPr>
        <p:spPr bwMode="auto">
          <a:xfrm>
            <a:off x="2238385" y="2696182"/>
            <a:ext cx="1463675" cy="1276350"/>
          </a:xfrm>
          <a:custGeom>
            <a:avLst/>
            <a:gdLst>
              <a:gd name="T0" fmla="*/ 1256279 w 861"/>
              <a:gd name="T1" fmla="*/ 1244016 h 750"/>
              <a:gd name="T2" fmla="*/ 1256279 w 861"/>
              <a:gd name="T3" fmla="*/ 1242314 h 750"/>
              <a:gd name="T4" fmla="*/ 1463675 w 861"/>
              <a:gd name="T5" fmla="*/ 733476 h 750"/>
              <a:gd name="T6" fmla="*/ 730988 w 861"/>
              <a:gd name="T7" fmla="*/ 0 h 750"/>
              <a:gd name="T8" fmla="*/ 0 w 861"/>
              <a:gd name="T9" fmla="*/ 733476 h 750"/>
              <a:gd name="T10" fmla="*/ 203997 w 861"/>
              <a:gd name="T11" fmla="*/ 1240612 h 750"/>
              <a:gd name="T12" fmla="*/ 203997 w 861"/>
              <a:gd name="T13" fmla="*/ 1242314 h 750"/>
              <a:gd name="T14" fmla="*/ 224396 w 861"/>
              <a:gd name="T15" fmla="*/ 1262736 h 750"/>
              <a:gd name="T16" fmla="*/ 482792 w 861"/>
              <a:gd name="T17" fmla="*/ 1002360 h 750"/>
              <a:gd name="T18" fmla="*/ 472592 w 861"/>
              <a:gd name="T19" fmla="*/ 992149 h 750"/>
              <a:gd name="T20" fmla="*/ 470892 w 861"/>
              <a:gd name="T21" fmla="*/ 990448 h 750"/>
              <a:gd name="T22" fmla="*/ 365494 w 861"/>
              <a:gd name="T23" fmla="*/ 733476 h 750"/>
              <a:gd name="T24" fmla="*/ 730988 w 861"/>
              <a:gd name="T25" fmla="*/ 365887 h 750"/>
              <a:gd name="T26" fmla="*/ 1096481 w 861"/>
              <a:gd name="T27" fmla="*/ 733476 h 750"/>
              <a:gd name="T28" fmla="*/ 992783 w 861"/>
              <a:gd name="T29" fmla="*/ 988746 h 750"/>
              <a:gd name="T30" fmla="*/ 992783 w 861"/>
              <a:gd name="T31" fmla="*/ 988746 h 750"/>
              <a:gd name="T32" fmla="*/ 992783 w 861"/>
              <a:gd name="T33" fmla="*/ 988746 h 750"/>
              <a:gd name="T34" fmla="*/ 957084 w 861"/>
              <a:gd name="T35" fmla="*/ 1026185 h 750"/>
              <a:gd name="T36" fmla="*/ 1225679 w 861"/>
              <a:gd name="T37" fmla="*/ 1276350 h 750"/>
              <a:gd name="T38" fmla="*/ 1256279 w 861"/>
              <a:gd name="T39" fmla="*/ 1244016 h 7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61" h="75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0070C0"/>
          </a:solidFill>
          <a:ln>
            <a:noFill/>
          </a:ln>
        </p:spPr>
        <p:txBody>
          <a:bodyPr lIns="68575" tIns="34288" rIns="68575" bIns="34288"/>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ea typeface="宋体" panose="02010600030101010101" pitchFamily="2" charset="-122"/>
              <a:cs typeface="+mn-lt"/>
            </a:endParaRPr>
          </a:p>
        </p:txBody>
      </p:sp>
      <p:sp>
        <p:nvSpPr>
          <p:cNvPr id="11" name="Freeform 7"/>
          <p:cNvSpPr/>
          <p:nvPr/>
        </p:nvSpPr>
        <p:spPr bwMode="auto">
          <a:xfrm>
            <a:off x="3014672" y="3472470"/>
            <a:ext cx="1465263" cy="1465262"/>
          </a:xfrm>
          <a:custGeom>
            <a:avLst/>
            <a:gdLst>
              <a:gd name="T0" fmla="*/ 753030 w 862"/>
              <a:gd name="T1" fmla="*/ 0 h 861"/>
              <a:gd name="T2" fmla="*/ 634041 w 862"/>
              <a:gd name="T3" fmla="*/ 379505 h 861"/>
              <a:gd name="T4" fmla="*/ 732632 w 862"/>
              <a:gd name="T5" fmla="*/ 365890 h 861"/>
              <a:gd name="T6" fmla="*/ 1098097 w 862"/>
              <a:gd name="T7" fmla="*/ 731780 h 861"/>
              <a:gd name="T8" fmla="*/ 732632 w 862"/>
              <a:gd name="T9" fmla="*/ 1097670 h 861"/>
              <a:gd name="T10" fmla="*/ 367166 w 862"/>
              <a:gd name="T11" fmla="*/ 731780 h 861"/>
              <a:gd name="T12" fmla="*/ 448758 w 862"/>
              <a:gd name="T13" fmla="*/ 500333 h 861"/>
              <a:gd name="T14" fmla="*/ 180183 w 862"/>
              <a:gd name="T15" fmla="*/ 250167 h 861"/>
              <a:gd name="T16" fmla="*/ 0 w 862"/>
              <a:gd name="T17" fmla="*/ 731780 h 861"/>
              <a:gd name="T18" fmla="*/ 732632 w 862"/>
              <a:gd name="T19" fmla="*/ 1465262 h 861"/>
              <a:gd name="T20" fmla="*/ 1465263 w 862"/>
              <a:gd name="T21" fmla="*/ 731780 h 861"/>
              <a:gd name="T22" fmla="*/ 753030 w 862"/>
              <a:gd name="T23" fmla="*/ 0 h 8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2" h="861">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0070C0"/>
          </a:solidFill>
          <a:ln>
            <a:noFill/>
          </a:ln>
        </p:spPr>
        <p:txBody>
          <a:bodyPr lIns="68575" tIns="34288" rIns="68575" bIns="34288"/>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ea typeface="宋体" panose="02010600030101010101" pitchFamily="2" charset="-122"/>
              <a:cs typeface="+mn-lt"/>
            </a:endParaRPr>
          </a:p>
        </p:txBody>
      </p:sp>
      <p:sp>
        <p:nvSpPr>
          <p:cNvPr id="12" name="TextBox 175"/>
          <p:cNvSpPr txBox="1">
            <a:spLocks noChangeArrowheads="1"/>
          </p:cNvSpPr>
          <p:nvPr/>
        </p:nvSpPr>
        <p:spPr bwMode="auto">
          <a:xfrm>
            <a:off x="2720984" y="3180370"/>
            <a:ext cx="4810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spAutoFit/>
          </a:bodyPr>
          <a:lstStyle>
            <a:lvl1pPr defTabSz="455295">
              <a:defRPr>
                <a:solidFill>
                  <a:schemeClr val="tx1"/>
                </a:solidFill>
                <a:latin typeface="Calibri" panose="020F0502020204030204" pitchFamily="34" charset="0"/>
                <a:ea typeface="宋体" panose="02010600030101010101" pitchFamily="2" charset="-122"/>
              </a:defRPr>
            </a:lvl1pPr>
            <a:lvl2pPr marL="742950" indent="-285750" defTabSz="455295">
              <a:defRPr>
                <a:solidFill>
                  <a:schemeClr val="tx1"/>
                </a:solidFill>
                <a:latin typeface="Calibri" panose="020F0502020204030204" pitchFamily="34" charset="0"/>
                <a:ea typeface="宋体" panose="02010600030101010101" pitchFamily="2" charset="-122"/>
              </a:defRPr>
            </a:lvl2pPr>
            <a:lvl3pPr marL="1143000" indent="-228600" defTabSz="455295">
              <a:defRPr>
                <a:solidFill>
                  <a:schemeClr val="tx1"/>
                </a:solidFill>
                <a:latin typeface="Calibri" panose="020F0502020204030204" pitchFamily="34" charset="0"/>
                <a:ea typeface="宋体" panose="02010600030101010101" pitchFamily="2" charset="-122"/>
              </a:defRPr>
            </a:lvl3pPr>
            <a:lvl4pPr marL="1600200" indent="-228600" defTabSz="455295">
              <a:defRPr>
                <a:solidFill>
                  <a:schemeClr val="tx1"/>
                </a:solidFill>
                <a:latin typeface="Calibri" panose="020F0502020204030204" pitchFamily="34" charset="0"/>
                <a:ea typeface="宋体" panose="02010600030101010101" pitchFamily="2" charset="-122"/>
              </a:defRPr>
            </a:lvl4pPr>
            <a:lvl5pPr marL="2057400" indent="-228600" defTabSz="455295">
              <a:defRPr>
                <a:solidFill>
                  <a:schemeClr val="tx1"/>
                </a:solidFill>
                <a:latin typeface="Calibri" panose="020F0502020204030204" pitchFamily="34" charset="0"/>
                <a:ea typeface="宋体" panose="02010600030101010101" pitchFamily="2" charset="-122"/>
              </a:defRPr>
            </a:lvl5pPr>
            <a:lvl6pPr marL="25146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455295" rtl="0" eaLnBrk="1" fontAlgn="base" latinLnBrk="0" hangingPunct="1">
              <a:lnSpc>
                <a:spcPct val="100000"/>
              </a:lnSpc>
              <a:spcBef>
                <a:spcPct val="0"/>
              </a:spcBef>
              <a:spcAft>
                <a:spcPct val="0"/>
              </a:spcAft>
              <a:buClrTx/>
              <a:buSzTx/>
              <a:buFont typeface="Arial" panose="020B0604020202020204" pitchFamily="34" charset="0"/>
              <a:buNone/>
              <a:defRPr/>
            </a:pPr>
            <a:r>
              <a:rPr kumimoji="0" lang="id-ID" altLang="en-US" sz="2400" b="1" i="0" u="none" strike="noStrike" kern="1200" cap="none" spc="0" normalizeH="0" baseline="0" noProof="0" dirty="0">
                <a:ln>
                  <a:noFill/>
                </a:ln>
                <a:solidFill>
                  <a:srgbClr val="014076"/>
                </a:solidFill>
                <a:effectLst/>
                <a:uLnTx/>
                <a:uFillTx/>
                <a:latin typeface="+mn-lt"/>
                <a:ea typeface="微软雅黑" panose="020B0503020204020204" pitchFamily="34" charset="-122"/>
                <a:cs typeface="+mn-lt"/>
                <a:sym typeface="Arial" panose="020B0604020202020204" pitchFamily="34" charset="0"/>
              </a:rPr>
              <a:t>01</a:t>
            </a:r>
            <a:endParaRPr kumimoji="0" lang="id-ID" altLang="en-US" sz="2400" b="1" i="0" u="none" strike="noStrike" kern="1200" cap="none" spc="0" normalizeH="0" baseline="0" noProof="0" dirty="0">
              <a:ln>
                <a:noFill/>
              </a:ln>
              <a:solidFill>
                <a:srgbClr val="014076"/>
              </a:solidFill>
              <a:effectLst/>
              <a:uLnTx/>
              <a:uFillTx/>
              <a:latin typeface="+mn-lt"/>
              <a:ea typeface="微软雅黑" panose="020B0503020204020204" pitchFamily="34" charset="-122"/>
              <a:cs typeface="+mn-lt"/>
              <a:sym typeface="Arial" panose="020B0604020202020204" pitchFamily="34" charset="0"/>
            </a:endParaRPr>
          </a:p>
        </p:txBody>
      </p:sp>
      <p:sp>
        <p:nvSpPr>
          <p:cNvPr id="13" name="TextBox 176"/>
          <p:cNvSpPr txBox="1">
            <a:spLocks noChangeArrowheads="1"/>
          </p:cNvSpPr>
          <p:nvPr/>
        </p:nvSpPr>
        <p:spPr bwMode="auto">
          <a:xfrm>
            <a:off x="1922472" y="3972532"/>
            <a:ext cx="5238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spAutoFit/>
          </a:bodyPr>
          <a:lstStyle>
            <a:lvl1pPr defTabSz="455295">
              <a:defRPr>
                <a:solidFill>
                  <a:schemeClr val="tx1"/>
                </a:solidFill>
                <a:latin typeface="Calibri" panose="020F0502020204030204" pitchFamily="34" charset="0"/>
                <a:ea typeface="宋体" panose="02010600030101010101" pitchFamily="2" charset="-122"/>
              </a:defRPr>
            </a:lvl1pPr>
            <a:lvl2pPr marL="742950" indent="-285750" defTabSz="455295">
              <a:defRPr>
                <a:solidFill>
                  <a:schemeClr val="tx1"/>
                </a:solidFill>
                <a:latin typeface="Calibri" panose="020F0502020204030204" pitchFamily="34" charset="0"/>
                <a:ea typeface="宋体" panose="02010600030101010101" pitchFamily="2" charset="-122"/>
              </a:defRPr>
            </a:lvl2pPr>
            <a:lvl3pPr marL="1143000" indent="-228600" defTabSz="455295">
              <a:defRPr>
                <a:solidFill>
                  <a:schemeClr val="tx1"/>
                </a:solidFill>
                <a:latin typeface="Calibri" panose="020F0502020204030204" pitchFamily="34" charset="0"/>
                <a:ea typeface="宋体" panose="02010600030101010101" pitchFamily="2" charset="-122"/>
              </a:defRPr>
            </a:lvl3pPr>
            <a:lvl4pPr marL="1600200" indent="-228600" defTabSz="455295">
              <a:defRPr>
                <a:solidFill>
                  <a:schemeClr val="tx1"/>
                </a:solidFill>
                <a:latin typeface="Calibri" panose="020F0502020204030204" pitchFamily="34" charset="0"/>
                <a:ea typeface="宋体" panose="02010600030101010101" pitchFamily="2" charset="-122"/>
              </a:defRPr>
            </a:lvl4pPr>
            <a:lvl5pPr marL="2057400" indent="-228600" defTabSz="455295">
              <a:defRPr>
                <a:solidFill>
                  <a:schemeClr val="tx1"/>
                </a:solidFill>
                <a:latin typeface="Calibri" panose="020F0502020204030204" pitchFamily="34" charset="0"/>
                <a:ea typeface="宋体" panose="02010600030101010101" pitchFamily="2" charset="-122"/>
              </a:defRPr>
            </a:lvl5pPr>
            <a:lvl6pPr marL="25146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455295" rtl="0" eaLnBrk="1" fontAlgn="base" latinLnBrk="0" hangingPunct="1">
              <a:lnSpc>
                <a:spcPct val="100000"/>
              </a:lnSpc>
              <a:spcBef>
                <a:spcPct val="0"/>
              </a:spcBef>
              <a:spcAft>
                <a:spcPct val="0"/>
              </a:spcAft>
              <a:buClrTx/>
              <a:buSzTx/>
              <a:buFont typeface="Arial" panose="020B0604020202020204" pitchFamily="34" charset="0"/>
              <a:buNone/>
              <a:defRPr/>
            </a:pPr>
            <a:r>
              <a:rPr kumimoji="0" lang="id-ID" altLang="en-US" sz="2700" b="1" i="0" u="none" strike="noStrike" kern="1200" cap="none" spc="0" normalizeH="0" baseline="0" noProof="0">
                <a:ln>
                  <a:noFill/>
                </a:ln>
                <a:solidFill>
                  <a:srgbClr val="014076"/>
                </a:solidFill>
                <a:effectLst/>
                <a:uLnTx/>
                <a:uFillTx/>
                <a:latin typeface="+mn-lt"/>
                <a:ea typeface="微软雅黑" panose="020B0503020204020204" pitchFamily="34" charset="-122"/>
                <a:cs typeface="+mn-lt"/>
                <a:sym typeface="Arial" panose="020B0604020202020204" pitchFamily="34" charset="0"/>
              </a:rPr>
              <a:t>02</a:t>
            </a:r>
            <a:endParaRPr kumimoji="0" lang="id-ID" altLang="en-US" sz="2700" b="1" i="0" u="none" strike="noStrike" kern="1200" cap="none" spc="0" normalizeH="0" baseline="0" noProof="0">
              <a:ln>
                <a:noFill/>
              </a:ln>
              <a:solidFill>
                <a:srgbClr val="014076"/>
              </a:solidFill>
              <a:effectLst/>
              <a:uLnTx/>
              <a:uFillTx/>
              <a:latin typeface="+mn-lt"/>
              <a:ea typeface="微软雅黑" panose="020B0503020204020204" pitchFamily="34" charset="-122"/>
              <a:cs typeface="+mn-lt"/>
              <a:sym typeface="Arial" panose="020B0604020202020204" pitchFamily="34" charset="0"/>
            </a:endParaRPr>
          </a:p>
        </p:txBody>
      </p:sp>
      <p:sp>
        <p:nvSpPr>
          <p:cNvPr id="14" name="TextBox 177"/>
          <p:cNvSpPr txBox="1">
            <a:spLocks noChangeArrowheads="1"/>
          </p:cNvSpPr>
          <p:nvPr/>
        </p:nvSpPr>
        <p:spPr bwMode="auto">
          <a:xfrm>
            <a:off x="3468697" y="3972532"/>
            <a:ext cx="4810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spAutoFit/>
          </a:bodyPr>
          <a:lstStyle>
            <a:lvl1pPr defTabSz="455295">
              <a:defRPr>
                <a:solidFill>
                  <a:schemeClr val="tx1"/>
                </a:solidFill>
                <a:latin typeface="Calibri" panose="020F0502020204030204" pitchFamily="34" charset="0"/>
                <a:ea typeface="宋体" panose="02010600030101010101" pitchFamily="2" charset="-122"/>
              </a:defRPr>
            </a:lvl1pPr>
            <a:lvl2pPr marL="742950" indent="-285750" defTabSz="455295">
              <a:defRPr>
                <a:solidFill>
                  <a:schemeClr val="tx1"/>
                </a:solidFill>
                <a:latin typeface="Calibri" panose="020F0502020204030204" pitchFamily="34" charset="0"/>
                <a:ea typeface="宋体" panose="02010600030101010101" pitchFamily="2" charset="-122"/>
              </a:defRPr>
            </a:lvl2pPr>
            <a:lvl3pPr marL="1143000" indent="-228600" defTabSz="455295">
              <a:defRPr>
                <a:solidFill>
                  <a:schemeClr val="tx1"/>
                </a:solidFill>
                <a:latin typeface="Calibri" panose="020F0502020204030204" pitchFamily="34" charset="0"/>
                <a:ea typeface="宋体" panose="02010600030101010101" pitchFamily="2" charset="-122"/>
              </a:defRPr>
            </a:lvl3pPr>
            <a:lvl4pPr marL="1600200" indent="-228600" defTabSz="455295">
              <a:defRPr>
                <a:solidFill>
                  <a:schemeClr val="tx1"/>
                </a:solidFill>
                <a:latin typeface="Calibri" panose="020F0502020204030204" pitchFamily="34" charset="0"/>
                <a:ea typeface="宋体" panose="02010600030101010101" pitchFamily="2" charset="-122"/>
              </a:defRPr>
            </a:lvl4pPr>
            <a:lvl5pPr marL="2057400" indent="-228600" defTabSz="455295">
              <a:defRPr>
                <a:solidFill>
                  <a:schemeClr val="tx1"/>
                </a:solidFill>
                <a:latin typeface="Calibri" panose="020F0502020204030204" pitchFamily="34" charset="0"/>
                <a:ea typeface="宋体" panose="02010600030101010101" pitchFamily="2" charset="-122"/>
              </a:defRPr>
            </a:lvl5pPr>
            <a:lvl6pPr marL="25146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55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455295" rtl="0" eaLnBrk="1" fontAlgn="base" latinLnBrk="0" hangingPunct="1">
              <a:lnSpc>
                <a:spcPct val="100000"/>
              </a:lnSpc>
              <a:spcBef>
                <a:spcPct val="0"/>
              </a:spcBef>
              <a:spcAft>
                <a:spcPct val="0"/>
              </a:spcAft>
              <a:buClrTx/>
              <a:buSzTx/>
              <a:buFont typeface="Arial" panose="020B0604020202020204" pitchFamily="34" charset="0"/>
              <a:buNone/>
              <a:defRPr/>
            </a:pPr>
            <a:r>
              <a:rPr kumimoji="0" lang="id-ID" altLang="en-US" sz="2400" b="1" i="0" u="none" strike="noStrike" kern="1200" cap="none" spc="0" normalizeH="0" baseline="0" noProof="0">
                <a:ln>
                  <a:noFill/>
                </a:ln>
                <a:solidFill>
                  <a:srgbClr val="014076"/>
                </a:solidFill>
                <a:effectLst/>
                <a:uLnTx/>
                <a:uFillTx/>
                <a:latin typeface="+mn-lt"/>
                <a:ea typeface="微软雅黑" panose="020B0503020204020204" pitchFamily="34" charset="-122"/>
                <a:cs typeface="+mn-lt"/>
                <a:sym typeface="Arial" panose="020B0604020202020204" pitchFamily="34" charset="0"/>
              </a:rPr>
              <a:t>03</a:t>
            </a:r>
            <a:endParaRPr kumimoji="0" lang="id-ID" altLang="en-US" sz="2400" b="1" i="0" u="none" strike="noStrike" kern="1200" cap="none" spc="0" normalizeH="0" baseline="0" noProof="0">
              <a:ln>
                <a:noFill/>
              </a:ln>
              <a:solidFill>
                <a:srgbClr val="014076"/>
              </a:solidFill>
              <a:effectLst/>
              <a:uLnTx/>
              <a:uFillTx/>
              <a:latin typeface="+mn-lt"/>
              <a:ea typeface="微软雅黑" panose="020B0503020204020204" pitchFamily="34" charset="-122"/>
              <a:cs typeface="+mn-lt"/>
              <a:sym typeface="Arial" panose="020B0604020202020204" pitchFamily="34" charset="0"/>
            </a:endParaRPr>
          </a:p>
        </p:txBody>
      </p:sp>
      <p:sp>
        <p:nvSpPr>
          <p:cNvPr id="15" name="Line 7"/>
          <p:cNvSpPr>
            <a:spLocks noChangeShapeType="1"/>
          </p:cNvSpPr>
          <p:nvPr/>
        </p:nvSpPr>
        <p:spPr bwMode="auto">
          <a:xfrm flipH="1">
            <a:off x="5088477" y="2535845"/>
            <a:ext cx="0" cy="2565400"/>
          </a:xfrm>
          <a:prstGeom prst="line">
            <a:avLst/>
          </a:prstGeom>
          <a:noFill/>
          <a:ln w="12700">
            <a:solidFill>
              <a:schemeClr val="accent1"/>
            </a:solidFill>
            <a:round/>
          </a:ln>
          <a:extLst>
            <a:ext uri="{909E8E84-426E-40DD-AFC4-6F175D3DCCD1}">
              <a14:hiddenFill xmlns:a14="http://schemas.microsoft.com/office/drawing/2010/main">
                <a:noFill/>
              </a14:hiddenFill>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6" name="AutoShape 9"/>
          <p:cNvSpPr>
            <a:spLocks noChangeArrowheads="1"/>
          </p:cNvSpPr>
          <p:nvPr/>
        </p:nvSpPr>
        <p:spPr bwMode="auto">
          <a:xfrm>
            <a:off x="5375499" y="1874448"/>
            <a:ext cx="762000" cy="1004887"/>
          </a:xfrm>
          <a:custGeom>
            <a:avLst/>
            <a:gdLst>
              <a:gd name="T0" fmla="*/ 13440833 w 21600"/>
              <a:gd name="T1" fmla="*/ 23374974 h 21600"/>
              <a:gd name="T2" fmla="*/ 13440833 w 21600"/>
              <a:gd name="T3" fmla="*/ 23374974 h 21600"/>
              <a:gd name="T4" fmla="*/ 13440833 w 21600"/>
              <a:gd name="T5" fmla="*/ 23374974 h 21600"/>
              <a:gd name="T6" fmla="*/ 13440833 w 21600"/>
              <a:gd name="T7" fmla="*/ 2337497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9" tIns="45719" rIns="45719" bIns="45719"/>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0">
              <a:lnSpc>
                <a:spcPct val="100000"/>
              </a:lnSpc>
              <a:spcBef>
                <a:spcPct val="0"/>
              </a:spcBef>
              <a:spcAft>
                <a:spcPct val="0"/>
              </a:spcAft>
              <a:buClrTx/>
              <a:buSzTx/>
              <a:buFont typeface="Arial" panose="020B0604020202020204" pitchFamily="34" charset="0"/>
              <a:buNone/>
              <a:defRPr/>
            </a:pPr>
            <a:r>
              <a:rPr kumimoji="0" lang="es-ES" altLang="en-US" sz="6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lt"/>
                <a:sym typeface="Arial" panose="020B0604020202020204" pitchFamily="34" charset="0"/>
              </a:rPr>
              <a:t>1</a:t>
            </a:r>
            <a:endParaRPr kumimoji="0" lang="es-ES" altLang="en-US" sz="6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lt"/>
              <a:sym typeface="Arial" panose="020B0604020202020204" pitchFamily="34" charset="0"/>
            </a:endParaRPr>
          </a:p>
        </p:txBody>
      </p:sp>
      <p:sp>
        <p:nvSpPr>
          <p:cNvPr id="17" name="AutoShape 12"/>
          <p:cNvSpPr>
            <a:spLocks noChangeArrowheads="1"/>
          </p:cNvSpPr>
          <p:nvPr/>
        </p:nvSpPr>
        <p:spPr bwMode="auto">
          <a:xfrm>
            <a:off x="5392220" y="3245414"/>
            <a:ext cx="762000" cy="1006475"/>
          </a:xfrm>
          <a:custGeom>
            <a:avLst/>
            <a:gdLst>
              <a:gd name="T0" fmla="*/ 13440833 w 21600"/>
              <a:gd name="T1" fmla="*/ 23448910 h 21600"/>
              <a:gd name="T2" fmla="*/ 13440833 w 21600"/>
              <a:gd name="T3" fmla="*/ 23448910 h 21600"/>
              <a:gd name="T4" fmla="*/ 13440833 w 21600"/>
              <a:gd name="T5" fmla="*/ 23448910 h 21600"/>
              <a:gd name="T6" fmla="*/ 13440833 w 21600"/>
              <a:gd name="T7" fmla="*/ 2344891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9" tIns="45719" rIns="45719" bIns="45719"/>
          <a:lstStyle/>
          <a:p>
            <a:pPr fontAlgn="base" hangingPunct="0">
              <a:spcBef>
                <a:spcPct val="0"/>
              </a:spcBef>
              <a:spcAft>
                <a:spcPct val="0"/>
              </a:spcAft>
              <a:buFont typeface="Arial" panose="020B0604020202020204" pitchFamily="34" charset="0"/>
              <a:buNone/>
            </a:pPr>
            <a:r>
              <a:rPr lang="es-ES" altLang="en-US" sz="6000" dirty="0">
                <a:solidFill>
                  <a:srgbClr val="0070C0"/>
                </a:solidFill>
                <a:latin typeface="微软雅黑" panose="020B0503020204020204" pitchFamily="34" charset="-122"/>
                <a:ea typeface="微软雅黑" panose="020B0503020204020204" pitchFamily="34" charset="-122"/>
                <a:cs typeface="+mn-lt"/>
                <a:sym typeface="Arial" panose="020B0604020202020204" pitchFamily="34" charset="0"/>
              </a:rPr>
              <a:t>2</a:t>
            </a:r>
            <a:endParaRPr lang="es-ES" altLang="en-US" sz="6000" dirty="0">
              <a:solidFill>
                <a:srgbClr val="0070C0"/>
              </a:solidFill>
              <a:latin typeface="微软雅黑" panose="020B0503020204020204" pitchFamily="34" charset="-122"/>
              <a:ea typeface="微软雅黑" panose="020B0503020204020204" pitchFamily="34" charset="-122"/>
              <a:cs typeface="+mn-lt"/>
              <a:sym typeface="Arial" panose="020B0604020202020204" pitchFamily="34" charset="0"/>
            </a:endParaRPr>
          </a:p>
        </p:txBody>
      </p:sp>
      <p:sp>
        <p:nvSpPr>
          <p:cNvPr id="18" name="AutoShape 15"/>
          <p:cNvSpPr>
            <a:spLocks noChangeArrowheads="1"/>
          </p:cNvSpPr>
          <p:nvPr/>
        </p:nvSpPr>
        <p:spPr bwMode="auto">
          <a:xfrm>
            <a:off x="5426086" y="4641986"/>
            <a:ext cx="762000" cy="1006475"/>
          </a:xfrm>
          <a:custGeom>
            <a:avLst/>
            <a:gdLst>
              <a:gd name="T0" fmla="*/ 13440833 w 21600"/>
              <a:gd name="T1" fmla="*/ 23448910 h 21600"/>
              <a:gd name="T2" fmla="*/ 13440833 w 21600"/>
              <a:gd name="T3" fmla="*/ 23448910 h 21600"/>
              <a:gd name="T4" fmla="*/ 13440833 w 21600"/>
              <a:gd name="T5" fmla="*/ 23448910 h 21600"/>
              <a:gd name="T6" fmla="*/ 13440833 w 21600"/>
              <a:gd name="T7" fmla="*/ 2344891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9" tIns="45719" rIns="45719" bIns="45719"/>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0">
              <a:lnSpc>
                <a:spcPct val="100000"/>
              </a:lnSpc>
              <a:spcBef>
                <a:spcPct val="0"/>
              </a:spcBef>
              <a:spcAft>
                <a:spcPct val="0"/>
              </a:spcAft>
              <a:buClrTx/>
              <a:buSzTx/>
              <a:buFont typeface="Arial" panose="020B0604020202020204" pitchFamily="34" charset="0"/>
              <a:buNone/>
              <a:defRPr/>
            </a:pPr>
            <a:r>
              <a:rPr kumimoji="0" lang="es-ES" altLang="en-US" sz="6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lt"/>
                <a:sym typeface="Arial" panose="020B0604020202020204" pitchFamily="34" charset="0"/>
              </a:rPr>
              <a:t>3</a:t>
            </a:r>
            <a:endParaRPr kumimoji="0" lang="es-ES" altLang="en-US" sz="6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lt"/>
              <a:sym typeface="Arial" panose="020B0604020202020204" pitchFamily="34" charset="0"/>
            </a:endParaRPr>
          </a:p>
        </p:txBody>
      </p:sp>
      <p:sp>
        <p:nvSpPr>
          <p:cNvPr id="19" name="TextBox 35"/>
          <p:cNvSpPr txBox="1"/>
          <p:nvPr/>
        </p:nvSpPr>
        <p:spPr>
          <a:xfrm>
            <a:off x="6265376" y="2253321"/>
            <a:ext cx="5116498" cy="830997"/>
          </a:xfrm>
          <a:prstGeom prst="rect">
            <a:avLst/>
          </a:prstGeom>
          <a:noFill/>
        </p:spPr>
        <p:txBody>
          <a:bodyPr wrap="square" rtlCol="0">
            <a:spAutoFit/>
          </a:bodyPr>
          <a:lstStyle/>
          <a:p>
            <a:pPr lvl="0" defTabSz="914400">
              <a:lnSpc>
                <a:spcPct val="150000"/>
              </a:lnSpc>
              <a:defRPr/>
            </a:pPr>
            <a:r>
              <a:rPr lang="zh-CN" altLang="zh-CN" sz="1600" dirty="0">
                <a:solidFill>
                  <a:srgbClr val="595959"/>
                </a:solidFill>
                <a:latin typeface="微软雅黑" panose="020B0503020204020204" pitchFamily="34" charset="-122"/>
                <a:ea typeface="微软雅黑" panose="020B0503020204020204" pitchFamily="34" charset="-122"/>
                <a:cs typeface="+mn-ea"/>
              </a:rPr>
              <a:t>在</a:t>
            </a:r>
            <a:r>
              <a:rPr lang="zh-CN" altLang="zh-CN" sz="1600" dirty="0">
                <a:solidFill>
                  <a:srgbClr val="1369B2"/>
                </a:solidFill>
                <a:latin typeface="微软雅黑" panose="020B0503020204020204" pitchFamily="34" charset="-122"/>
                <a:ea typeface="微软雅黑" panose="020B0503020204020204" pitchFamily="34" charset="-122"/>
                <a:cs typeface="+mn-ea"/>
              </a:rPr>
              <a:t>测试类</a:t>
            </a:r>
            <a:r>
              <a:rPr lang="zh-CN" altLang="zh-CN" sz="1600" dirty="0">
                <a:solidFill>
                  <a:srgbClr val="595959"/>
                </a:solidFill>
                <a:latin typeface="微软雅黑" panose="020B0503020204020204" pitchFamily="34" charset="-122"/>
                <a:ea typeface="微软雅黑" panose="020B0503020204020204" pitchFamily="34" charset="-122"/>
                <a:cs typeface="+mn-ea"/>
              </a:rPr>
              <a:t>中定义</a:t>
            </a:r>
            <a:r>
              <a:rPr lang="en-US" altLang="zh-CN" sz="1600" dirty="0" err="1">
                <a:solidFill>
                  <a:srgbClr val="1369B2"/>
                </a:solidFill>
                <a:latin typeface="微软雅黑" panose="020B0503020204020204" pitchFamily="34" charset="-122"/>
                <a:ea typeface="微软雅黑" panose="020B0503020204020204" pitchFamily="34" charset="-122"/>
                <a:cs typeface="+mn-ea"/>
              </a:rPr>
              <a:t>setUp</a:t>
            </a:r>
            <a:r>
              <a:rPr lang="en-US" altLang="zh-CN" sz="1600" dirty="0">
                <a:solidFill>
                  <a:srgbClr val="1369B2"/>
                </a:solidFill>
                <a:latin typeface="微软雅黑" panose="020B0503020204020204" pitchFamily="34" charset="-122"/>
                <a:ea typeface="微软雅黑" panose="020B0503020204020204" pitchFamily="34" charset="-122"/>
                <a:cs typeface="+mn-ea"/>
              </a:rPr>
              <a:t>()</a:t>
            </a:r>
            <a:r>
              <a:rPr lang="zh-CN" altLang="zh-CN" sz="1600" dirty="0">
                <a:solidFill>
                  <a:srgbClr val="1369B2"/>
                </a:solidFill>
                <a:latin typeface="微软雅黑" panose="020B0503020204020204" pitchFamily="34" charset="-122"/>
                <a:ea typeface="微软雅黑" panose="020B0503020204020204" pitchFamily="34" charset="-122"/>
                <a:cs typeface="+mn-ea"/>
              </a:rPr>
              <a:t>方法</a:t>
            </a:r>
            <a:r>
              <a:rPr lang="zh-CN" altLang="zh-CN" sz="1600" dirty="0">
                <a:solidFill>
                  <a:srgbClr val="595959"/>
                </a:solidFill>
                <a:latin typeface="微软雅黑" panose="020B0503020204020204" pitchFamily="34" charset="-122"/>
                <a:ea typeface="微软雅黑" panose="020B0503020204020204" pitchFamily="34" charset="-122"/>
                <a:cs typeface="+mn-ea"/>
              </a:rPr>
              <a:t>与</a:t>
            </a:r>
            <a:r>
              <a:rPr lang="en-US" altLang="zh-CN" sz="1600" dirty="0" err="1">
                <a:solidFill>
                  <a:srgbClr val="1369B2"/>
                </a:solidFill>
                <a:latin typeface="微软雅黑" panose="020B0503020204020204" pitchFamily="34" charset="-122"/>
                <a:ea typeface="微软雅黑" panose="020B0503020204020204" pitchFamily="34" charset="-122"/>
                <a:cs typeface="+mn-ea"/>
              </a:rPr>
              <a:t>tearDown</a:t>
            </a:r>
            <a:r>
              <a:rPr lang="en-US" altLang="zh-CN" sz="1600" dirty="0">
                <a:solidFill>
                  <a:srgbClr val="1369B2"/>
                </a:solidFill>
                <a:latin typeface="微软雅黑" panose="020B0503020204020204" pitchFamily="34" charset="-122"/>
                <a:ea typeface="微软雅黑" panose="020B0503020204020204" pitchFamily="34" charset="-122"/>
                <a:cs typeface="+mn-ea"/>
              </a:rPr>
              <a:t>()</a:t>
            </a:r>
            <a:r>
              <a:rPr lang="zh-CN" altLang="zh-CN" sz="1600" dirty="0">
                <a:solidFill>
                  <a:srgbClr val="595959"/>
                </a:solidFill>
                <a:latin typeface="微软雅黑" panose="020B0503020204020204" pitchFamily="34" charset="-122"/>
                <a:ea typeface="微软雅黑" panose="020B0503020204020204" pitchFamily="34" charset="-122"/>
                <a:cs typeface="+mn-ea"/>
              </a:rPr>
              <a:t>方法</a:t>
            </a:r>
            <a:r>
              <a:rPr lang="zh-CN" altLang="zh-CN" sz="1600">
                <a:solidFill>
                  <a:srgbClr val="595959"/>
                </a:solidFill>
                <a:latin typeface="微软雅黑" panose="020B0503020204020204" pitchFamily="34" charset="-122"/>
                <a:ea typeface="微软雅黑" panose="020B0503020204020204" pitchFamily="34" charset="-122"/>
                <a:cs typeface="+mn-ea"/>
              </a:rPr>
              <a:t>，</a:t>
            </a:r>
            <a:r>
              <a:rPr lang="zh-CN" altLang="zh-CN" sz="1600" smtClean="0">
                <a:solidFill>
                  <a:srgbClr val="595959"/>
                </a:solidFill>
                <a:latin typeface="微软雅黑" panose="020B0503020204020204" pitchFamily="34" charset="-122"/>
                <a:ea typeface="微软雅黑" panose="020B0503020204020204" pitchFamily="34" charset="-122"/>
                <a:cs typeface="+mn-ea"/>
              </a:rPr>
              <a:t>这</a:t>
            </a:r>
            <a:r>
              <a:rPr lang="en-US" altLang="zh-CN" sz="1600" smtClean="0">
                <a:solidFill>
                  <a:srgbClr val="595959"/>
                </a:solidFill>
                <a:latin typeface="微软雅黑" panose="020B0503020204020204" pitchFamily="34" charset="-122"/>
                <a:ea typeface="微软雅黑" panose="020B0503020204020204" pitchFamily="34" charset="-122"/>
                <a:cs typeface="+mn-ea"/>
              </a:rPr>
              <a:t>2</a:t>
            </a:r>
            <a:r>
              <a:rPr lang="zh-CN" altLang="zh-CN" sz="1600" smtClean="0">
                <a:solidFill>
                  <a:srgbClr val="595959"/>
                </a:solidFill>
                <a:latin typeface="微软雅黑" panose="020B0503020204020204" pitchFamily="34" charset="-122"/>
                <a:ea typeface="微软雅黑" panose="020B0503020204020204" pitchFamily="34" charset="-122"/>
                <a:cs typeface="+mn-ea"/>
              </a:rPr>
              <a:t>个</a:t>
            </a:r>
            <a:r>
              <a:rPr lang="zh-CN" altLang="zh-CN" sz="1600" dirty="0">
                <a:solidFill>
                  <a:srgbClr val="595959"/>
                </a:solidFill>
                <a:latin typeface="微软雅黑" panose="020B0503020204020204" pitchFamily="34" charset="-122"/>
                <a:ea typeface="微软雅黑" panose="020B0503020204020204" pitchFamily="34" charset="-122"/>
                <a:cs typeface="+mn-ea"/>
              </a:rPr>
              <a:t>方法在</a:t>
            </a:r>
            <a:r>
              <a:rPr lang="zh-CN" altLang="zh-CN" sz="1600" dirty="0">
                <a:solidFill>
                  <a:srgbClr val="1369B2"/>
                </a:solidFill>
                <a:latin typeface="微软雅黑" panose="020B0503020204020204" pitchFamily="34" charset="-122"/>
                <a:ea typeface="微软雅黑" panose="020B0503020204020204" pitchFamily="34" charset="-122"/>
                <a:cs typeface="+mn-ea"/>
              </a:rPr>
              <a:t>每个测试用例被执行前后</a:t>
            </a:r>
            <a:r>
              <a:rPr lang="zh-CN" altLang="zh-CN" sz="1600" dirty="0">
                <a:solidFill>
                  <a:srgbClr val="595959"/>
                </a:solidFill>
                <a:latin typeface="微软雅黑" panose="020B0503020204020204" pitchFamily="34" charset="-122"/>
                <a:ea typeface="微软雅黑" panose="020B0503020204020204" pitchFamily="34" charset="-122"/>
                <a:cs typeface="+mn-ea"/>
              </a:rPr>
              <a:t>都会被调用。</a:t>
            </a:r>
            <a:endParaRPr lang="zh-CN" altLang="en-US" sz="1600" dirty="0">
              <a:solidFill>
                <a:srgbClr val="595959"/>
              </a:solidFill>
              <a:latin typeface="微软雅黑" panose="020B0503020204020204" pitchFamily="34" charset="-122"/>
              <a:ea typeface="微软雅黑" panose="020B0503020204020204" pitchFamily="34" charset="-122"/>
              <a:cs typeface="+mn-ea"/>
              <a:sym typeface="+mn-ea"/>
            </a:endParaRPr>
          </a:p>
        </p:txBody>
      </p:sp>
      <p:sp>
        <p:nvSpPr>
          <p:cNvPr id="20" name="文本框 12"/>
          <p:cNvSpPr txBox="1"/>
          <p:nvPr/>
        </p:nvSpPr>
        <p:spPr>
          <a:xfrm>
            <a:off x="6265376" y="1837171"/>
            <a:ext cx="4293830" cy="400110"/>
          </a:xfrm>
          <a:prstGeom prst="rect">
            <a:avLst/>
          </a:prstGeom>
          <a:noFill/>
        </p:spPr>
        <p:txBody>
          <a:bodyPr wrap="square" rtlCol="0">
            <a:spAutoFit/>
          </a:bodyPr>
          <a:lstStyle/>
          <a:p>
            <a:pPr defTabSz="913765"/>
            <a:r>
              <a:rPr lang="en-US" altLang="zh-CN" sz="2000" b="1" dirty="0">
                <a:solidFill>
                  <a:srgbClr val="595959"/>
                </a:solidFill>
                <a:latin typeface="微软雅黑" panose="020B0503020204020204" pitchFamily="34" charset="-122"/>
                <a:ea typeface="微软雅黑" panose="020B0503020204020204" pitchFamily="34" charset="-122"/>
                <a:cs typeface="+mn-ea"/>
              </a:rPr>
              <a:t>Fixture</a:t>
            </a:r>
            <a:r>
              <a:rPr lang="zh-CN" altLang="zh-CN" sz="2000" b="1" dirty="0">
                <a:solidFill>
                  <a:srgbClr val="595959"/>
                </a:solidFill>
                <a:latin typeface="微软雅黑" panose="020B0503020204020204" pitchFamily="34" charset="-122"/>
                <a:ea typeface="微软雅黑" panose="020B0503020204020204" pitchFamily="34" charset="-122"/>
                <a:cs typeface="+mn-ea"/>
              </a:rPr>
              <a:t>的方法级别</a:t>
            </a:r>
            <a:endParaRPr lang="zh-CN" altLang="en-US" sz="2000" b="1" dirty="0">
              <a:solidFill>
                <a:srgbClr val="595959"/>
              </a:solidFill>
              <a:latin typeface="微软雅黑" panose="020B0503020204020204" pitchFamily="34" charset="-122"/>
              <a:ea typeface="微软雅黑" panose="020B0503020204020204" pitchFamily="34" charset="-122"/>
              <a:cs typeface="+mn-ea"/>
              <a:sym typeface="+mn-ea"/>
            </a:endParaRPr>
          </a:p>
        </p:txBody>
      </p:sp>
      <p:sp>
        <p:nvSpPr>
          <p:cNvPr id="21" name="TextBox 35"/>
          <p:cNvSpPr txBox="1"/>
          <p:nvPr/>
        </p:nvSpPr>
        <p:spPr>
          <a:xfrm>
            <a:off x="6265911" y="3564768"/>
            <a:ext cx="5301295" cy="1200329"/>
          </a:xfrm>
          <a:prstGeom prst="rect">
            <a:avLst/>
          </a:prstGeom>
          <a:noFill/>
        </p:spPr>
        <p:txBody>
          <a:bodyPr wrap="square" rtlCol="0">
            <a:spAutoFit/>
          </a:bodyPr>
          <a:lstStyle/>
          <a:p>
            <a:pPr>
              <a:lnSpc>
                <a:spcPct val="150000"/>
              </a:lnSpc>
            </a:pPr>
            <a:r>
              <a:rPr lang="zh-CN" altLang="zh-CN" sz="1600" dirty="0">
                <a:solidFill>
                  <a:srgbClr val="595959"/>
                </a:solidFill>
                <a:latin typeface="微软雅黑" panose="020B0503020204020204" pitchFamily="34" charset="-122"/>
                <a:ea typeface="微软雅黑" panose="020B0503020204020204" pitchFamily="34" charset="-122"/>
                <a:cs typeface="+mn-ea"/>
              </a:rPr>
              <a:t>在</a:t>
            </a:r>
            <a:r>
              <a:rPr lang="zh-CN" altLang="zh-CN" sz="1600" dirty="0">
                <a:solidFill>
                  <a:srgbClr val="1369B2"/>
                </a:solidFill>
                <a:latin typeface="微软雅黑" panose="020B0503020204020204" pitchFamily="34" charset="-122"/>
                <a:ea typeface="微软雅黑" panose="020B0503020204020204" pitchFamily="34" charset="-122"/>
                <a:cs typeface="+mn-ea"/>
              </a:rPr>
              <a:t>测试类</a:t>
            </a:r>
            <a:r>
              <a:rPr lang="zh-CN" altLang="zh-CN" sz="1600" dirty="0">
                <a:solidFill>
                  <a:srgbClr val="595959"/>
                </a:solidFill>
                <a:latin typeface="微软雅黑" panose="020B0503020204020204" pitchFamily="34" charset="-122"/>
                <a:ea typeface="微软雅黑" panose="020B0503020204020204" pitchFamily="34" charset="-122"/>
                <a:cs typeface="+mn-ea"/>
              </a:rPr>
              <a:t>中定义</a:t>
            </a:r>
            <a:r>
              <a:rPr lang="en-US" altLang="zh-CN" sz="1600" dirty="0" err="1">
                <a:solidFill>
                  <a:srgbClr val="1369B2"/>
                </a:solidFill>
                <a:latin typeface="微软雅黑" panose="020B0503020204020204" pitchFamily="34" charset="-122"/>
                <a:ea typeface="微软雅黑" panose="020B0503020204020204" pitchFamily="34" charset="-122"/>
                <a:cs typeface="+mn-ea"/>
              </a:rPr>
              <a:t>setUpClass</a:t>
            </a:r>
            <a:r>
              <a:rPr lang="en-US" altLang="zh-CN" sz="1600" dirty="0">
                <a:solidFill>
                  <a:srgbClr val="1369B2"/>
                </a:solidFill>
                <a:latin typeface="微软雅黑" panose="020B0503020204020204" pitchFamily="34" charset="-122"/>
                <a:ea typeface="微软雅黑" panose="020B0503020204020204" pitchFamily="34" charset="-122"/>
                <a:cs typeface="+mn-ea"/>
              </a:rPr>
              <a:t>(</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mn-lt"/>
              </a:rPr>
              <a:t>)</a:t>
            </a:r>
            <a:r>
              <a:rPr lang="zh-CN" altLang="zh-CN" sz="1600" dirty="0">
                <a:solidFill>
                  <a:srgbClr val="595959"/>
                </a:solidFill>
                <a:latin typeface="微软雅黑" panose="020B0503020204020204" pitchFamily="34" charset="-122"/>
                <a:ea typeface="微软雅黑" panose="020B0503020204020204" pitchFamily="34" charset="-122"/>
                <a:cs typeface="+mn-ea"/>
              </a:rPr>
              <a:t>方法与</a:t>
            </a:r>
            <a:r>
              <a:rPr lang="en-US" altLang="zh-CN" sz="1600" dirty="0" err="1">
                <a:solidFill>
                  <a:srgbClr val="1369B2"/>
                </a:solidFill>
                <a:latin typeface="微软雅黑" panose="020B0503020204020204" pitchFamily="34" charset="-122"/>
                <a:ea typeface="微软雅黑" panose="020B0503020204020204" pitchFamily="34" charset="-122"/>
                <a:cs typeface="+mn-ea"/>
              </a:rPr>
              <a:t>tearDownClass</a:t>
            </a:r>
            <a:r>
              <a:rPr lang="en-US" altLang="zh-CN" sz="1600" dirty="0">
                <a:solidFill>
                  <a:srgbClr val="1369B2"/>
                </a:solidFill>
                <a:latin typeface="微软雅黑" panose="020B0503020204020204" pitchFamily="34" charset="-122"/>
                <a:ea typeface="微软雅黑" panose="020B0503020204020204" pitchFamily="34" charset="-122"/>
                <a:cs typeface="+mn-ea"/>
              </a:rPr>
              <a:t>()</a:t>
            </a:r>
            <a:r>
              <a:rPr lang="zh-CN" altLang="zh-CN" sz="1600" dirty="0">
                <a:solidFill>
                  <a:srgbClr val="595959"/>
                </a:solidFill>
                <a:latin typeface="微软雅黑" panose="020B0503020204020204" pitchFamily="34" charset="-122"/>
                <a:ea typeface="微软雅黑" panose="020B0503020204020204" pitchFamily="34" charset="-122"/>
                <a:cs typeface="+mn-ea"/>
              </a:rPr>
              <a:t>方法</a:t>
            </a:r>
            <a:r>
              <a:rPr lang="zh-CN" altLang="zh-CN" sz="1600">
                <a:solidFill>
                  <a:srgbClr val="595959"/>
                </a:solidFill>
                <a:latin typeface="微软雅黑" panose="020B0503020204020204" pitchFamily="34" charset="-122"/>
                <a:ea typeface="微软雅黑" panose="020B0503020204020204" pitchFamily="34" charset="-122"/>
                <a:cs typeface="+mn-ea"/>
              </a:rPr>
              <a:t>，</a:t>
            </a:r>
            <a:r>
              <a:rPr lang="zh-CN" altLang="zh-CN" sz="1600" smtClean="0">
                <a:solidFill>
                  <a:srgbClr val="595959"/>
                </a:solidFill>
                <a:latin typeface="微软雅黑" panose="020B0503020204020204" pitchFamily="34" charset="-122"/>
                <a:ea typeface="微软雅黑" panose="020B0503020204020204" pitchFamily="34" charset="-122"/>
                <a:cs typeface="+mn-ea"/>
              </a:rPr>
              <a:t>这</a:t>
            </a:r>
            <a:r>
              <a:rPr lang="en-US" altLang="zh-CN" sz="1600" smtClean="0">
                <a:solidFill>
                  <a:srgbClr val="595959"/>
                </a:solidFill>
                <a:latin typeface="微软雅黑" panose="020B0503020204020204" pitchFamily="34" charset="-122"/>
                <a:ea typeface="微软雅黑" panose="020B0503020204020204" pitchFamily="34" charset="-122"/>
                <a:cs typeface="+mn-ea"/>
              </a:rPr>
              <a:t>2</a:t>
            </a:r>
            <a:r>
              <a:rPr lang="zh-CN" altLang="zh-CN" sz="1600" smtClean="0">
                <a:solidFill>
                  <a:srgbClr val="595959"/>
                </a:solidFill>
                <a:latin typeface="微软雅黑" panose="020B0503020204020204" pitchFamily="34" charset="-122"/>
                <a:ea typeface="微软雅黑" panose="020B0503020204020204" pitchFamily="34" charset="-122"/>
                <a:cs typeface="+mn-ea"/>
              </a:rPr>
              <a:t>个</a:t>
            </a:r>
            <a:r>
              <a:rPr lang="zh-CN" altLang="zh-CN" sz="1600" dirty="0">
                <a:solidFill>
                  <a:srgbClr val="595959"/>
                </a:solidFill>
                <a:latin typeface="微软雅黑" panose="020B0503020204020204" pitchFamily="34" charset="-122"/>
                <a:ea typeface="微软雅黑" panose="020B0503020204020204" pitchFamily="34" charset="-122"/>
                <a:cs typeface="+mn-ea"/>
              </a:rPr>
              <a:t>方法上方都需要添加</a:t>
            </a:r>
            <a:r>
              <a:rPr lang="zh-CN" altLang="zh-CN" sz="1600" dirty="0">
                <a:solidFill>
                  <a:srgbClr val="1369B2"/>
                </a:solidFill>
                <a:latin typeface="微软雅黑" panose="020B0503020204020204" pitchFamily="34" charset="-122"/>
                <a:ea typeface="微软雅黑" panose="020B0503020204020204" pitchFamily="34" charset="-122"/>
                <a:cs typeface="+mn-ea"/>
              </a:rPr>
              <a:t>装饰器</a:t>
            </a:r>
            <a:r>
              <a:rPr lang="en-US" altLang="zh-CN" sz="1600" dirty="0">
                <a:solidFill>
                  <a:srgbClr val="1369B2"/>
                </a:solidFill>
                <a:latin typeface="微软雅黑" panose="020B0503020204020204" pitchFamily="34" charset="-122"/>
                <a:ea typeface="微软雅黑" panose="020B0503020204020204" pitchFamily="34" charset="-122"/>
                <a:cs typeface="+mn-ea"/>
              </a:rPr>
              <a:t>@</a:t>
            </a:r>
            <a:r>
              <a:rPr lang="en-US" altLang="zh-CN" sz="1600" dirty="0" err="1">
                <a:solidFill>
                  <a:srgbClr val="1369B2"/>
                </a:solidFill>
                <a:latin typeface="微软雅黑" panose="020B0503020204020204" pitchFamily="34" charset="-122"/>
                <a:ea typeface="微软雅黑" panose="020B0503020204020204" pitchFamily="34" charset="-122"/>
                <a:cs typeface="+mn-ea"/>
              </a:rPr>
              <a:t>classmethod</a:t>
            </a:r>
            <a:r>
              <a:rPr lang="zh-CN" altLang="zh-CN" sz="1600">
                <a:solidFill>
                  <a:schemeClr val="tx1">
                    <a:lumMod val="95000"/>
                    <a:lumOff val="5000"/>
                  </a:schemeClr>
                </a:solidFill>
                <a:latin typeface="微软雅黑" panose="020B0503020204020204" pitchFamily="34" charset="-122"/>
                <a:ea typeface="微软雅黑" panose="020B0503020204020204" pitchFamily="34" charset="-122"/>
                <a:cs typeface="+mn-lt"/>
              </a:rPr>
              <a:t>，</a:t>
            </a:r>
            <a:r>
              <a:rPr lang="zh-CN" altLang="zh-CN" sz="1600" smtClean="0">
                <a:solidFill>
                  <a:srgbClr val="595959"/>
                </a:solidFill>
                <a:latin typeface="微软雅黑" panose="020B0503020204020204" pitchFamily="34" charset="-122"/>
                <a:ea typeface="微软雅黑" panose="020B0503020204020204" pitchFamily="34" charset="-122"/>
                <a:cs typeface="+mn-ea"/>
              </a:rPr>
              <a:t>这</a:t>
            </a:r>
            <a:r>
              <a:rPr lang="en-US" altLang="zh-CN" sz="1600" smtClean="0">
                <a:solidFill>
                  <a:srgbClr val="595959"/>
                </a:solidFill>
                <a:latin typeface="微软雅黑" panose="020B0503020204020204" pitchFamily="34" charset="-122"/>
                <a:ea typeface="微软雅黑" panose="020B0503020204020204" pitchFamily="34" charset="-122"/>
                <a:cs typeface="+mn-ea"/>
              </a:rPr>
              <a:t>2</a:t>
            </a:r>
            <a:r>
              <a:rPr lang="zh-CN" altLang="zh-CN" sz="1600" smtClean="0">
                <a:solidFill>
                  <a:srgbClr val="595959"/>
                </a:solidFill>
                <a:latin typeface="微软雅黑" panose="020B0503020204020204" pitchFamily="34" charset="-122"/>
                <a:ea typeface="微软雅黑" panose="020B0503020204020204" pitchFamily="34" charset="-122"/>
                <a:cs typeface="+mn-ea"/>
              </a:rPr>
              <a:t>个</a:t>
            </a:r>
            <a:r>
              <a:rPr lang="zh-CN" altLang="zh-CN" sz="1600" dirty="0">
                <a:solidFill>
                  <a:srgbClr val="595959"/>
                </a:solidFill>
                <a:latin typeface="微软雅黑" panose="020B0503020204020204" pitchFamily="34" charset="-122"/>
                <a:ea typeface="微软雅黑" panose="020B0503020204020204" pitchFamily="34" charset="-122"/>
                <a:cs typeface="+mn-ea"/>
              </a:rPr>
              <a:t>方法</a:t>
            </a:r>
            <a:r>
              <a:rPr lang="zh-CN" altLang="zh-CN" sz="1600" dirty="0">
                <a:solidFill>
                  <a:srgbClr val="1369B2"/>
                </a:solidFill>
                <a:latin typeface="微软雅黑" panose="020B0503020204020204" pitchFamily="34" charset="-122"/>
                <a:ea typeface="微软雅黑" panose="020B0503020204020204" pitchFamily="34" charset="-122"/>
                <a:cs typeface="+mn-ea"/>
              </a:rPr>
              <a:t>在测试类运行前后</a:t>
            </a:r>
            <a:r>
              <a:rPr lang="zh-CN" altLang="zh-CN" sz="1600" dirty="0">
                <a:solidFill>
                  <a:srgbClr val="595959"/>
                </a:solidFill>
                <a:latin typeface="微软雅黑" panose="020B0503020204020204" pitchFamily="34" charset="-122"/>
                <a:ea typeface="微软雅黑" panose="020B0503020204020204" pitchFamily="34" charset="-122"/>
                <a:cs typeface="+mn-ea"/>
              </a:rPr>
              <a:t>都会被调用。</a:t>
            </a:r>
            <a:endParaRPr lang="zh-CN" altLang="zh-CN" sz="1600" dirty="0">
              <a:solidFill>
                <a:srgbClr val="595959"/>
              </a:solidFill>
              <a:latin typeface="微软雅黑" panose="020B0503020204020204" pitchFamily="34" charset="-122"/>
              <a:ea typeface="微软雅黑" panose="020B0503020204020204" pitchFamily="34" charset="-122"/>
              <a:cs typeface="+mn-ea"/>
            </a:endParaRPr>
          </a:p>
        </p:txBody>
      </p:sp>
      <p:sp>
        <p:nvSpPr>
          <p:cNvPr id="23" name="TextBox 35"/>
          <p:cNvSpPr txBox="1"/>
          <p:nvPr/>
        </p:nvSpPr>
        <p:spPr>
          <a:xfrm>
            <a:off x="6223071" y="5101245"/>
            <a:ext cx="4996598" cy="1200329"/>
          </a:xfrm>
          <a:prstGeom prst="rect">
            <a:avLst/>
          </a:prstGeom>
          <a:noFill/>
        </p:spPr>
        <p:txBody>
          <a:bodyPr wrap="square" rtlCol="0">
            <a:spAutoFit/>
          </a:bodyPr>
          <a:lstStyle/>
          <a:p>
            <a:pPr lvl="0">
              <a:lnSpc>
                <a:spcPct val="150000"/>
              </a:lnSpc>
              <a:defRPr/>
            </a:pPr>
            <a:r>
              <a:rPr lang="zh-CN" altLang="zh-CN" sz="1600" dirty="0">
                <a:solidFill>
                  <a:srgbClr val="595959"/>
                </a:solidFill>
                <a:latin typeface="微软雅黑" panose="020B0503020204020204" pitchFamily="34" charset="-122"/>
                <a:ea typeface="微软雅黑" panose="020B0503020204020204" pitchFamily="34" charset="-122"/>
                <a:cs typeface="+mn-ea"/>
              </a:rPr>
              <a:t>在</a:t>
            </a:r>
            <a:r>
              <a:rPr lang="zh-CN" altLang="zh-CN" sz="1600" dirty="0">
                <a:solidFill>
                  <a:srgbClr val="1369B2"/>
                </a:solidFill>
                <a:latin typeface="微软雅黑" panose="020B0503020204020204" pitchFamily="34" charset="-122"/>
                <a:ea typeface="微软雅黑" panose="020B0503020204020204" pitchFamily="34" charset="-122"/>
                <a:cs typeface="+mn-ea"/>
              </a:rPr>
              <a:t>模块</a:t>
            </a:r>
            <a:r>
              <a:rPr lang="zh-CN" altLang="zh-CN" sz="1600" dirty="0">
                <a:solidFill>
                  <a:srgbClr val="595959"/>
                </a:solidFill>
                <a:latin typeface="微软雅黑" panose="020B0503020204020204" pitchFamily="34" charset="-122"/>
                <a:ea typeface="微软雅黑" panose="020B0503020204020204" pitchFamily="34" charset="-122"/>
                <a:cs typeface="+mn-ea"/>
              </a:rPr>
              <a:t>中定义</a:t>
            </a:r>
            <a:r>
              <a:rPr lang="en-US" altLang="zh-CN" sz="1600" dirty="0" err="1">
                <a:solidFill>
                  <a:srgbClr val="1369B2"/>
                </a:solidFill>
                <a:latin typeface="微软雅黑" panose="020B0503020204020204" pitchFamily="34" charset="-122"/>
                <a:ea typeface="微软雅黑" panose="020B0503020204020204" pitchFamily="34" charset="-122"/>
                <a:cs typeface="+mn-ea"/>
              </a:rPr>
              <a:t>setUpModule</a:t>
            </a:r>
            <a:r>
              <a:rPr lang="en-US" altLang="zh-CN" sz="1600" dirty="0">
                <a:solidFill>
                  <a:srgbClr val="1369B2"/>
                </a:solidFill>
                <a:latin typeface="微软雅黑" panose="020B0503020204020204" pitchFamily="34" charset="-122"/>
                <a:ea typeface="微软雅黑" panose="020B0503020204020204" pitchFamily="34" charset="-122"/>
                <a:cs typeface="+mn-ea"/>
              </a:rPr>
              <a:t>()</a:t>
            </a:r>
            <a:r>
              <a:rPr lang="zh-CN" altLang="zh-CN" sz="1600" dirty="0">
                <a:solidFill>
                  <a:srgbClr val="595959"/>
                </a:solidFill>
                <a:latin typeface="微软雅黑" panose="020B0503020204020204" pitchFamily="34" charset="-122"/>
                <a:ea typeface="微软雅黑" panose="020B0503020204020204" pitchFamily="34" charset="-122"/>
                <a:cs typeface="+mn-ea"/>
              </a:rPr>
              <a:t>方法与</a:t>
            </a:r>
            <a:r>
              <a:rPr lang="en-US" altLang="zh-CN" sz="1600" dirty="0" err="1">
                <a:solidFill>
                  <a:srgbClr val="1369B2"/>
                </a:solidFill>
                <a:latin typeface="微软雅黑" panose="020B0503020204020204" pitchFamily="34" charset="-122"/>
                <a:ea typeface="微软雅黑" panose="020B0503020204020204" pitchFamily="34" charset="-122"/>
                <a:cs typeface="+mn-ea"/>
              </a:rPr>
              <a:t>tearDownModule</a:t>
            </a:r>
            <a:r>
              <a:rPr lang="en-US" altLang="zh-CN" sz="1600" dirty="0">
                <a:solidFill>
                  <a:srgbClr val="1369B2"/>
                </a:solidFill>
                <a:latin typeface="微软雅黑" panose="020B0503020204020204" pitchFamily="34" charset="-122"/>
                <a:ea typeface="微软雅黑" panose="020B0503020204020204" pitchFamily="34" charset="-122"/>
                <a:cs typeface="+mn-ea"/>
              </a:rPr>
              <a:t>()</a:t>
            </a:r>
            <a:r>
              <a:rPr lang="zh-CN" altLang="zh-CN" sz="1600" dirty="0">
                <a:solidFill>
                  <a:srgbClr val="595959"/>
                </a:solidFill>
                <a:latin typeface="微软雅黑" panose="020B0503020204020204" pitchFamily="34" charset="-122"/>
                <a:ea typeface="微软雅黑" panose="020B0503020204020204" pitchFamily="34" charset="-122"/>
                <a:cs typeface="+mn-ea"/>
              </a:rPr>
              <a:t>方法</a:t>
            </a:r>
            <a:r>
              <a:rPr lang="zh-CN" altLang="zh-CN" sz="1600">
                <a:solidFill>
                  <a:srgbClr val="595959"/>
                </a:solidFill>
                <a:latin typeface="微软雅黑" panose="020B0503020204020204" pitchFamily="34" charset="-122"/>
                <a:ea typeface="微软雅黑" panose="020B0503020204020204" pitchFamily="34" charset="-122"/>
                <a:cs typeface="+mn-ea"/>
              </a:rPr>
              <a:t>，</a:t>
            </a:r>
            <a:r>
              <a:rPr lang="zh-CN" altLang="zh-CN" sz="1600" smtClean="0">
                <a:solidFill>
                  <a:srgbClr val="595959"/>
                </a:solidFill>
                <a:latin typeface="微软雅黑" panose="020B0503020204020204" pitchFamily="34" charset="-122"/>
                <a:ea typeface="微软雅黑" panose="020B0503020204020204" pitchFamily="34" charset="-122"/>
                <a:cs typeface="+mn-ea"/>
              </a:rPr>
              <a:t>这</a:t>
            </a:r>
            <a:r>
              <a:rPr lang="en-US" altLang="zh-CN" sz="1600" smtClean="0">
                <a:solidFill>
                  <a:srgbClr val="595959"/>
                </a:solidFill>
                <a:latin typeface="微软雅黑" panose="020B0503020204020204" pitchFamily="34" charset="-122"/>
                <a:ea typeface="微软雅黑" panose="020B0503020204020204" pitchFamily="34" charset="-122"/>
                <a:cs typeface="+mn-ea"/>
              </a:rPr>
              <a:t>2</a:t>
            </a:r>
            <a:r>
              <a:rPr lang="zh-CN" altLang="zh-CN" sz="1600" smtClean="0">
                <a:solidFill>
                  <a:srgbClr val="595959"/>
                </a:solidFill>
                <a:latin typeface="微软雅黑" panose="020B0503020204020204" pitchFamily="34" charset="-122"/>
                <a:ea typeface="微软雅黑" panose="020B0503020204020204" pitchFamily="34" charset="-122"/>
                <a:cs typeface="+mn-ea"/>
              </a:rPr>
              <a:t>个</a:t>
            </a:r>
            <a:r>
              <a:rPr lang="zh-CN" altLang="zh-CN" sz="1600" dirty="0">
                <a:solidFill>
                  <a:srgbClr val="595959"/>
                </a:solidFill>
                <a:latin typeface="微软雅黑" panose="020B0503020204020204" pitchFamily="34" charset="-122"/>
                <a:ea typeface="微软雅黑" panose="020B0503020204020204" pitchFamily="34" charset="-122"/>
                <a:cs typeface="+mn-ea"/>
              </a:rPr>
              <a:t>方法在</a:t>
            </a:r>
            <a:r>
              <a:rPr lang="zh-CN" altLang="zh-CN" sz="1600" dirty="0">
                <a:solidFill>
                  <a:srgbClr val="1369B2"/>
                </a:solidFill>
                <a:latin typeface="微软雅黑" panose="020B0503020204020204" pitchFamily="34" charset="-122"/>
                <a:ea typeface="微软雅黑" panose="020B0503020204020204" pitchFamily="34" charset="-122"/>
                <a:cs typeface="+mn-ea"/>
              </a:rPr>
              <a:t>模块运行前后</a:t>
            </a:r>
            <a:r>
              <a:rPr lang="zh-CN" altLang="zh-CN" sz="1600" dirty="0">
                <a:solidFill>
                  <a:srgbClr val="595959"/>
                </a:solidFill>
                <a:latin typeface="微软雅黑" panose="020B0503020204020204" pitchFamily="34" charset="-122"/>
                <a:ea typeface="微软雅黑" panose="020B0503020204020204" pitchFamily="34" charset="-122"/>
                <a:cs typeface="+mn-ea"/>
              </a:rPr>
              <a:t>都会被调用。</a:t>
            </a:r>
            <a:endParaRPr lang="zh-CN" altLang="en-US" sz="1600" dirty="0">
              <a:solidFill>
                <a:srgbClr val="595959"/>
              </a:solidFill>
              <a:latin typeface="微软雅黑" panose="020B0503020204020204" pitchFamily="34" charset="-122"/>
              <a:ea typeface="微软雅黑" panose="020B0503020204020204" pitchFamily="34" charset="-122"/>
              <a:cs typeface="+mn-ea"/>
              <a:sym typeface="+mn-ea"/>
            </a:endParaRPr>
          </a:p>
        </p:txBody>
      </p:sp>
      <p:sp>
        <p:nvSpPr>
          <p:cNvPr id="25" name="文本框 12"/>
          <p:cNvSpPr txBox="1"/>
          <p:nvPr/>
        </p:nvSpPr>
        <p:spPr>
          <a:xfrm>
            <a:off x="6265376" y="3164658"/>
            <a:ext cx="4293830" cy="400110"/>
          </a:xfrm>
          <a:prstGeom prst="rect">
            <a:avLst/>
          </a:prstGeom>
          <a:noFill/>
        </p:spPr>
        <p:txBody>
          <a:bodyPr wrap="square" rtlCol="0">
            <a:spAutoFit/>
          </a:bodyPr>
          <a:lstStyle/>
          <a:p>
            <a:pPr defTabSz="913765"/>
            <a:r>
              <a:rPr lang="en-US" altLang="zh-CN" sz="2000" b="1" dirty="0">
                <a:solidFill>
                  <a:srgbClr val="595959"/>
                </a:solidFill>
                <a:latin typeface="微软雅黑" panose="020B0503020204020204" pitchFamily="34" charset="-122"/>
                <a:ea typeface="微软雅黑" panose="020B0503020204020204" pitchFamily="34" charset="-122"/>
                <a:cs typeface="+mn-ea"/>
              </a:rPr>
              <a:t>Fixture</a:t>
            </a:r>
            <a:r>
              <a:rPr lang="zh-CN" altLang="zh-CN" sz="2000" b="1" dirty="0">
                <a:solidFill>
                  <a:srgbClr val="595959"/>
                </a:solidFill>
                <a:latin typeface="微软雅黑" panose="020B0503020204020204" pitchFamily="34" charset="-122"/>
                <a:ea typeface="微软雅黑" panose="020B0503020204020204" pitchFamily="34" charset="-122"/>
                <a:cs typeface="+mn-ea"/>
              </a:rPr>
              <a:t>的</a:t>
            </a:r>
            <a:r>
              <a:rPr lang="zh-CN" altLang="en-US" sz="2000" b="1" dirty="0">
                <a:solidFill>
                  <a:srgbClr val="595959"/>
                </a:solidFill>
                <a:latin typeface="微软雅黑" panose="020B0503020204020204" pitchFamily="34" charset="-122"/>
                <a:ea typeface="微软雅黑" panose="020B0503020204020204" pitchFamily="34" charset="-122"/>
                <a:cs typeface="+mn-ea"/>
              </a:rPr>
              <a:t>类</a:t>
            </a:r>
            <a:r>
              <a:rPr lang="zh-CN" altLang="zh-CN" sz="2000" b="1" dirty="0">
                <a:solidFill>
                  <a:srgbClr val="595959"/>
                </a:solidFill>
                <a:latin typeface="微软雅黑" panose="020B0503020204020204" pitchFamily="34" charset="-122"/>
                <a:ea typeface="微软雅黑" panose="020B0503020204020204" pitchFamily="34" charset="-122"/>
                <a:cs typeface="+mn-ea"/>
              </a:rPr>
              <a:t>级别</a:t>
            </a:r>
            <a:endParaRPr lang="zh-CN" altLang="en-US" sz="2000" b="1" dirty="0">
              <a:solidFill>
                <a:srgbClr val="595959"/>
              </a:solidFill>
              <a:latin typeface="微软雅黑" panose="020B0503020204020204" pitchFamily="34" charset="-122"/>
              <a:ea typeface="微软雅黑" panose="020B0503020204020204" pitchFamily="34" charset="-122"/>
              <a:cs typeface="+mn-ea"/>
              <a:sym typeface="+mn-ea"/>
            </a:endParaRPr>
          </a:p>
        </p:txBody>
      </p:sp>
      <p:sp>
        <p:nvSpPr>
          <p:cNvPr id="26" name="文本框 12"/>
          <p:cNvSpPr txBox="1"/>
          <p:nvPr/>
        </p:nvSpPr>
        <p:spPr>
          <a:xfrm>
            <a:off x="6265376" y="4732025"/>
            <a:ext cx="4293830" cy="400110"/>
          </a:xfrm>
          <a:prstGeom prst="rect">
            <a:avLst/>
          </a:prstGeom>
          <a:noFill/>
        </p:spPr>
        <p:txBody>
          <a:bodyPr wrap="square" rtlCol="0">
            <a:spAutoFit/>
          </a:bodyPr>
          <a:lstStyle/>
          <a:p>
            <a:pPr defTabSz="913765"/>
            <a:r>
              <a:rPr lang="en-US" altLang="zh-CN" sz="2000" b="1" dirty="0">
                <a:solidFill>
                  <a:srgbClr val="595959"/>
                </a:solidFill>
                <a:latin typeface="微软雅黑" panose="020B0503020204020204" pitchFamily="34" charset="-122"/>
                <a:ea typeface="微软雅黑" panose="020B0503020204020204" pitchFamily="34" charset="-122"/>
                <a:cs typeface="+mn-ea"/>
              </a:rPr>
              <a:t>Fixture</a:t>
            </a:r>
            <a:r>
              <a:rPr lang="zh-CN" altLang="zh-CN" sz="2000" b="1" dirty="0">
                <a:solidFill>
                  <a:srgbClr val="595959"/>
                </a:solidFill>
                <a:latin typeface="微软雅黑" panose="020B0503020204020204" pitchFamily="34" charset="-122"/>
                <a:ea typeface="微软雅黑" panose="020B0503020204020204" pitchFamily="34" charset="-122"/>
                <a:cs typeface="+mn-ea"/>
              </a:rPr>
              <a:t>的</a:t>
            </a:r>
            <a:r>
              <a:rPr lang="zh-CN" altLang="en-US" sz="2000" b="1" dirty="0">
                <a:solidFill>
                  <a:srgbClr val="595959"/>
                </a:solidFill>
                <a:latin typeface="微软雅黑" panose="020B0503020204020204" pitchFamily="34" charset="-122"/>
                <a:ea typeface="微软雅黑" panose="020B0503020204020204" pitchFamily="34" charset="-122"/>
                <a:cs typeface="+mn-ea"/>
              </a:rPr>
              <a:t>模块</a:t>
            </a:r>
            <a:r>
              <a:rPr lang="zh-CN" altLang="zh-CN" sz="2000" b="1" dirty="0">
                <a:solidFill>
                  <a:srgbClr val="595959"/>
                </a:solidFill>
                <a:latin typeface="微软雅黑" panose="020B0503020204020204" pitchFamily="34" charset="-122"/>
                <a:ea typeface="微软雅黑" panose="020B0503020204020204" pitchFamily="34" charset="-122"/>
                <a:cs typeface="+mn-ea"/>
              </a:rPr>
              <a:t>级别</a:t>
            </a:r>
            <a:endParaRPr lang="zh-CN" altLang="en-US" sz="2000" b="1" dirty="0">
              <a:solidFill>
                <a:srgbClr val="595959"/>
              </a:solidFill>
              <a:latin typeface="微软雅黑" panose="020B0503020204020204" pitchFamily="34" charset="-122"/>
              <a:ea typeface="微软雅黑" panose="020B0503020204020204" pitchFamily="34" charset="-122"/>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303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1309471" y="1197794"/>
            <a:ext cx="7128000" cy="553998"/>
          </a:xfrm>
          <a:prstGeom prst="rect">
            <a:avLst/>
          </a:prstGeom>
          <a:noFill/>
        </p:spPr>
        <p:txBody>
          <a:bodyPr wrap="square" rtlCol="0">
            <a:spAutoFit/>
          </a:bodyPr>
          <a:lstStyle/>
          <a:p>
            <a:pPr>
              <a:lnSpc>
                <a:spcPct val="150000"/>
              </a:lnSpc>
            </a:pPr>
            <a:r>
              <a:rPr lang="en-US" altLang="zh-CN" sz="2000">
                <a:solidFill>
                  <a:srgbClr val="1369B2"/>
                </a:solidFill>
                <a:latin typeface="微软雅黑" panose="020B0503020204020204" pitchFamily="34" charset="-122"/>
                <a:ea typeface="微软雅黑" panose="020B0503020204020204" pitchFamily="34" charset="-122"/>
                <a:cs typeface="+mn-ea"/>
              </a:rPr>
              <a:t>unittest</a:t>
            </a:r>
            <a:r>
              <a:rPr lang="zh-CN" altLang="zh-CN" sz="2000">
                <a:solidFill>
                  <a:srgbClr val="1369B2"/>
                </a:solidFill>
                <a:latin typeface="微软雅黑" panose="020B0503020204020204" pitchFamily="34" charset="-122"/>
                <a:ea typeface="微软雅黑" panose="020B0503020204020204" pitchFamily="34" charset="-122"/>
                <a:cs typeface="+mn-ea"/>
              </a:rPr>
              <a:t>框架</a:t>
            </a:r>
            <a:r>
              <a:rPr lang="zh-CN" altLang="zh-CN" sz="2000" dirty="0">
                <a:solidFill>
                  <a:srgbClr val="595959"/>
                </a:solidFill>
                <a:latin typeface="微软雅黑" panose="020B0503020204020204" pitchFamily="34" charset="-122"/>
                <a:ea typeface="微软雅黑" panose="020B0503020204020204" pitchFamily="34" charset="-122"/>
                <a:cs typeface="+mn-ea"/>
              </a:rPr>
              <a:t>还提供了丰富的</a:t>
            </a:r>
            <a:r>
              <a:rPr lang="zh-CN" altLang="zh-CN" sz="2000" dirty="0">
                <a:solidFill>
                  <a:srgbClr val="1369B2"/>
                </a:solidFill>
                <a:latin typeface="微软雅黑" panose="020B0503020204020204" pitchFamily="34" charset="-122"/>
                <a:ea typeface="微软雅黑" panose="020B0503020204020204" pitchFamily="34" charset="-122"/>
                <a:cs typeface="+mn-ea"/>
              </a:rPr>
              <a:t>断言方法</a:t>
            </a:r>
            <a:r>
              <a:rPr lang="zh-CN" altLang="en-US" sz="20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MH_SubTitle_1"/>
          <p:cNvSpPr txBox="1"/>
          <p:nvPr>
            <p:custDataLst>
              <p:tags r:id="rId1"/>
            </p:custDataLst>
          </p:nvPr>
        </p:nvSpPr>
        <p:spPr>
          <a:xfrm>
            <a:off x="1919206" y="2583761"/>
            <a:ext cx="2440548" cy="411163"/>
          </a:xfrm>
          <a:prstGeom prst="rect">
            <a:avLst/>
          </a:prstGeom>
          <a:noFill/>
        </p:spPr>
        <p:txBody>
          <a:bodyPr anchor="ctr">
            <a:noAutofit/>
          </a:bodyPr>
          <a:lstStyle>
            <a:defPPr>
              <a:defRPr lang="zh-CN"/>
            </a:defPPr>
            <a:lvl1pPr>
              <a:defRPr sz="2000">
                <a:solidFill>
                  <a:schemeClr val="tx1">
                    <a:lumMod val="85000"/>
                    <a:lumOff val="15000"/>
                  </a:schemeClr>
                </a:solidFill>
                <a:latin typeface="华文行楷" panose="02010800040101010101" pitchFamily="2" charset="-122"/>
                <a:ea typeface="华文行楷" panose="02010800040101010101" pitchFamily="2" charset="-122"/>
              </a:defRPr>
            </a:lvl1pPr>
          </a:lstStyle>
          <a:p>
            <a:pPr lvl="0" defTabSz="914400">
              <a:defRPr/>
            </a:pPr>
            <a:r>
              <a:rPr lang="en-US" altLang="zh-CN" b="1" dirty="0" err="1">
                <a:solidFill>
                  <a:srgbClr val="595959"/>
                </a:solidFill>
                <a:latin typeface="微软雅黑" panose="020B0503020204020204" pitchFamily="34" charset="-122"/>
                <a:ea typeface="微软雅黑" panose="020B0503020204020204" pitchFamily="34" charset="-122"/>
                <a:cs typeface="+mn-ea"/>
              </a:rPr>
              <a:t>assertTrue</a:t>
            </a:r>
            <a:r>
              <a:rPr lang="en-US" altLang="zh-CN" b="1" dirty="0">
                <a:solidFill>
                  <a:srgbClr val="595959"/>
                </a:solidFill>
                <a:latin typeface="微软雅黑" panose="020B0503020204020204" pitchFamily="34" charset="-122"/>
                <a:ea typeface="微软雅黑" panose="020B0503020204020204" pitchFamily="34" charset="-122"/>
                <a:cs typeface="+mn-ea"/>
              </a:rPr>
              <a:t>(expr)</a:t>
            </a:r>
            <a:endParaRPr lang="zh-CN" altLang="en-US" b="1" dirty="0">
              <a:solidFill>
                <a:srgbClr val="595959"/>
              </a:solidFill>
              <a:latin typeface="微软雅黑" panose="020B0503020204020204" pitchFamily="34" charset="-122"/>
              <a:ea typeface="微软雅黑" panose="020B0503020204020204" pitchFamily="34" charset="-122"/>
              <a:cs typeface="+mn-ea"/>
            </a:endParaRPr>
          </a:p>
        </p:txBody>
      </p:sp>
      <p:sp>
        <p:nvSpPr>
          <p:cNvPr id="9" name="MH_Text_1"/>
          <p:cNvSpPr txBox="1">
            <a:spLocks noChangeArrowheads="1"/>
          </p:cNvSpPr>
          <p:nvPr>
            <p:custDataLst>
              <p:tags r:id="rId2"/>
            </p:custDataLst>
          </p:nvPr>
        </p:nvSpPr>
        <p:spPr bwMode="auto">
          <a:xfrm>
            <a:off x="1363345" y="3282792"/>
            <a:ext cx="3283177" cy="48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lvl="0" defTabSz="508000" eaLnBrk="0">
              <a:lnSpc>
                <a:spcPts val="1800"/>
              </a:lnSpc>
              <a:defRPr/>
            </a:pPr>
            <a:r>
              <a:rPr lang="zh-CN" altLang="zh-CN" sz="1800" dirty="0">
                <a:solidFill>
                  <a:srgbClr val="595959"/>
                </a:solidFill>
                <a:latin typeface="微软雅黑" panose="020B0503020204020204" pitchFamily="34" charset="-122"/>
                <a:cs typeface="+mn-ea"/>
              </a:rPr>
              <a:t>该方法用于</a:t>
            </a:r>
            <a:r>
              <a:rPr lang="zh-CN" altLang="zh-CN" sz="1800" dirty="0">
                <a:solidFill>
                  <a:srgbClr val="1369B2"/>
                </a:solidFill>
                <a:latin typeface="微软雅黑" panose="020B0503020204020204" pitchFamily="34" charset="-122"/>
                <a:cs typeface="+mn-ea"/>
              </a:rPr>
              <a:t>验证</a:t>
            </a:r>
            <a:r>
              <a:rPr lang="en-US" altLang="zh-CN" sz="1800" dirty="0">
                <a:solidFill>
                  <a:srgbClr val="1369B2"/>
                </a:solidFill>
                <a:latin typeface="微软雅黑" panose="020B0503020204020204" pitchFamily="34" charset="-122"/>
                <a:cs typeface="+mn-ea"/>
              </a:rPr>
              <a:t>expr</a:t>
            </a:r>
            <a:r>
              <a:rPr lang="zh-CN" altLang="zh-CN" sz="1800" dirty="0">
                <a:solidFill>
                  <a:srgbClr val="1369B2"/>
                </a:solidFill>
                <a:latin typeface="微软雅黑" panose="020B0503020204020204" pitchFamily="34" charset="-122"/>
                <a:cs typeface="+mn-ea"/>
              </a:rPr>
              <a:t>是否为真</a:t>
            </a:r>
            <a:r>
              <a:rPr lang="zh-CN" altLang="zh-CN" sz="1600" dirty="0"/>
              <a:t>。</a:t>
            </a:r>
            <a:endParaRPr kumimoji="0" lang="zh-CN" altLang="en-US" sz="16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lt"/>
              <a:sym typeface="+mn-ea"/>
            </a:endParaRPr>
          </a:p>
        </p:txBody>
      </p:sp>
      <p:cxnSp>
        <p:nvCxnSpPr>
          <p:cNvPr id="11" name="MH_Other_1"/>
          <p:cNvCxnSpPr>
            <a:cxnSpLocks noChangeShapeType="1"/>
          </p:cNvCxnSpPr>
          <p:nvPr>
            <p:custDataLst>
              <p:tags r:id="rId3"/>
            </p:custDataLst>
          </p:nvPr>
        </p:nvCxnSpPr>
        <p:spPr bwMode="auto">
          <a:xfrm rot="10800000">
            <a:off x="2784159" y="4610736"/>
            <a:ext cx="2503487" cy="296863"/>
          </a:xfrm>
          <a:prstGeom prst="bentConnector3">
            <a:avLst>
              <a:gd name="adj1" fmla="val 33894"/>
            </a:avLst>
          </a:prstGeom>
          <a:noFill/>
          <a:ln w="3175" algn="ctr">
            <a:solidFill>
              <a:srgbClr val="014076"/>
            </a:solidFill>
            <a:prstDash val="sysDash"/>
            <a:miter lim="800000"/>
          </a:ln>
          <a:extLst>
            <a:ext uri="{909E8E84-426E-40DD-AFC4-6F175D3DCCD1}">
              <a14:hiddenFill xmlns:a14="http://schemas.microsoft.com/office/drawing/2010/main">
                <a:noFill/>
              </a14:hiddenFill>
            </a:ext>
          </a:extLst>
        </p:spPr>
      </p:cxnSp>
      <p:sp>
        <p:nvSpPr>
          <p:cNvPr id="12" name="MH_Other_2"/>
          <p:cNvSpPr>
            <a:spLocks noEditPoints="1" noChangeArrowheads="1"/>
          </p:cNvSpPr>
          <p:nvPr>
            <p:custDataLst>
              <p:tags r:id="rId4"/>
            </p:custDataLst>
          </p:nvPr>
        </p:nvSpPr>
        <p:spPr bwMode="auto">
          <a:xfrm>
            <a:off x="5979796" y="1992949"/>
            <a:ext cx="1338263" cy="1641475"/>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0070C0"/>
          </a:solidFill>
          <a:ln w="28575">
            <a:solidFill>
              <a:srgbClr val="FFFFFF"/>
            </a:solidFill>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lt"/>
            </a:endParaRPr>
          </a:p>
        </p:txBody>
      </p:sp>
      <p:sp>
        <p:nvSpPr>
          <p:cNvPr id="13" name="MH_Other_3"/>
          <p:cNvSpPr>
            <a:spLocks noEditPoints="1" noChangeArrowheads="1"/>
          </p:cNvSpPr>
          <p:nvPr>
            <p:custDataLst>
              <p:tags r:id="rId5"/>
            </p:custDataLst>
          </p:nvPr>
        </p:nvSpPr>
        <p:spPr bwMode="auto">
          <a:xfrm>
            <a:off x="5590859" y="3188336"/>
            <a:ext cx="2135187" cy="1495425"/>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0070C0"/>
          </a:solidFill>
          <a:ln w="28575">
            <a:solidFill>
              <a:srgbClr val="FFFFFF"/>
            </a:solidFill>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lt"/>
            </a:endParaRPr>
          </a:p>
        </p:txBody>
      </p:sp>
      <p:sp>
        <p:nvSpPr>
          <p:cNvPr id="14" name="MH_Other_4"/>
          <p:cNvSpPr>
            <a:spLocks noEditPoints="1" noChangeArrowheads="1"/>
          </p:cNvSpPr>
          <p:nvPr>
            <p:custDataLst>
              <p:tags r:id="rId6"/>
            </p:custDataLst>
          </p:nvPr>
        </p:nvSpPr>
        <p:spPr bwMode="auto">
          <a:xfrm>
            <a:off x="4763771" y="3170873"/>
            <a:ext cx="1287463" cy="1909762"/>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0070C0"/>
          </a:solidFill>
          <a:ln w="28575">
            <a:solidFill>
              <a:srgbClr val="FFFFFF"/>
            </a:solidFill>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lt"/>
            </a:endParaRPr>
          </a:p>
        </p:txBody>
      </p:sp>
      <p:sp>
        <p:nvSpPr>
          <p:cNvPr id="15" name="MH_Other_5"/>
          <p:cNvSpPr>
            <a:spLocks noEditPoints="1" noChangeArrowheads="1"/>
          </p:cNvSpPr>
          <p:nvPr>
            <p:custDataLst>
              <p:tags r:id="rId7"/>
            </p:custDataLst>
          </p:nvPr>
        </p:nvSpPr>
        <p:spPr bwMode="auto">
          <a:xfrm>
            <a:off x="4322445" y="2489835"/>
            <a:ext cx="2160588" cy="1138238"/>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0070C0"/>
          </a:solidFill>
          <a:ln w="28575">
            <a:solidFill>
              <a:srgbClr val="FFFFFF"/>
            </a:solidFill>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lt"/>
            </a:endParaRPr>
          </a:p>
        </p:txBody>
      </p:sp>
      <p:cxnSp>
        <p:nvCxnSpPr>
          <p:cNvPr id="16" name="MH_Other_6"/>
          <p:cNvCxnSpPr>
            <a:cxnSpLocks noChangeShapeType="1"/>
          </p:cNvCxnSpPr>
          <p:nvPr>
            <p:custDataLst>
              <p:tags r:id="rId8"/>
            </p:custDataLst>
          </p:nvPr>
        </p:nvCxnSpPr>
        <p:spPr bwMode="auto">
          <a:xfrm>
            <a:off x="6792596" y="2205673"/>
            <a:ext cx="2570163" cy="284162"/>
          </a:xfrm>
          <a:prstGeom prst="bentConnector3">
            <a:avLst>
              <a:gd name="adj1" fmla="val 34458"/>
            </a:avLst>
          </a:prstGeom>
          <a:noFill/>
          <a:ln w="3175" algn="ctr">
            <a:solidFill>
              <a:srgbClr val="014076"/>
            </a:solidFill>
            <a:prstDash val="sysDash"/>
            <a:miter lim="800000"/>
          </a:ln>
          <a:extLst>
            <a:ext uri="{909E8E84-426E-40DD-AFC4-6F175D3DCCD1}">
              <a14:hiddenFill xmlns:a14="http://schemas.microsoft.com/office/drawing/2010/main">
                <a:noFill/>
              </a14:hiddenFill>
            </a:ext>
          </a:extLst>
        </p:spPr>
      </p:cxnSp>
      <p:sp>
        <p:nvSpPr>
          <p:cNvPr id="17" name="MH_SubTitle_2"/>
          <p:cNvSpPr txBox="1">
            <a:spLocks noChangeArrowheads="1"/>
          </p:cNvSpPr>
          <p:nvPr>
            <p:custDataLst>
              <p:tags r:id="rId9"/>
            </p:custDataLst>
          </p:nvPr>
        </p:nvSpPr>
        <p:spPr bwMode="auto">
          <a:xfrm>
            <a:off x="7832705" y="2052278"/>
            <a:ext cx="321353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lvl="0" defTabSz="914400">
              <a:lnSpc>
                <a:spcPct val="90000"/>
              </a:lnSpc>
              <a:defRPr/>
            </a:pPr>
            <a:r>
              <a:rPr lang="en-US" altLang="zh-CN" sz="2000" b="1" dirty="0" err="1">
                <a:solidFill>
                  <a:srgbClr val="595959"/>
                </a:solidFill>
                <a:latin typeface="微软雅黑" panose="020B0503020204020204" pitchFamily="34" charset="-122"/>
                <a:cs typeface="+mn-ea"/>
              </a:rPr>
              <a:t>assertEqual</a:t>
            </a:r>
            <a:r>
              <a:rPr lang="en-US" altLang="zh-CN" sz="2000" b="1" dirty="0">
                <a:solidFill>
                  <a:srgbClr val="595959"/>
                </a:solidFill>
                <a:latin typeface="微软雅黑" panose="020B0503020204020204" pitchFamily="34" charset="-122"/>
                <a:cs typeface="+mn-ea"/>
              </a:rPr>
              <a:t>(</a:t>
            </a:r>
            <a:r>
              <a:rPr lang="en-US" altLang="zh-CN" sz="2000" b="1" dirty="0" err="1">
                <a:solidFill>
                  <a:srgbClr val="595959"/>
                </a:solidFill>
                <a:latin typeface="微软雅黑" panose="020B0503020204020204" pitchFamily="34" charset="-122"/>
                <a:cs typeface="+mn-ea"/>
              </a:rPr>
              <a:t>first,second</a:t>
            </a:r>
            <a:r>
              <a:rPr lang="en-US" altLang="zh-CN" sz="2000" b="1" dirty="0">
                <a:solidFill>
                  <a:srgbClr val="595959"/>
                </a:solidFill>
                <a:latin typeface="微软雅黑" panose="020B0503020204020204" pitchFamily="34" charset="-122"/>
                <a:cs typeface="+mn-ea"/>
              </a:rPr>
              <a:t>)</a:t>
            </a:r>
            <a:endParaRPr lang="zh-CN" altLang="en-US" sz="2000" b="1" dirty="0">
              <a:solidFill>
                <a:srgbClr val="595959"/>
              </a:solidFill>
              <a:latin typeface="微软雅黑" panose="020B0503020204020204" pitchFamily="34" charset="-122"/>
              <a:cs typeface="+mn-ea"/>
              <a:sym typeface="+mn-ea"/>
            </a:endParaRPr>
          </a:p>
        </p:txBody>
      </p:sp>
      <p:sp>
        <p:nvSpPr>
          <p:cNvPr id="18" name="MH_Text_2"/>
          <p:cNvSpPr txBox="1">
            <a:spLocks noChangeArrowheads="1"/>
          </p:cNvSpPr>
          <p:nvPr>
            <p:custDataLst>
              <p:tags r:id="rId10"/>
            </p:custDataLst>
          </p:nvPr>
        </p:nvSpPr>
        <p:spPr bwMode="auto">
          <a:xfrm>
            <a:off x="7785941" y="2815021"/>
            <a:ext cx="3153635" cy="842963"/>
          </a:xfrm>
          <a:prstGeom prst="rect">
            <a:avLst/>
          </a:prstGeom>
          <a:noFill/>
          <a:ln>
            <a:noFill/>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lvl="0" defTabSz="508000" eaLnBrk="0">
              <a:lnSpc>
                <a:spcPct val="150000"/>
              </a:lnSpc>
              <a:spcBef>
                <a:spcPts val="0"/>
              </a:spcBef>
              <a:spcAft>
                <a:spcPts val="0"/>
              </a:spcAft>
              <a:buClrTx/>
              <a:buSzTx/>
              <a:buFontTx/>
              <a:defRPr/>
            </a:pPr>
            <a:r>
              <a:rPr lang="zh-CN" altLang="zh-CN" sz="1800" dirty="0">
                <a:solidFill>
                  <a:srgbClr val="595959"/>
                </a:solidFill>
                <a:latin typeface="微软雅黑" panose="020B0503020204020204" pitchFamily="34" charset="-122"/>
                <a:cs typeface="+mn-ea"/>
              </a:rPr>
              <a:t>该方法用于</a:t>
            </a:r>
            <a:r>
              <a:rPr lang="zh-CN" altLang="zh-CN" sz="1800" dirty="0">
                <a:solidFill>
                  <a:srgbClr val="1369B2"/>
                </a:solidFill>
                <a:latin typeface="微软雅黑" panose="020B0503020204020204" pitchFamily="34" charset="-122"/>
                <a:cs typeface="+mn-ea"/>
              </a:rPr>
              <a:t>验证</a:t>
            </a:r>
            <a:r>
              <a:rPr lang="en-US" altLang="zh-CN" sz="1800" dirty="0">
                <a:solidFill>
                  <a:srgbClr val="1369B2"/>
                </a:solidFill>
                <a:latin typeface="微软雅黑" panose="020B0503020204020204" pitchFamily="34" charset="-122"/>
                <a:cs typeface="+mn-ea"/>
              </a:rPr>
              <a:t>first</a:t>
            </a:r>
            <a:r>
              <a:rPr lang="zh-CN" altLang="zh-CN" sz="1800" dirty="0">
                <a:solidFill>
                  <a:srgbClr val="1369B2"/>
                </a:solidFill>
                <a:latin typeface="微软雅黑" panose="020B0503020204020204" pitchFamily="34" charset="-122"/>
                <a:cs typeface="+mn-ea"/>
              </a:rPr>
              <a:t>是否等于</a:t>
            </a:r>
            <a:r>
              <a:rPr lang="en-US" altLang="zh-CN" sz="1800" dirty="0">
                <a:solidFill>
                  <a:srgbClr val="1369B2"/>
                </a:solidFill>
                <a:latin typeface="微软雅黑" panose="020B0503020204020204" pitchFamily="34" charset="-122"/>
                <a:cs typeface="+mn-ea"/>
              </a:rPr>
              <a:t>second</a:t>
            </a:r>
            <a:r>
              <a:rPr lang="zh-CN" altLang="zh-CN" sz="1800" dirty="0">
                <a:solidFill>
                  <a:srgbClr val="595959"/>
                </a:solidFill>
                <a:latin typeface="微软雅黑" panose="020B0503020204020204" pitchFamily="34" charset="-122"/>
                <a:cs typeface="+mn-ea"/>
              </a:rPr>
              <a:t>。</a:t>
            </a:r>
            <a:endParaRPr lang="zh-CN" altLang="en-US" sz="1800" dirty="0">
              <a:solidFill>
                <a:srgbClr val="595959"/>
              </a:solidFill>
              <a:latin typeface="微软雅黑" panose="020B0503020204020204" pitchFamily="34" charset="-122"/>
              <a:cs typeface="+mn-ea"/>
              <a:sym typeface="+mn-ea"/>
            </a:endParaRPr>
          </a:p>
        </p:txBody>
      </p:sp>
      <p:sp>
        <p:nvSpPr>
          <p:cNvPr id="19" name="MH_SubTitle_4"/>
          <p:cNvSpPr txBox="1"/>
          <p:nvPr>
            <p:custDataLst>
              <p:tags r:id="rId11"/>
            </p:custDataLst>
          </p:nvPr>
        </p:nvSpPr>
        <p:spPr>
          <a:xfrm>
            <a:off x="1137341" y="4111182"/>
            <a:ext cx="3194631" cy="412750"/>
          </a:xfrm>
          <a:prstGeom prst="rect">
            <a:avLst/>
          </a:prstGeom>
          <a:noFill/>
        </p:spPr>
        <p:txBody>
          <a:bodyPr wrap="none" anchor="ctr"/>
          <a:lstStyle>
            <a:defPPr>
              <a:defRPr lang="zh-CN"/>
            </a:defPPr>
            <a:lvl1pPr>
              <a:defRPr sz="2000">
                <a:solidFill>
                  <a:schemeClr val="tx1">
                    <a:lumMod val="65000"/>
                    <a:lumOff val="35000"/>
                  </a:schemeClr>
                </a:solidFill>
                <a:latin typeface="华文行楷" panose="02010800040101010101" pitchFamily="2" charset="-122"/>
                <a:ea typeface="华文行楷" panose="02010800040101010101" pitchFamily="2" charset="-122"/>
              </a:defRPr>
            </a:lvl1pPr>
          </a:lstStyle>
          <a:p>
            <a:pPr defTabSz="914400">
              <a:lnSpc>
                <a:spcPct val="90000"/>
              </a:lnSpc>
              <a:defRPr/>
            </a:pPr>
            <a:r>
              <a:rPr lang="en-US" altLang="zh-CN" b="1" dirty="0" err="1">
                <a:solidFill>
                  <a:srgbClr val="595959"/>
                </a:solidFill>
                <a:latin typeface="微软雅黑" panose="020B0503020204020204" pitchFamily="34" charset="-122"/>
                <a:ea typeface="微软雅黑" panose="020B0503020204020204" pitchFamily="34" charset="-122"/>
                <a:cs typeface="+mn-ea"/>
              </a:rPr>
              <a:t>assertIn</a:t>
            </a:r>
            <a:r>
              <a:rPr lang="en-US" altLang="zh-CN" b="1" dirty="0">
                <a:solidFill>
                  <a:srgbClr val="595959"/>
                </a:solidFill>
                <a:latin typeface="微软雅黑" panose="020B0503020204020204" pitchFamily="34" charset="-122"/>
                <a:ea typeface="微软雅黑" panose="020B0503020204020204" pitchFamily="34" charset="-122"/>
                <a:cs typeface="+mn-ea"/>
              </a:rPr>
              <a:t>(</a:t>
            </a:r>
            <a:r>
              <a:rPr lang="en-US" altLang="zh-CN" b="1" dirty="0" err="1">
                <a:solidFill>
                  <a:srgbClr val="595959"/>
                </a:solidFill>
                <a:latin typeface="微软雅黑" panose="020B0503020204020204" pitchFamily="34" charset="-122"/>
                <a:ea typeface="微软雅黑" panose="020B0503020204020204" pitchFamily="34" charset="-122"/>
                <a:cs typeface="+mn-ea"/>
              </a:rPr>
              <a:t>member,container</a:t>
            </a:r>
            <a:r>
              <a:rPr lang="en-US" altLang="zh-CN" b="1" dirty="0">
                <a:solidFill>
                  <a:srgbClr val="595959"/>
                </a:solidFill>
                <a:latin typeface="微软雅黑" panose="020B0503020204020204" pitchFamily="34" charset="-122"/>
                <a:ea typeface="微软雅黑" panose="020B0503020204020204" pitchFamily="34" charset="-122"/>
                <a:cs typeface="+mn-ea"/>
              </a:rPr>
              <a:t>)</a:t>
            </a:r>
            <a:endParaRPr lang="zh-CN" altLang="en-US" b="1" dirty="0">
              <a:solidFill>
                <a:srgbClr val="595959"/>
              </a:solidFill>
              <a:latin typeface="微软雅黑" panose="020B0503020204020204" pitchFamily="34" charset="-122"/>
              <a:ea typeface="微软雅黑" panose="020B0503020204020204" pitchFamily="34" charset="-122"/>
              <a:cs typeface="+mn-ea"/>
              <a:sym typeface="+mn-ea"/>
            </a:endParaRPr>
          </a:p>
        </p:txBody>
      </p:sp>
      <p:sp>
        <p:nvSpPr>
          <p:cNvPr id="20" name="MH_Text_4"/>
          <p:cNvSpPr txBox="1">
            <a:spLocks noChangeArrowheads="1"/>
          </p:cNvSpPr>
          <p:nvPr>
            <p:custDataLst>
              <p:tags r:id="rId12"/>
            </p:custDataLst>
          </p:nvPr>
        </p:nvSpPr>
        <p:spPr bwMode="auto">
          <a:xfrm>
            <a:off x="1088496" y="4660383"/>
            <a:ext cx="3391323" cy="842962"/>
          </a:xfrm>
          <a:prstGeom prst="rect">
            <a:avLst/>
          </a:prstGeom>
          <a:noFill/>
          <a:ln>
            <a:noFill/>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lvl="0" defTabSz="508000" eaLnBrk="0">
              <a:lnSpc>
                <a:spcPct val="150000"/>
              </a:lnSpc>
              <a:spcBef>
                <a:spcPts val="0"/>
              </a:spcBef>
              <a:spcAft>
                <a:spcPts val="0"/>
              </a:spcAft>
              <a:buClrTx/>
              <a:buSzTx/>
              <a:buFontTx/>
              <a:defRPr/>
            </a:pPr>
            <a:r>
              <a:rPr lang="zh-CN" altLang="zh-CN" sz="1800" dirty="0">
                <a:solidFill>
                  <a:srgbClr val="595959"/>
                </a:solidFill>
                <a:latin typeface="微软雅黑" panose="020B0503020204020204" pitchFamily="34" charset="-122"/>
                <a:cs typeface="+mn-ea"/>
              </a:rPr>
              <a:t>该方法</a:t>
            </a:r>
            <a:r>
              <a:rPr lang="zh-CN" altLang="zh-CN" sz="1800" dirty="0">
                <a:solidFill>
                  <a:srgbClr val="1369B2"/>
                </a:solidFill>
                <a:latin typeface="微软雅黑" panose="020B0503020204020204" pitchFamily="34" charset="-122"/>
                <a:cs typeface="+mn-ea"/>
              </a:rPr>
              <a:t>用于验证</a:t>
            </a:r>
            <a:r>
              <a:rPr lang="en-US" altLang="zh-CN" sz="1800" dirty="0">
                <a:solidFill>
                  <a:srgbClr val="1369B2"/>
                </a:solidFill>
                <a:latin typeface="微软雅黑" panose="020B0503020204020204" pitchFamily="34" charset="-122"/>
                <a:cs typeface="+mn-ea"/>
              </a:rPr>
              <a:t>container</a:t>
            </a:r>
            <a:r>
              <a:rPr lang="zh-CN" altLang="zh-CN" sz="1800" dirty="0">
                <a:solidFill>
                  <a:srgbClr val="1369B2"/>
                </a:solidFill>
                <a:latin typeface="微软雅黑" panose="020B0503020204020204" pitchFamily="34" charset="-122"/>
                <a:cs typeface="+mn-ea"/>
              </a:rPr>
              <a:t>中是否包含</a:t>
            </a:r>
            <a:r>
              <a:rPr lang="en-US" altLang="zh-CN" sz="1800" dirty="0">
                <a:solidFill>
                  <a:srgbClr val="1369B2"/>
                </a:solidFill>
                <a:latin typeface="微软雅黑" panose="020B0503020204020204" pitchFamily="34" charset="-122"/>
                <a:cs typeface="+mn-ea"/>
              </a:rPr>
              <a:t>member</a:t>
            </a:r>
            <a:r>
              <a:rPr lang="zh-CN" altLang="zh-CN" sz="1800" dirty="0">
                <a:solidFill>
                  <a:srgbClr val="595959"/>
                </a:solidFill>
                <a:latin typeface="微软雅黑" panose="020B0503020204020204" pitchFamily="34" charset="-122"/>
                <a:cs typeface="+mn-ea"/>
              </a:rPr>
              <a:t>。</a:t>
            </a:r>
            <a:endParaRPr lang="zh-CN" altLang="en-US" sz="1800" dirty="0">
              <a:solidFill>
                <a:srgbClr val="595959"/>
              </a:solidFill>
              <a:latin typeface="微软雅黑" panose="020B0503020204020204" pitchFamily="34" charset="-122"/>
              <a:cs typeface="+mn-ea"/>
              <a:sym typeface="+mn-ea"/>
            </a:endParaRPr>
          </a:p>
        </p:txBody>
      </p:sp>
      <p:sp>
        <p:nvSpPr>
          <p:cNvPr id="21" name="MH_SubTitle_3"/>
          <p:cNvSpPr txBox="1"/>
          <p:nvPr>
            <p:custDataLst>
              <p:tags r:id="rId13"/>
            </p:custDataLst>
          </p:nvPr>
        </p:nvSpPr>
        <p:spPr>
          <a:xfrm>
            <a:off x="7882669" y="3798570"/>
            <a:ext cx="2249488" cy="411163"/>
          </a:xfrm>
          <a:prstGeom prst="rect">
            <a:avLst/>
          </a:prstGeom>
          <a:noFill/>
        </p:spPr>
        <p:txBody>
          <a:bodyPr wrap="none" anchor="ctr"/>
          <a:lstStyle>
            <a:defPPr>
              <a:defRPr lang="zh-CN"/>
            </a:defPPr>
            <a:lvl1pPr>
              <a:defRPr>
                <a:solidFill>
                  <a:schemeClr val="tx1">
                    <a:lumMod val="85000"/>
                    <a:lumOff val="15000"/>
                  </a:schemeClr>
                </a:solidFill>
                <a:latin typeface="华文行楷" panose="02010800040101010101" pitchFamily="2" charset="-122"/>
                <a:ea typeface="华文行楷" panose="02010800040101010101" pitchFamily="2" charset="-122"/>
              </a:defRPr>
            </a:lvl1pPr>
          </a:lstStyle>
          <a:p>
            <a:pPr defTabSz="914400">
              <a:lnSpc>
                <a:spcPct val="90000"/>
              </a:lnSpc>
              <a:defRPr/>
            </a:pPr>
            <a:r>
              <a:rPr lang="en-US" altLang="zh-CN" sz="2000" b="1" dirty="0" err="1">
                <a:solidFill>
                  <a:srgbClr val="595959"/>
                </a:solidFill>
                <a:latin typeface="微软雅黑" panose="020B0503020204020204" pitchFamily="34" charset="-122"/>
                <a:ea typeface="微软雅黑" panose="020B0503020204020204" pitchFamily="34" charset="-122"/>
                <a:cs typeface="+mn-ea"/>
              </a:rPr>
              <a:t>assertIsNone</a:t>
            </a:r>
            <a:r>
              <a:rPr lang="en-US" altLang="zh-CN"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err="1">
                <a:solidFill>
                  <a:srgbClr val="595959"/>
                </a:solidFill>
                <a:latin typeface="微软雅黑" panose="020B0503020204020204" pitchFamily="34" charset="-122"/>
                <a:ea typeface="微软雅黑" panose="020B0503020204020204" pitchFamily="34" charset="-122"/>
                <a:cs typeface="+mn-ea"/>
              </a:rPr>
              <a:t>obj</a:t>
            </a:r>
            <a:r>
              <a:rPr lang="en-US" altLang="zh-CN" sz="2000" b="1" dirty="0">
                <a:solidFill>
                  <a:srgbClr val="595959"/>
                </a:solidFill>
                <a:latin typeface="微软雅黑" panose="020B0503020204020204" pitchFamily="34" charset="-122"/>
                <a:ea typeface="微软雅黑" panose="020B0503020204020204" pitchFamily="34" charset="-122"/>
                <a:cs typeface="+mn-ea"/>
              </a:rPr>
              <a:t>)</a:t>
            </a:r>
            <a:endParaRPr lang="zh-CN" altLang="en-US" sz="2000" b="1" dirty="0">
              <a:solidFill>
                <a:srgbClr val="595959"/>
              </a:solidFill>
              <a:latin typeface="微软雅黑" panose="020B0503020204020204" pitchFamily="34" charset="-122"/>
              <a:ea typeface="微软雅黑" panose="020B0503020204020204" pitchFamily="34" charset="-122"/>
              <a:cs typeface="+mn-ea"/>
              <a:sym typeface="+mn-ea"/>
            </a:endParaRPr>
          </a:p>
        </p:txBody>
      </p:sp>
      <p:sp>
        <p:nvSpPr>
          <p:cNvPr id="22" name="MH_Text_3"/>
          <p:cNvSpPr txBox="1">
            <a:spLocks noChangeArrowheads="1"/>
          </p:cNvSpPr>
          <p:nvPr>
            <p:custDataLst>
              <p:tags r:id="rId14"/>
            </p:custDataLst>
          </p:nvPr>
        </p:nvSpPr>
        <p:spPr bwMode="auto">
          <a:xfrm>
            <a:off x="7744848" y="4591159"/>
            <a:ext cx="3640606" cy="489476"/>
          </a:xfrm>
          <a:prstGeom prst="rect">
            <a:avLst/>
          </a:prstGeom>
          <a:noFill/>
          <a:ln>
            <a:noFill/>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defTabSz="508000" eaLnBrk="0">
              <a:lnSpc>
                <a:spcPts val="1800"/>
              </a:lnSpc>
              <a:defRPr/>
            </a:pPr>
            <a:r>
              <a:rPr lang="zh-CN" altLang="zh-CN" sz="1800" dirty="0">
                <a:solidFill>
                  <a:srgbClr val="595959"/>
                </a:solidFill>
                <a:latin typeface="微软雅黑" panose="020B0503020204020204" pitchFamily="34" charset="-122"/>
                <a:cs typeface="+mn-ea"/>
              </a:rPr>
              <a:t>该方法用于</a:t>
            </a:r>
            <a:r>
              <a:rPr lang="zh-CN" altLang="zh-CN" sz="1800" dirty="0">
                <a:solidFill>
                  <a:srgbClr val="1369B2"/>
                </a:solidFill>
                <a:latin typeface="微软雅黑" panose="020B0503020204020204" pitchFamily="34" charset="-122"/>
                <a:cs typeface="+mn-ea"/>
              </a:rPr>
              <a:t>验证</a:t>
            </a:r>
            <a:r>
              <a:rPr lang="en-US" altLang="zh-CN" sz="1800" dirty="0" err="1">
                <a:solidFill>
                  <a:srgbClr val="1369B2"/>
                </a:solidFill>
                <a:latin typeface="微软雅黑" panose="020B0503020204020204" pitchFamily="34" charset="-122"/>
                <a:cs typeface="+mn-ea"/>
              </a:rPr>
              <a:t>obj</a:t>
            </a:r>
            <a:r>
              <a:rPr lang="zh-CN" altLang="zh-CN" sz="1800" dirty="0">
                <a:solidFill>
                  <a:srgbClr val="1369B2"/>
                </a:solidFill>
                <a:latin typeface="微软雅黑" panose="020B0503020204020204" pitchFamily="34" charset="-122"/>
                <a:cs typeface="+mn-ea"/>
              </a:rPr>
              <a:t>是否为</a:t>
            </a:r>
            <a:r>
              <a:rPr lang="en-US" altLang="zh-CN" sz="1800" dirty="0">
                <a:solidFill>
                  <a:srgbClr val="1369B2"/>
                </a:solidFill>
                <a:latin typeface="微软雅黑" panose="020B0503020204020204" pitchFamily="34" charset="-122"/>
                <a:cs typeface="+mn-ea"/>
              </a:rPr>
              <a:t>None</a:t>
            </a:r>
            <a:r>
              <a:rPr lang="zh-CN" altLang="zh-CN" sz="1800" dirty="0">
                <a:solidFill>
                  <a:srgbClr val="595959"/>
                </a:solidFill>
                <a:latin typeface="微软雅黑" panose="020B0503020204020204" pitchFamily="34" charset="-122"/>
                <a:cs typeface="+mn-ea"/>
              </a:rPr>
              <a:t>。</a:t>
            </a:r>
            <a:endParaRPr lang="zh-CN" altLang="en-US" sz="1800" dirty="0">
              <a:solidFill>
                <a:srgbClr val="595959"/>
              </a:solidFill>
              <a:latin typeface="微软雅黑" panose="020B0503020204020204" pitchFamily="34" charset="-122"/>
              <a:cs typeface="+mn-ea"/>
              <a:sym typeface="+mn-ea"/>
            </a:endParaRPr>
          </a:p>
        </p:txBody>
      </p:sp>
      <p:cxnSp>
        <p:nvCxnSpPr>
          <p:cNvPr id="23" name="MH_Other_7"/>
          <p:cNvCxnSpPr>
            <a:cxnSpLocks noChangeShapeType="1"/>
          </p:cNvCxnSpPr>
          <p:nvPr>
            <p:custDataLst>
              <p:tags r:id="rId15"/>
            </p:custDataLst>
          </p:nvPr>
        </p:nvCxnSpPr>
        <p:spPr bwMode="auto">
          <a:xfrm>
            <a:off x="7726046" y="4241165"/>
            <a:ext cx="1420813" cy="0"/>
          </a:xfrm>
          <a:prstGeom prst="line">
            <a:avLst/>
          </a:prstGeom>
          <a:noFill/>
          <a:ln w="3175" algn="ctr">
            <a:solidFill>
              <a:srgbClr val="014076"/>
            </a:solidFill>
            <a:prstDash val="sysDash"/>
            <a:round/>
          </a:ln>
          <a:extLst>
            <a:ext uri="{909E8E84-426E-40DD-AFC4-6F175D3DCCD1}">
              <a14:hiddenFill xmlns:a14="http://schemas.microsoft.com/office/drawing/2010/main">
                <a:noFill/>
              </a14:hiddenFill>
            </a:ext>
          </a:extLst>
        </p:spPr>
      </p:cxnSp>
      <p:cxnSp>
        <p:nvCxnSpPr>
          <p:cNvPr id="24" name="MH_Other_8"/>
          <p:cNvCxnSpPr>
            <a:cxnSpLocks noChangeShapeType="1"/>
          </p:cNvCxnSpPr>
          <p:nvPr>
            <p:custDataLst>
              <p:tags r:id="rId16"/>
            </p:custDataLst>
          </p:nvPr>
        </p:nvCxnSpPr>
        <p:spPr bwMode="auto">
          <a:xfrm>
            <a:off x="2665096" y="3059748"/>
            <a:ext cx="1673225" cy="0"/>
          </a:xfrm>
          <a:prstGeom prst="line">
            <a:avLst/>
          </a:prstGeom>
          <a:noFill/>
          <a:ln w="3175" algn="ctr">
            <a:solidFill>
              <a:srgbClr val="014076"/>
            </a:solidFill>
            <a:prstDash val="sysDash"/>
            <a:rou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1120508" y="1938206"/>
            <a:ext cx="9798698" cy="1491588"/>
          </a:xfrm>
          <a:prstGeom prst="rect">
            <a:avLst/>
          </a:prstGeom>
          <a:noFill/>
        </p:spPr>
        <p:txBody>
          <a:bodyPr wrap="square" rtlCol="0">
            <a:spAutoFit/>
          </a:bodyPr>
          <a:lstStyle/>
          <a:p>
            <a:pPr>
              <a:lnSpc>
                <a:spcPct val="150000"/>
              </a:lnSpc>
            </a:pPr>
            <a:r>
              <a:rPr lang="en-US" altLang="zh-CN" sz="2000" dirty="0" err="1" smtClean="0">
                <a:solidFill>
                  <a:srgbClr val="1369B2"/>
                </a:solidFill>
                <a:latin typeface="微软雅黑" panose="020B0503020204020204" pitchFamily="34" charset="-122"/>
                <a:ea typeface="微软雅黑" panose="020B0503020204020204" pitchFamily="34" charset="-122"/>
                <a:cs typeface="+mn-ea"/>
              </a:rPr>
              <a:t>pytest</a:t>
            </a:r>
            <a:r>
              <a:rPr lang="zh-CN" altLang="zh-CN" sz="2000" dirty="0">
                <a:solidFill>
                  <a:srgbClr val="1369B2"/>
                </a:solidFill>
                <a:latin typeface="微软雅黑" panose="020B0503020204020204" pitchFamily="34" charset="-122"/>
                <a:ea typeface="微软雅黑" panose="020B0503020204020204" pitchFamily="34" charset="-122"/>
                <a:cs typeface="+mn-ea"/>
              </a:rPr>
              <a:t>是</a:t>
            </a:r>
            <a:r>
              <a:rPr lang="en-US" altLang="zh-CN" sz="2000" dirty="0">
                <a:solidFill>
                  <a:srgbClr val="1369B2"/>
                </a:solidFill>
                <a:latin typeface="微软雅黑" panose="020B0503020204020204" pitchFamily="34" charset="-122"/>
                <a:ea typeface="微软雅黑" panose="020B0503020204020204" pitchFamily="34" charset="-122"/>
                <a:cs typeface="+mn-ea"/>
              </a:rPr>
              <a:t>Python</a:t>
            </a:r>
            <a:r>
              <a:rPr lang="zh-CN" altLang="zh-CN" sz="2000" dirty="0">
                <a:solidFill>
                  <a:srgbClr val="1369B2"/>
                </a:solidFill>
                <a:latin typeface="微软雅黑" panose="020B0503020204020204" pitchFamily="34" charset="-122"/>
                <a:ea typeface="微软雅黑" panose="020B0503020204020204" pitchFamily="34" charset="-122"/>
                <a:cs typeface="+mn-ea"/>
              </a:rPr>
              <a:t>中的第三方测试框架</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它</a:t>
            </a:r>
            <a:r>
              <a:rPr lang="zh-CN" altLang="zh-CN" sz="2000" smtClean="0">
                <a:solidFill>
                  <a:srgbClr val="595959"/>
                </a:solidFill>
                <a:latin typeface="微软雅黑" panose="020B0503020204020204" pitchFamily="34" charset="-122"/>
                <a:ea typeface="微软雅黑" panose="020B0503020204020204" pitchFamily="34" charset="-122"/>
                <a:cs typeface="+mn-ea"/>
              </a:rPr>
              <a:t>是</a:t>
            </a:r>
            <a:r>
              <a:rPr lang="en-US" altLang="zh-CN" sz="2000" smtClean="0">
                <a:solidFill>
                  <a:srgbClr val="595959"/>
                </a:solidFill>
                <a:latin typeface="微软雅黑" panose="020B0503020204020204" pitchFamily="34" charset="-122"/>
                <a:ea typeface="微软雅黑" panose="020B0503020204020204" pitchFamily="34" charset="-122"/>
                <a:cs typeface="+mn-ea"/>
              </a:rPr>
              <a:t>unittest</a:t>
            </a:r>
            <a:r>
              <a:rPr lang="zh-CN" altLang="zh-CN" sz="2000" smtClean="0">
                <a:solidFill>
                  <a:srgbClr val="595959"/>
                </a:solidFill>
                <a:latin typeface="微软雅黑" panose="020B0503020204020204" pitchFamily="34" charset="-122"/>
                <a:ea typeface="微软雅黑" panose="020B0503020204020204" pitchFamily="34" charset="-122"/>
                <a:cs typeface="+mn-ea"/>
              </a:rPr>
              <a:t>的</a:t>
            </a:r>
            <a:r>
              <a:rPr lang="zh-CN" altLang="zh-CN" sz="2000" dirty="0">
                <a:solidFill>
                  <a:srgbClr val="595959"/>
                </a:solidFill>
                <a:latin typeface="微软雅黑" panose="020B0503020204020204" pitchFamily="34" charset="-122"/>
                <a:ea typeface="微软雅黑" panose="020B0503020204020204" pitchFamily="34" charset="-122"/>
                <a:cs typeface="+mn-ea"/>
              </a:rPr>
              <a:t>扩展框架</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相</a:t>
            </a:r>
            <a:r>
              <a:rPr lang="zh-CN" altLang="en-US" sz="2000" smtClean="0">
                <a:solidFill>
                  <a:srgbClr val="595959"/>
                </a:solidFill>
                <a:latin typeface="微软雅黑" panose="020B0503020204020204" pitchFamily="34" charset="-122"/>
                <a:ea typeface="微软雅黑" panose="020B0503020204020204" pitchFamily="34" charset="-122"/>
                <a:cs typeface="+mn-ea"/>
              </a:rPr>
              <a:t>较</a:t>
            </a:r>
            <a:r>
              <a:rPr lang="zh-CN" altLang="zh-CN" sz="2000" smtClean="0">
                <a:solidFill>
                  <a:srgbClr val="595959"/>
                </a:solidFill>
                <a:latin typeface="微软雅黑" panose="020B0503020204020204" pitchFamily="34" charset="-122"/>
                <a:ea typeface="微软雅黑" panose="020B0503020204020204" pitchFamily="34" charset="-122"/>
                <a:cs typeface="+mn-ea"/>
              </a:rPr>
              <a:t>于</a:t>
            </a:r>
            <a:r>
              <a:rPr lang="en-US" altLang="zh-CN" sz="2000" smtClean="0">
                <a:solidFill>
                  <a:srgbClr val="595959"/>
                </a:solidFill>
                <a:latin typeface="微软雅黑" panose="020B0503020204020204" pitchFamily="34" charset="-122"/>
                <a:ea typeface="微软雅黑" panose="020B0503020204020204" pitchFamily="34" charset="-122"/>
                <a:cs typeface="+mn-ea"/>
              </a:rPr>
              <a:t>unittest</a:t>
            </a:r>
            <a:r>
              <a:rPr lang="zh-CN" altLang="zh-CN" sz="2000" smtClean="0">
                <a:solidFill>
                  <a:srgbClr val="595959"/>
                </a:solidFill>
                <a:latin typeface="微软雅黑" panose="020B0503020204020204" pitchFamily="34" charset="-122"/>
                <a:ea typeface="微软雅黑" panose="020B0503020204020204" pitchFamily="34" charset="-122"/>
                <a:cs typeface="+mn-ea"/>
              </a:rPr>
              <a:t>框架</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pytest</a:t>
            </a:r>
            <a:r>
              <a:rPr lang="zh-CN" altLang="zh-CN" sz="2000" dirty="0">
                <a:solidFill>
                  <a:srgbClr val="595959"/>
                </a:solidFill>
                <a:latin typeface="微软雅黑" panose="020B0503020204020204" pitchFamily="34" charset="-122"/>
                <a:ea typeface="微软雅黑" panose="020B0503020204020204" pitchFamily="34" charset="-122"/>
                <a:cs typeface="+mn-ea"/>
              </a:rPr>
              <a:t>框架更加</a:t>
            </a:r>
            <a:r>
              <a:rPr lang="zh-CN" altLang="zh-CN" sz="2000" dirty="0">
                <a:solidFill>
                  <a:srgbClr val="1369B2"/>
                </a:solidFill>
                <a:latin typeface="微软雅黑" panose="020B0503020204020204" pitchFamily="34" charset="-122"/>
                <a:ea typeface="微软雅黑" panose="020B0503020204020204" pitchFamily="34" charset="-122"/>
                <a:cs typeface="+mn-ea"/>
              </a:rPr>
              <a:t>简洁</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高效</a:t>
            </a:r>
            <a:r>
              <a:rPr lang="zh-CN" altLang="zh-CN" sz="2000" dirty="0">
                <a:solidFill>
                  <a:srgbClr val="595959"/>
                </a:solidFill>
                <a:latin typeface="微软雅黑" panose="020B0503020204020204" pitchFamily="34" charset="-122"/>
                <a:ea typeface="微软雅黑" panose="020B0503020204020204" pitchFamily="34" charset="-122"/>
                <a:cs typeface="+mn-ea"/>
              </a:rPr>
              <a:t>，它能够与主流的自动化</a:t>
            </a:r>
            <a:r>
              <a:rPr lang="zh-CN" altLang="zh-CN" sz="2000">
                <a:solidFill>
                  <a:srgbClr val="595959"/>
                </a:solidFill>
                <a:latin typeface="微软雅黑" panose="020B0503020204020204" pitchFamily="34" charset="-122"/>
                <a:ea typeface="微软雅黑" panose="020B0503020204020204" pitchFamily="34" charset="-122"/>
                <a:cs typeface="+mn-ea"/>
              </a:rPr>
              <a:t>测试</a:t>
            </a:r>
            <a:r>
              <a:rPr lang="zh-CN" altLang="zh-CN" sz="2000" smtClean="0">
                <a:solidFill>
                  <a:srgbClr val="595959"/>
                </a:solidFill>
                <a:latin typeface="微软雅黑" panose="020B0503020204020204" pitchFamily="34" charset="-122"/>
                <a:ea typeface="微软雅黑" panose="020B0503020204020204" pitchFamily="34" charset="-122"/>
                <a:cs typeface="+mn-ea"/>
              </a:rPr>
              <a:t>工具</a:t>
            </a:r>
            <a:r>
              <a:rPr lang="en-US" altLang="zh-CN" sz="2000" smtClean="0">
                <a:solidFill>
                  <a:srgbClr val="1369B2"/>
                </a:solidFill>
                <a:latin typeface="微软雅黑" panose="020B0503020204020204" pitchFamily="34" charset="-122"/>
                <a:ea typeface="微软雅黑" panose="020B0503020204020204" pitchFamily="34" charset="-122"/>
                <a:cs typeface="+mn-ea"/>
              </a:rPr>
              <a:t>Selenium</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Appium</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595959"/>
                </a:solidFill>
                <a:latin typeface="微软雅黑" panose="020B0503020204020204" pitchFamily="34" charset="-122"/>
                <a:ea typeface="微软雅黑" panose="020B0503020204020204" pitchFamily="34" charset="-122"/>
                <a:cs typeface="+mn-ea"/>
              </a:rPr>
              <a:t>requests</a:t>
            </a:r>
            <a:r>
              <a:rPr lang="zh-CN" altLang="zh-CN" sz="2000" dirty="0">
                <a:solidFill>
                  <a:srgbClr val="595959"/>
                </a:solidFill>
                <a:latin typeface="微软雅黑" panose="020B0503020204020204" pitchFamily="34" charset="-122"/>
                <a:ea typeface="微软雅黑" panose="020B0503020204020204" pitchFamily="34" charset="-122"/>
                <a:cs typeface="+mn-ea"/>
              </a:rPr>
              <a:t>等结合使用，实现</a:t>
            </a:r>
            <a:r>
              <a:rPr lang="en-US" altLang="zh-CN" sz="2000" dirty="0">
                <a:solidFill>
                  <a:srgbClr val="595959"/>
                </a:solidFill>
                <a:latin typeface="微软雅黑" panose="020B0503020204020204" pitchFamily="34" charset="-122"/>
                <a:ea typeface="微软雅黑" panose="020B0503020204020204" pitchFamily="34" charset="-122"/>
                <a:cs typeface="+mn-ea"/>
              </a:rPr>
              <a:t>Web</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App</a:t>
            </a:r>
            <a:r>
              <a:rPr lang="zh-CN" altLang="zh-CN" sz="2000" dirty="0">
                <a:solidFill>
                  <a:srgbClr val="595959"/>
                </a:solidFill>
                <a:latin typeface="微软雅黑" panose="020B0503020204020204" pitchFamily="34" charset="-122"/>
                <a:ea typeface="微软雅黑" panose="020B0503020204020204" pitchFamily="34" charset="-122"/>
                <a:cs typeface="+mn-ea"/>
              </a:rPr>
              <a:t>和接口自动化测试</a:t>
            </a:r>
            <a:r>
              <a:rPr lang="zh-CN" altLang="zh-CN" sz="20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1143691" y="1091982"/>
            <a:ext cx="1735732" cy="499624"/>
          </a:xfrm>
          <a:prstGeom prst="rect">
            <a:avLst/>
          </a:prstGeom>
        </p:spPr>
        <p:txBody>
          <a:bodyPr wrap="none">
            <a:spAutoFit/>
          </a:bodyPr>
          <a:lstStyle/>
          <a:p>
            <a:pPr lvl="0">
              <a:lnSpc>
                <a:spcPct val="150000"/>
              </a:lnSpc>
            </a:pPr>
            <a:r>
              <a:rPr lang="en-US" altLang="zh-CN" sz="2000" b="1" dirty="0" smtClean="0">
                <a:solidFill>
                  <a:srgbClr val="595959"/>
                </a:solidFill>
                <a:latin typeface="微软雅黑" panose="020B0503020204020204" pitchFamily="34" charset="-122"/>
                <a:ea typeface="微软雅黑" panose="020B0503020204020204" pitchFamily="34" charset="-122"/>
                <a:cs typeface="+mn-ea"/>
              </a:rPr>
              <a:t>2.pytest</a:t>
            </a:r>
            <a:r>
              <a:rPr lang="zh-CN" altLang="zh-CN" sz="2000" b="1" dirty="0" smtClean="0">
                <a:solidFill>
                  <a:srgbClr val="595959"/>
                </a:solidFill>
                <a:latin typeface="微软雅黑" panose="020B0503020204020204" pitchFamily="34" charset="-122"/>
                <a:ea typeface="微软雅黑" panose="020B0503020204020204" pitchFamily="34" charset="-122"/>
                <a:cs typeface="+mn-ea"/>
              </a:rPr>
              <a:t>框架</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1143691" y="1053794"/>
            <a:ext cx="9720001" cy="1477328"/>
          </a:xfrm>
          <a:prstGeom prst="rect">
            <a:avLst/>
          </a:prstGeom>
          <a:noFill/>
        </p:spPr>
        <p:txBody>
          <a:bodyPr wrap="square" rtlCol="0">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cs typeface="+mn-ea"/>
              </a:rPr>
              <a:t>由于</a:t>
            </a:r>
            <a:r>
              <a:rPr lang="en-US" altLang="zh-CN" sz="2000" dirty="0" err="1">
                <a:solidFill>
                  <a:srgbClr val="595959"/>
                </a:solidFill>
                <a:latin typeface="微软雅黑" panose="020B0503020204020204" pitchFamily="34" charset="-122"/>
                <a:ea typeface="微软雅黑" panose="020B0503020204020204" pitchFamily="34" charset="-122"/>
                <a:cs typeface="+mn-ea"/>
              </a:rPr>
              <a:t>pytest</a:t>
            </a:r>
            <a:r>
              <a:rPr lang="zh-CN" altLang="zh-CN" sz="2000" dirty="0">
                <a:solidFill>
                  <a:srgbClr val="595959"/>
                </a:solidFill>
                <a:latin typeface="微软雅黑" panose="020B0503020204020204" pitchFamily="34" charset="-122"/>
                <a:ea typeface="微软雅黑" panose="020B0503020204020204" pitchFamily="34" charset="-122"/>
                <a:cs typeface="+mn-ea"/>
              </a:rPr>
              <a:t>框架不是</a:t>
            </a:r>
            <a:r>
              <a:rPr lang="en-US" altLang="zh-CN" sz="2000" dirty="0">
                <a:solidFill>
                  <a:srgbClr val="595959"/>
                </a:solidFill>
                <a:latin typeface="微软雅黑" panose="020B0503020204020204" pitchFamily="34" charset="-122"/>
                <a:ea typeface="微软雅黑" panose="020B0503020204020204" pitchFamily="34" charset="-122"/>
                <a:cs typeface="+mn-ea"/>
              </a:rPr>
              <a:t>Python</a:t>
            </a:r>
            <a:r>
              <a:rPr lang="zh-CN" altLang="zh-CN" sz="2000" dirty="0">
                <a:solidFill>
                  <a:srgbClr val="595959"/>
                </a:solidFill>
                <a:latin typeface="微软雅黑" panose="020B0503020204020204" pitchFamily="34" charset="-122"/>
                <a:ea typeface="微软雅黑" panose="020B0503020204020204" pitchFamily="34" charset="-122"/>
                <a:cs typeface="+mn-ea"/>
              </a:rPr>
              <a:t>自带的自动化测试框架，所以在使用前需要先安装。在计算机</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smtClean="0">
                <a:solidFill>
                  <a:srgbClr val="595959"/>
                </a:solidFill>
                <a:latin typeface="微软雅黑" panose="020B0503020204020204" pitchFamily="34" charset="-122"/>
                <a:ea typeface="微软雅黑" panose="020B0503020204020204" pitchFamily="34" charset="-122"/>
                <a:cs typeface="+mn-ea"/>
              </a:rPr>
              <a:t>打开</a:t>
            </a:r>
            <a:r>
              <a:rPr lang="zh-CN" altLang="en-US" sz="2000" smtClean="0">
                <a:solidFill>
                  <a:srgbClr val="595959"/>
                </a:solidFill>
                <a:latin typeface="微软雅黑" panose="020B0503020204020204" pitchFamily="34" charset="-122"/>
                <a:ea typeface="微软雅黑" panose="020B0503020204020204" pitchFamily="34" charset="-122"/>
                <a:cs typeface="+mn-ea"/>
              </a:rPr>
              <a:t>命令提示符窗口</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执行</a:t>
            </a:r>
            <a:r>
              <a:rPr lang="zh-CN" altLang="en-US" sz="2000" smtClean="0">
                <a:solidFill>
                  <a:srgbClr val="1369B2"/>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cs typeface="+mn-ea"/>
              </a:rPr>
              <a:t>pip install pytest</a:t>
            </a:r>
            <a:r>
              <a:rPr lang="zh-CN" altLang="en-US" sz="2000" smtClean="0">
                <a:solidFill>
                  <a:srgbClr val="1369B2"/>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命令</a:t>
            </a:r>
            <a:r>
              <a:rPr lang="zh-CN" altLang="zh-CN" sz="2000" dirty="0">
                <a:solidFill>
                  <a:srgbClr val="595959"/>
                </a:solidFill>
                <a:latin typeface="微软雅黑" panose="020B0503020204020204" pitchFamily="34" charset="-122"/>
                <a:ea typeface="微软雅黑" panose="020B0503020204020204" pitchFamily="34" charset="-122"/>
                <a:cs typeface="+mn-ea"/>
              </a:rPr>
              <a:t>安装</a:t>
            </a:r>
            <a:r>
              <a:rPr lang="en-US" altLang="zh-CN" sz="2000" dirty="0" err="1">
                <a:solidFill>
                  <a:srgbClr val="595959"/>
                </a:solidFill>
                <a:latin typeface="微软雅黑" panose="020B0503020204020204" pitchFamily="34" charset="-122"/>
                <a:ea typeface="微软雅黑" panose="020B0503020204020204" pitchFamily="34" charset="-122"/>
                <a:cs typeface="+mn-ea"/>
              </a:rPr>
              <a:t>pytest</a:t>
            </a:r>
            <a:r>
              <a:rPr lang="zh-CN" altLang="zh-CN" sz="2000" dirty="0">
                <a:solidFill>
                  <a:srgbClr val="595959"/>
                </a:solidFill>
                <a:latin typeface="微软雅黑" panose="020B0503020204020204" pitchFamily="34" charset="-122"/>
                <a:ea typeface="微软雅黑" panose="020B0503020204020204" pitchFamily="34" charset="-122"/>
                <a:cs typeface="+mn-ea"/>
              </a:rPr>
              <a:t>框架，</a:t>
            </a:r>
            <a:r>
              <a:rPr lang="zh-CN" altLang="zh-CN" sz="2000">
                <a:solidFill>
                  <a:srgbClr val="595959"/>
                </a:solidFill>
                <a:latin typeface="微软雅黑" panose="020B0503020204020204" pitchFamily="34" charset="-122"/>
                <a:ea typeface="微软雅黑" panose="020B0503020204020204" pitchFamily="34" charset="-122"/>
                <a:cs typeface="+mn-ea"/>
              </a:rPr>
              <a:t>当</a:t>
            </a:r>
            <a:r>
              <a:rPr lang="zh-CN" altLang="zh-CN" sz="2000" smtClean="0">
                <a:solidFill>
                  <a:srgbClr val="595959"/>
                </a:solidFill>
                <a:latin typeface="微软雅黑" panose="020B0503020204020204" pitchFamily="34" charset="-122"/>
                <a:ea typeface="微软雅黑" panose="020B0503020204020204" pitchFamily="34" charset="-122"/>
                <a:cs typeface="+mn-ea"/>
              </a:rPr>
              <a:t>按</a:t>
            </a:r>
            <a:r>
              <a:rPr lang="zh-CN" altLang="zh-CN" sz="2000" smtClean="0">
                <a:solidFill>
                  <a:srgbClr val="1369B2"/>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cs typeface="+mn-ea"/>
              </a:rPr>
              <a:t>Enter</a:t>
            </a:r>
            <a:r>
              <a:rPr lang="zh-CN"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键</a:t>
            </a:r>
            <a:r>
              <a:rPr lang="zh-CN" altLang="zh-CN" sz="2000">
                <a:solidFill>
                  <a:srgbClr val="595959"/>
                </a:solidFill>
                <a:latin typeface="微软雅黑" panose="020B0503020204020204" pitchFamily="34" charset="-122"/>
                <a:ea typeface="微软雅黑" panose="020B0503020204020204" pitchFamily="34" charset="-122"/>
                <a:cs typeface="+mn-ea"/>
              </a:rPr>
              <a:t>后</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r>
              <a:rPr lang="zh-CN" altLang="en-US" sz="2000" smtClean="0">
                <a:solidFill>
                  <a:srgbClr val="595959"/>
                </a:solidFill>
                <a:latin typeface="微软雅黑" panose="020B0503020204020204" pitchFamily="34" charset="-122"/>
                <a:ea typeface="微软雅黑" panose="020B0503020204020204" pitchFamily="34" charset="-122"/>
                <a:cs typeface="+mn-ea"/>
              </a:rPr>
              <a:t>命令提示符窗口</a:t>
            </a:r>
            <a:r>
              <a:rPr lang="zh-CN" altLang="zh-CN" sz="2000" smtClean="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会输出安装</a:t>
            </a:r>
            <a:r>
              <a:rPr lang="en-US" altLang="zh-CN" sz="2000" dirty="0" err="1">
                <a:solidFill>
                  <a:srgbClr val="595959"/>
                </a:solidFill>
                <a:latin typeface="微软雅黑" panose="020B0503020204020204" pitchFamily="34" charset="-122"/>
                <a:ea typeface="微软雅黑" panose="020B0503020204020204" pitchFamily="34" charset="-122"/>
                <a:cs typeface="+mn-ea"/>
              </a:rPr>
              <a:t>pytest</a:t>
            </a:r>
            <a:r>
              <a:rPr lang="zh-CN" altLang="zh-CN" sz="2000" dirty="0">
                <a:solidFill>
                  <a:srgbClr val="595959"/>
                </a:solidFill>
                <a:latin typeface="微软雅黑" panose="020B0503020204020204" pitchFamily="34" charset="-122"/>
                <a:ea typeface="微软雅黑" panose="020B0503020204020204" pitchFamily="34" charset="-122"/>
                <a:cs typeface="+mn-ea"/>
              </a:rPr>
              <a:t>框架</a:t>
            </a:r>
            <a:r>
              <a:rPr lang="zh-CN" altLang="zh-CN" sz="2000">
                <a:solidFill>
                  <a:srgbClr val="595959"/>
                </a:solidFill>
                <a:latin typeface="微软雅黑" panose="020B0503020204020204" pitchFamily="34" charset="-122"/>
                <a:ea typeface="微软雅黑" panose="020B0503020204020204" pitchFamily="34" charset="-122"/>
                <a:cs typeface="+mn-ea"/>
              </a:rPr>
              <a:t>的</a:t>
            </a:r>
            <a:r>
              <a:rPr lang="zh-CN" altLang="zh-CN" sz="2000" smtClean="0">
                <a:solidFill>
                  <a:srgbClr val="595959"/>
                </a:solidFill>
                <a:latin typeface="微软雅黑" panose="020B0503020204020204" pitchFamily="34" charset="-122"/>
                <a:ea typeface="微软雅黑" panose="020B0503020204020204" pitchFamily="34" charset="-122"/>
                <a:cs typeface="+mn-ea"/>
              </a:rPr>
              <a:t>信息</a:t>
            </a:r>
            <a:r>
              <a:rPr lang="zh-CN" altLang="en-US" sz="2000" smtClean="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75691" y="2565548"/>
            <a:ext cx="5256000" cy="40526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1068112" y="906892"/>
            <a:ext cx="10185532" cy="961289"/>
          </a:xfrm>
          <a:prstGeom prst="rect">
            <a:avLst/>
          </a:prstGeom>
          <a:noFill/>
        </p:spPr>
        <p:txBody>
          <a:bodyPr wrap="square" rtlCol="0">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595959"/>
                </a:solidFill>
                <a:latin typeface="微软雅黑" panose="020B0503020204020204" pitchFamily="34" charset="-122"/>
                <a:ea typeface="微软雅黑" panose="020B0503020204020204" pitchFamily="34" charset="-122"/>
                <a:cs typeface="+mn-ea"/>
              </a:rPr>
              <a:t>使用</a:t>
            </a:r>
            <a:r>
              <a:rPr lang="en-US" altLang="zh-CN" sz="2000" dirty="0" err="1">
                <a:solidFill>
                  <a:srgbClr val="1369B2"/>
                </a:solidFill>
                <a:latin typeface="微软雅黑" panose="020B0503020204020204" pitchFamily="34" charset="-122"/>
                <a:ea typeface="微软雅黑" panose="020B0503020204020204" pitchFamily="34" charset="-122"/>
                <a:cs typeface="+mn-ea"/>
              </a:rPr>
              <a:t>pytest</a:t>
            </a:r>
            <a:r>
              <a:rPr lang="zh-CN" altLang="zh-CN" sz="2000" dirty="0">
                <a:solidFill>
                  <a:srgbClr val="1369B2"/>
                </a:solidFill>
                <a:latin typeface="微软雅黑" panose="020B0503020204020204" pitchFamily="34" charset="-122"/>
                <a:ea typeface="微软雅黑" panose="020B0503020204020204" pitchFamily="34" charset="-122"/>
                <a:cs typeface="+mn-ea"/>
              </a:rPr>
              <a:t>框架</a:t>
            </a:r>
            <a:r>
              <a:rPr lang="zh-CN" altLang="zh-CN" sz="2000" dirty="0">
                <a:solidFill>
                  <a:srgbClr val="595959"/>
                </a:solidFill>
                <a:latin typeface="微软雅黑" panose="020B0503020204020204" pitchFamily="34" charset="-122"/>
                <a:ea typeface="微软雅黑" panose="020B0503020204020204" pitchFamily="34" charset="-122"/>
                <a:cs typeface="+mn-ea"/>
              </a:rPr>
              <a:t>时，</a:t>
            </a:r>
            <a:r>
              <a:rPr lang="zh-CN" altLang="zh-CN" sz="2000" dirty="0">
                <a:solidFill>
                  <a:srgbClr val="1369B2"/>
                </a:solidFill>
                <a:latin typeface="微软雅黑" panose="020B0503020204020204" pitchFamily="34" charset="-122"/>
                <a:ea typeface="微软雅黑" panose="020B0503020204020204" pitchFamily="34" charset="-122"/>
                <a:cs typeface="+mn-ea"/>
              </a:rPr>
              <a:t>测试类的名称要以</a:t>
            </a:r>
            <a:r>
              <a:rPr lang="en-US" altLang="zh-CN" sz="2000" dirty="0">
                <a:solidFill>
                  <a:srgbClr val="1369B2"/>
                </a:solidFill>
                <a:latin typeface="微软雅黑" panose="020B0503020204020204" pitchFamily="34" charset="-122"/>
                <a:ea typeface="微软雅黑" panose="020B0503020204020204" pitchFamily="34" charset="-122"/>
                <a:cs typeface="+mn-ea"/>
              </a:rPr>
              <a:t>Test</a:t>
            </a:r>
            <a:r>
              <a:rPr lang="zh-CN" altLang="zh-CN" sz="2000" dirty="0">
                <a:solidFill>
                  <a:srgbClr val="1369B2"/>
                </a:solidFill>
                <a:latin typeface="微软雅黑" panose="020B0503020204020204" pitchFamily="34" charset="-122"/>
                <a:ea typeface="微软雅黑" panose="020B0503020204020204" pitchFamily="34" charset="-122"/>
                <a:cs typeface="+mn-ea"/>
              </a:rPr>
              <a:t>开头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测试方法或函数的名称要以</a:t>
            </a:r>
            <a:r>
              <a:rPr lang="en-US" altLang="zh-CN" sz="2000" dirty="0">
                <a:solidFill>
                  <a:srgbClr val="1369B2"/>
                </a:solidFill>
                <a:latin typeface="微软雅黑" panose="020B0503020204020204" pitchFamily="34" charset="-122"/>
                <a:ea typeface="微软雅黑" panose="020B0503020204020204" pitchFamily="34" charset="-122"/>
                <a:cs typeface="+mn-ea"/>
              </a:rPr>
              <a:t>test</a:t>
            </a:r>
            <a:r>
              <a:rPr lang="zh-CN" altLang="zh-CN" sz="2000" dirty="0">
                <a:solidFill>
                  <a:srgbClr val="1369B2"/>
                </a:solidFill>
                <a:latin typeface="微软雅黑" panose="020B0503020204020204" pitchFamily="34" charset="-122"/>
                <a:ea typeface="微软雅黑" panose="020B0503020204020204" pitchFamily="34" charset="-122"/>
                <a:cs typeface="+mn-ea"/>
              </a:rPr>
              <a:t>开头</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与</a:t>
            </a:r>
            <a:r>
              <a:rPr lang="en-US" altLang="zh-CN" sz="2000" smtClean="0">
                <a:solidFill>
                  <a:srgbClr val="595959"/>
                </a:solidFill>
                <a:latin typeface="微软雅黑" panose="020B0503020204020204" pitchFamily="34" charset="-122"/>
                <a:ea typeface="微软雅黑" panose="020B0503020204020204" pitchFamily="34" charset="-122"/>
                <a:cs typeface="+mn-ea"/>
              </a:rPr>
              <a:t>unittest</a:t>
            </a:r>
            <a:r>
              <a:rPr lang="zh-CN" altLang="zh-CN" sz="2000" smtClean="0">
                <a:solidFill>
                  <a:srgbClr val="595959"/>
                </a:solidFill>
                <a:latin typeface="微软雅黑" panose="020B0503020204020204" pitchFamily="34" charset="-122"/>
                <a:ea typeface="微软雅黑" panose="020B0503020204020204" pitchFamily="34" charset="-122"/>
                <a:cs typeface="+mn-ea"/>
              </a:rPr>
              <a:t>框架</a:t>
            </a:r>
            <a:r>
              <a:rPr lang="zh-CN" altLang="zh-CN" sz="2000" dirty="0">
                <a:solidFill>
                  <a:srgbClr val="595959"/>
                </a:solidFill>
                <a:latin typeface="微软雅黑" panose="020B0503020204020204" pitchFamily="34" charset="-122"/>
                <a:ea typeface="微软雅黑" panose="020B0503020204020204" pitchFamily="34" charset="-122"/>
                <a:cs typeface="+mn-ea"/>
              </a:rPr>
              <a:t>的</a:t>
            </a:r>
            <a:r>
              <a:rPr lang="en-US" altLang="zh-CN" sz="2000" dirty="0">
                <a:solidFill>
                  <a:srgbClr val="595959"/>
                </a:solidFill>
                <a:latin typeface="微软雅黑" panose="020B0503020204020204" pitchFamily="34" charset="-122"/>
                <a:ea typeface="微软雅黑" panose="020B0503020204020204" pitchFamily="34" charset="-122"/>
                <a:cs typeface="+mn-ea"/>
              </a:rPr>
              <a:t>Fixture</a:t>
            </a:r>
            <a:r>
              <a:rPr lang="zh-CN" altLang="zh-CN" sz="2000" dirty="0">
                <a:solidFill>
                  <a:srgbClr val="595959"/>
                </a:solidFill>
                <a:latin typeface="微软雅黑" panose="020B0503020204020204" pitchFamily="34" charset="-122"/>
                <a:ea typeface="微软雅黑" panose="020B0503020204020204" pitchFamily="34" charset="-122"/>
                <a:cs typeface="+mn-ea"/>
              </a:rPr>
              <a:t>类似，</a:t>
            </a:r>
            <a:r>
              <a:rPr lang="en-US" altLang="zh-CN" sz="2000" dirty="0" err="1">
                <a:solidFill>
                  <a:srgbClr val="595959"/>
                </a:solidFill>
                <a:latin typeface="微软雅黑" panose="020B0503020204020204" pitchFamily="34" charset="-122"/>
                <a:ea typeface="微软雅黑" panose="020B0503020204020204" pitchFamily="34" charset="-122"/>
                <a:cs typeface="+mn-ea"/>
              </a:rPr>
              <a:t>pytest</a:t>
            </a:r>
            <a:r>
              <a:rPr lang="zh-CN" altLang="zh-CN" sz="2000" dirty="0">
                <a:solidFill>
                  <a:srgbClr val="595959"/>
                </a:solidFill>
                <a:latin typeface="微软雅黑" panose="020B0503020204020204" pitchFamily="34" charset="-122"/>
                <a:ea typeface="微软雅黑" panose="020B0503020204020204" pitchFamily="34" charset="-122"/>
                <a:cs typeface="+mn-ea"/>
              </a:rPr>
              <a:t>框架中也有</a:t>
            </a:r>
            <a:r>
              <a:rPr lang="zh-CN" altLang="zh-CN" sz="2000">
                <a:solidFill>
                  <a:srgbClr val="1369B2"/>
                </a:solidFill>
                <a:latin typeface="微软雅黑" panose="020B0503020204020204" pitchFamily="34" charset="-122"/>
                <a:ea typeface="微软雅黑" panose="020B0503020204020204" pitchFamily="34" charset="-122"/>
                <a:cs typeface="+mn-ea"/>
              </a:rPr>
              <a:t>测试</a:t>
            </a:r>
            <a:r>
              <a:rPr lang="zh-CN" altLang="zh-CN" sz="2000" smtClean="0">
                <a:solidFill>
                  <a:srgbClr val="1369B2"/>
                </a:solidFill>
                <a:latin typeface="微软雅黑" panose="020B0503020204020204" pitchFamily="34" charset="-122"/>
                <a:ea typeface="微软雅黑" panose="020B0503020204020204" pitchFamily="34" charset="-122"/>
                <a:cs typeface="+mn-ea"/>
              </a:rPr>
              <a:t>固件</a:t>
            </a:r>
            <a:r>
              <a:rPr lang="zh-CN" altLang="en-US" sz="2000">
                <a:solidFill>
                  <a:srgbClr val="595959"/>
                </a:solidFill>
                <a:latin typeface="微软雅黑" panose="020B0503020204020204" pitchFamily="34" charset="-122"/>
                <a:ea typeface="微软雅黑" panose="020B0503020204020204" pitchFamily="34" charset="-122"/>
                <a:cs typeface="+mn-ea"/>
              </a:rPr>
              <a:t>，具体如下</a:t>
            </a:r>
            <a:r>
              <a:rPr lang="zh-CN" altLang="en-US" sz="200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052981" y="2349794"/>
            <a:ext cx="9989877" cy="2862322"/>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sz="2000" smtClean="0">
                <a:solidFill>
                  <a:srgbClr val="595959"/>
                </a:solidFill>
                <a:latin typeface="微软雅黑" panose="020B0503020204020204" pitchFamily="34" charset="-122"/>
                <a:ea typeface="微软雅黑" panose="020B0503020204020204" pitchFamily="34" charset="-122"/>
                <a:cs typeface="+mn-ea"/>
              </a:rPr>
              <a:t>模块级别</a:t>
            </a:r>
            <a:r>
              <a:rPr lang="zh-CN" altLang="en-US" sz="2000" smtClean="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595959"/>
                </a:solidFill>
                <a:latin typeface="微软雅黑" panose="020B0503020204020204" pitchFamily="34" charset="-122"/>
                <a:ea typeface="微软雅黑" panose="020B0503020204020204" pitchFamily="34" charset="-122"/>
                <a:cs typeface="+mn-ea"/>
              </a:rPr>
              <a:t>模块中定义</a:t>
            </a:r>
            <a:r>
              <a:rPr lang="en-US" altLang="zh-CN" sz="2000" dirty="0" err="1">
                <a:solidFill>
                  <a:srgbClr val="1369B2"/>
                </a:solidFill>
                <a:latin typeface="微软雅黑" panose="020B0503020204020204" pitchFamily="34" charset="-122"/>
                <a:ea typeface="微软雅黑" panose="020B0503020204020204" pitchFamily="34" charset="-122"/>
                <a:cs typeface="+mn-ea"/>
              </a:rPr>
              <a:t>setup_module</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方法与</a:t>
            </a:r>
            <a:r>
              <a:rPr lang="en-US" altLang="zh-CN" sz="2000" dirty="0" err="1">
                <a:solidFill>
                  <a:srgbClr val="1369B2"/>
                </a:solidFill>
                <a:latin typeface="微软雅黑" panose="020B0503020204020204" pitchFamily="34" charset="-122"/>
                <a:ea typeface="微软雅黑" panose="020B0503020204020204" pitchFamily="34" charset="-122"/>
                <a:cs typeface="+mn-ea"/>
              </a:rPr>
              <a:t>teardown_module</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方法，这</a:t>
            </a:r>
            <a:r>
              <a:rPr lang="en-US" altLang="zh-CN" sz="2000" dirty="0">
                <a:solidFill>
                  <a:srgbClr val="595959"/>
                </a:solidFill>
                <a:latin typeface="微软雅黑" panose="020B0503020204020204" pitchFamily="34" charset="-122"/>
                <a:ea typeface="微软雅黑" panose="020B0503020204020204" pitchFamily="34" charset="-122"/>
                <a:cs typeface="+mn-ea"/>
              </a:rPr>
              <a:t>2</a:t>
            </a:r>
            <a:r>
              <a:rPr lang="zh-CN" altLang="zh-CN" sz="2000" dirty="0">
                <a:solidFill>
                  <a:srgbClr val="595959"/>
                </a:solidFill>
                <a:latin typeface="微软雅黑" panose="020B0503020204020204" pitchFamily="34" charset="-122"/>
                <a:ea typeface="微软雅黑" panose="020B0503020204020204" pitchFamily="34" charset="-122"/>
                <a:cs typeface="+mn-ea"/>
              </a:rPr>
              <a:t>个方法分别在</a:t>
            </a:r>
            <a:r>
              <a:rPr lang="zh-CN" altLang="zh-CN" sz="2000" dirty="0">
                <a:solidFill>
                  <a:srgbClr val="1369B2"/>
                </a:solidFill>
                <a:latin typeface="微软雅黑" panose="020B0503020204020204" pitchFamily="34" charset="-122"/>
                <a:ea typeface="微软雅黑" panose="020B0503020204020204" pitchFamily="34" charset="-122"/>
                <a:cs typeface="+mn-ea"/>
              </a:rPr>
              <a:t>模块运行前后被调用</a:t>
            </a:r>
            <a:r>
              <a:rPr lang="zh-CN" altLang="zh-CN" sz="2000" dirty="0">
                <a:solidFill>
                  <a:srgbClr val="595959"/>
                </a:solidFill>
                <a:latin typeface="微软雅黑" panose="020B0503020204020204" pitchFamily="34" charset="-122"/>
                <a:ea typeface="微软雅黑" panose="020B0503020204020204" pitchFamily="34" charset="-122"/>
                <a:cs typeface="+mn-ea"/>
              </a:rPr>
              <a:t>，在整个模块运行中</a:t>
            </a:r>
            <a:r>
              <a:rPr lang="zh-CN" altLang="zh-CN" sz="2000" dirty="0">
                <a:solidFill>
                  <a:srgbClr val="1369B2"/>
                </a:solidFill>
                <a:latin typeface="微软雅黑" panose="020B0503020204020204" pitchFamily="34" charset="-122"/>
                <a:ea typeface="微软雅黑" panose="020B0503020204020204" pitchFamily="34" charset="-122"/>
                <a:cs typeface="+mn-ea"/>
              </a:rPr>
              <a:t>只执行一次</a:t>
            </a:r>
            <a:r>
              <a:rPr lang="zh-CN" altLang="zh-CN" sz="2000" dirty="0">
                <a:solidFill>
                  <a:srgbClr val="595959"/>
                </a:solidFill>
                <a:latin typeface="微软雅黑" panose="020B0503020204020204" pitchFamily="34" charset="-122"/>
                <a:ea typeface="微软雅黑" panose="020B0503020204020204" pitchFamily="34" charset="-122"/>
                <a:cs typeface="+mn-ea"/>
              </a:rPr>
              <a:t>，作用于</a:t>
            </a:r>
            <a:r>
              <a:rPr lang="zh-CN" altLang="zh-CN" sz="2000" dirty="0">
                <a:solidFill>
                  <a:srgbClr val="1369B2"/>
                </a:solidFill>
                <a:latin typeface="微软雅黑" panose="020B0503020204020204" pitchFamily="34" charset="-122"/>
                <a:ea typeface="微软雅黑" panose="020B0503020204020204" pitchFamily="34" charset="-122"/>
                <a:cs typeface="+mn-ea"/>
              </a:rPr>
              <a:t>模块中的</a:t>
            </a:r>
            <a:r>
              <a:rPr lang="zh-CN" altLang="zh-CN" sz="2000">
                <a:solidFill>
                  <a:srgbClr val="1369B2"/>
                </a:solidFill>
                <a:latin typeface="微软雅黑" panose="020B0503020204020204" pitchFamily="34" charset="-122"/>
                <a:ea typeface="微软雅黑" panose="020B0503020204020204" pitchFamily="34" charset="-122"/>
                <a:cs typeface="+mn-ea"/>
              </a:rPr>
              <a:t>测试用例</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endParaRPr lang="en-US" altLang="zh-CN" sz="2000" smtClean="0">
              <a:solidFill>
                <a:srgbClr val="595959"/>
              </a:solidFill>
              <a:latin typeface="微软雅黑" panose="020B0503020204020204" pitchFamily="34" charset="-122"/>
              <a:ea typeface="微软雅黑" panose="020B0503020204020204" pitchFamily="34" charset="-122"/>
              <a:cs typeface="+mn-ea"/>
            </a:endParaRPr>
          </a:p>
          <a:p>
            <a:pPr lvl="0">
              <a:lnSpc>
                <a:spcPct val="150000"/>
              </a:lnSpc>
            </a:pPr>
            <a:endParaRPr lang="en-US" altLang="zh-CN" sz="2000" smtClean="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zh-CN" sz="2000" smtClean="0">
                <a:solidFill>
                  <a:srgbClr val="595959"/>
                </a:solidFill>
                <a:latin typeface="微软雅黑" panose="020B0503020204020204" pitchFamily="34" charset="-122"/>
                <a:ea typeface="微软雅黑" panose="020B0503020204020204" pitchFamily="34" charset="-122"/>
                <a:cs typeface="+mn-ea"/>
              </a:rPr>
              <a:t>函数级别</a:t>
            </a:r>
            <a:r>
              <a:rPr lang="zh-CN" altLang="en-US" sz="2000" smtClean="0">
                <a:solidFill>
                  <a:srgbClr val="595959"/>
                </a:solidFill>
                <a:latin typeface="微软雅黑" panose="020B0503020204020204" pitchFamily="34" charset="-122"/>
                <a:ea typeface="微软雅黑" panose="020B0503020204020204" pitchFamily="34" charset="-122"/>
                <a:cs typeface="+mn-ea"/>
              </a:rPr>
              <a:t>：</a:t>
            </a:r>
            <a:r>
              <a:rPr lang="zh-CN" altLang="zh-CN" sz="2000" smtClean="0">
                <a:solidFill>
                  <a:srgbClr val="595959"/>
                </a:solidFill>
                <a:latin typeface="微软雅黑" panose="020B0503020204020204" pitchFamily="34" charset="-122"/>
                <a:ea typeface="微软雅黑" panose="020B0503020204020204" pitchFamily="34" charset="-122"/>
                <a:cs typeface="+mn-ea"/>
              </a:rPr>
              <a:t>在</a:t>
            </a:r>
            <a:r>
              <a:rPr lang="zh-CN" altLang="zh-CN" sz="2000">
                <a:solidFill>
                  <a:srgbClr val="595959"/>
                </a:solidFill>
                <a:latin typeface="微软雅黑" panose="020B0503020204020204" pitchFamily="34" charset="-122"/>
                <a:ea typeface="微软雅黑" panose="020B0503020204020204" pitchFamily="34" charset="-122"/>
                <a:cs typeface="+mn-ea"/>
              </a:rPr>
              <a:t>模块中定义</a:t>
            </a:r>
            <a:r>
              <a:rPr lang="en-US" altLang="zh-CN" sz="2000">
                <a:solidFill>
                  <a:srgbClr val="1369B2"/>
                </a:solidFill>
                <a:latin typeface="微软雅黑" panose="020B0503020204020204" pitchFamily="34" charset="-122"/>
                <a:ea typeface="微软雅黑" panose="020B0503020204020204" pitchFamily="34" charset="-122"/>
                <a:cs typeface="+mn-ea"/>
              </a:rPr>
              <a:t>setup_function()</a:t>
            </a:r>
            <a:r>
              <a:rPr lang="zh-CN" altLang="zh-CN" sz="2000">
                <a:solidFill>
                  <a:srgbClr val="595959"/>
                </a:solidFill>
                <a:latin typeface="微软雅黑" panose="020B0503020204020204" pitchFamily="34" charset="-122"/>
                <a:ea typeface="微软雅黑" panose="020B0503020204020204" pitchFamily="34" charset="-122"/>
                <a:cs typeface="+mn-ea"/>
              </a:rPr>
              <a:t>方法与</a:t>
            </a:r>
            <a:r>
              <a:rPr lang="en-US" altLang="zh-CN" sz="2000">
                <a:solidFill>
                  <a:srgbClr val="1369B2"/>
                </a:solidFill>
                <a:latin typeface="微软雅黑" panose="020B0503020204020204" pitchFamily="34" charset="-122"/>
                <a:ea typeface="微软雅黑" panose="020B0503020204020204" pitchFamily="34" charset="-122"/>
                <a:cs typeface="+mn-ea"/>
              </a:rPr>
              <a:t>teardown_function()</a:t>
            </a:r>
            <a:r>
              <a:rPr lang="zh-CN" altLang="zh-CN" sz="2000">
                <a:solidFill>
                  <a:srgbClr val="595959"/>
                </a:solidFill>
                <a:latin typeface="微软雅黑" panose="020B0503020204020204" pitchFamily="34" charset="-122"/>
                <a:ea typeface="微软雅黑" panose="020B0503020204020204" pitchFamily="34" charset="-122"/>
                <a:cs typeface="+mn-ea"/>
              </a:rPr>
              <a:t>方法，这</a:t>
            </a:r>
            <a:r>
              <a:rPr lang="en-US" altLang="zh-CN" sz="2000">
                <a:solidFill>
                  <a:srgbClr val="595959"/>
                </a:solidFill>
                <a:latin typeface="微软雅黑" panose="020B0503020204020204" pitchFamily="34" charset="-122"/>
                <a:ea typeface="微软雅黑" panose="020B0503020204020204" pitchFamily="34" charset="-122"/>
                <a:cs typeface="+mn-ea"/>
              </a:rPr>
              <a:t>2</a:t>
            </a:r>
            <a:r>
              <a:rPr lang="zh-CN" altLang="zh-CN" sz="2000">
                <a:solidFill>
                  <a:srgbClr val="595959"/>
                </a:solidFill>
                <a:latin typeface="微软雅黑" panose="020B0503020204020204" pitchFamily="34" charset="-122"/>
                <a:ea typeface="微软雅黑" panose="020B0503020204020204" pitchFamily="34" charset="-122"/>
                <a:cs typeface="+mn-ea"/>
              </a:rPr>
              <a:t>个方法分别</a:t>
            </a:r>
            <a:r>
              <a:rPr lang="zh-CN" altLang="zh-CN" sz="2000">
                <a:solidFill>
                  <a:srgbClr val="1369B2"/>
                </a:solidFill>
                <a:latin typeface="微软雅黑" panose="020B0503020204020204" pitchFamily="34" charset="-122"/>
                <a:ea typeface="微软雅黑" panose="020B0503020204020204" pitchFamily="34" charset="-122"/>
                <a:cs typeface="+mn-ea"/>
              </a:rPr>
              <a:t>在函数运行前后被调用</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endParaRPr lang="en-US" altLang="zh-CN" sz="2000" smtClean="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55206" y="1773794"/>
            <a:ext cx="9989877" cy="3323987"/>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smtClean="0">
                <a:solidFill>
                  <a:srgbClr val="595959"/>
                </a:solidFill>
                <a:latin typeface="微软雅黑" panose="020B0503020204020204" pitchFamily="34" charset="-122"/>
                <a:ea typeface="微软雅黑" panose="020B0503020204020204" pitchFamily="34" charset="-122"/>
                <a:cs typeface="+mn-ea"/>
              </a:rPr>
              <a:t>Fixture</a:t>
            </a:r>
            <a:r>
              <a:rPr lang="zh-CN" altLang="zh-CN" sz="2000">
                <a:solidFill>
                  <a:srgbClr val="595959"/>
                </a:solidFill>
                <a:latin typeface="微软雅黑" panose="020B0503020204020204" pitchFamily="34" charset="-122"/>
                <a:ea typeface="微软雅黑" panose="020B0503020204020204" pitchFamily="34" charset="-122"/>
                <a:cs typeface="+mn-ea"/>
              </a:rPr>
              <a:t>的方法级别指的是在类中定义</a:t>
            </a:r>
            <a:r>
              <a:rPr lang="en-US" altLang="zh-CN" sz="2000">
                <a:solidFill>
                  <a:srgbClr val="1369B2"/>
                </a:solidFill>
                <a:latin typeface="微软雅黑" panose="020B0503020204020204" pitchFamily="34" charset="-122"/>
                <a:ea typeface="微软雅黑" panose="020B0503020204020204" pitchFamily="34" charset="-122"/>
                <a:cs typeface="+mn-ea"/>
              </a:rPr>
              <a:t>setup_method()</a:t>
            </a:r>
            <a:r>
              <a:rPr lang="zh-CN" altLang="zh-CN" sz="2000">
                <a:solidFill>
                  <a:srgbClr val="595959"/>
                </a:solidFill>
                <a:latin typeface="微软雅黑" panose="020B0503020204020204" pitchFamily="34" charset="-122"/>
                <a:ea typeface="微软雅黑" panose="020B0503020204020204" pitchFamily="34" charset="-122"/>
                <a:cs typeface="+mn-ea"/>
              </a:rPr>
              <a:t>方法或</a:t>
            </a:r>
            <a:r>
              <a:rPr lang="en-US" altLang="zh-CN" sz="2000">
                <a:solidFill>
                  <a:srgbClr val="1369B2"/>
                </a:solidFill>
                <a:latin typeface="微软雅黑" panose="020B0503020204020204" pitchFamily="34" charset="-122"/>
                <a:ea typeface="微软雅黑" panose="020B0503020204020204" pitchFamily="34" charset="-122"/>
                <a:cs typeface="+mn-ea"/>
              </a:rPr>
              <a:t>setup()</a:t>
            </a:r>
            <a:r>
              <a:rPr lang="zh-CN" altLang="zh-CN" sz="2000">
                <a:solidFill>
                  <a:srgbClr val="595959"/>
                </a:solidFill>
                <a:latin typeface="微软雅黑" panose="020B0503020204020204" pitchFamily="34" charset="-122"/>
                <a:ea typeface="微软雅黑" panose="020B0503020204020204" pitchFamily="34" charset="-122"/>
                <a:cs typeface="+mn-ea"/>
              </a:rPr>
              <a:t>方法、</a:t>
            </a:r>
            <a:r>
              <a:rPr lang="en-US" altLang="zh-CN" sz="2000">
                <a:solidFill>
                  <a:srgbClr val="1369B2"/>
                </a:solidFill>
                <a:latin typeface="微软雅黑" panose="020B0503020204020204" pitchFamily="34" charset="-122"/>
                <a:ea typeface="微软雅黑" panose="020B0503020204020204" pitchFamily="34" charset="-122"/>
                <a:cs typeface="+mn-ea"/>
              </a:rPr>
              <a:t>teardown_method()</a:t>
            </a:r>
            <a:r>
              <a:rPr lang="zh-CN" altLang="zh-CN" sz="2000">
                <a:solidFill>
                  <a:srgbClr val="595959"/>
                </a:solidFill>
                <a:latin typeface="微软雅黑" panose="020B0503020204020204" pitchFamily="34" charset="-122"/>
                <a:ea typeface="微软雅黑" panose="020B0503020204020204" pitchFamily="34" charset="-122"/>
                <a:cs typeface="+mn-ea"/>
              </a:rPr>
              <a:t>方法或</a:t>
            </a:r>
            <a:r>
              <a:rPr lang="en-US" altLang="zh-CN" sz="2000">
                <a:solidFill>
                  <a:srgbClr val="1369B2"/>
                </a:solidFill>
                <a:latin typeface="微软雅黑" panose="020B0503020204020204" pitchFamily="34" charset="-122"/>
                <a:ea typeface="微软雅黑" panose="020B0503020204020204" pitchFamily="34" charset="-122"/>
                <a:cs typeface="+mn-ea"/>
              </a:rPr>
              <a:t>teardown()</a:t>
            </a:r>
            <a:r>
              <a:rPr lang="zh-CN" altLang="zh-CN" sz="2000">
                <a:solidFill>
                  <a:srgbClr val="595959"/>
                </a:solidFill>
                <a:latin typeface="微软雅黑" panose="020B0503020204020204" pitchFamily="34" charset="-122"/>
                <a:ea typeface="微软雅黑" panose="020B0503020204020204" pitchFamily="34" charset="-122"/>
                <a:cs typeface="+mn-ea"/>
              </a:rPr>
              <a:t>方法，这</a:t>
            </a:r>
            <a:r>
              <a:rPr lang="en-US" altLang="zh-CN" sz="2000">
                <a:solidFill>
                  <a:srgbClr val="595959"/>
                </a:solidFill>
                <a:latin typeface="微软雅黑" panose="020B0503020204020204" pitchFamily="34" charset="-122"/>
                <a:ea typeface="微软雅黑" panose="020B0503020204020204" pitchFamily="34" charset="-122"/>
                <a:cs typeface="+mn-ea"/>
              </a:rPr>
              <a:t>2</a:t>
            </a:r>
            <a:r>
              <a:rPr lang="zh-CN" altLang="zh-CN" sz="2000">
                <a:solidFill>
                  <a:srgbClr val="595959"/>
                </a:solidFill>
                <a:latin typeface="微软雅黑" panose="020B0503020204020204" pitchFamily="34" charset="-122"/>
                <a:ea typeface="微软雅黑" panose="020B0503020204020204" pitchFamily="34" charset="-122"/>
                <a:cs typeface="+mn-ea"/>
              </a:rPr>
              <a:t>个方法分别</a:t>
            </a:r>
            <a:r>
              <a:rPr lang="zh-CN" altLang="zh-CN" sz="2000">
                <a:solidFill>
                  <a:srgbClr val="1369B2"/>
                </a:solidFill>
                <a:latin typeface="微软雅黑" panose="020B0503020204020204" pitchFamily="34" charset="-122"/>
                <a:ea typeface="微软雅黑" panose="020B0503020204020204" pitchFamily="34" charset="-122"/>
                <a:cs typeface="+mn-ea"/>
              </a:rPr>
              <a:t>在测试方法运行前后被调用</a:t>
            </a:r>
            <a:r>
              <a:rPr lang="zh-CN" altLang="zh-CN" sz="2000">
                <a:solidFill>
                  <a:srgbClr val="595959"/>
                </a:solidFill>
                <a:latin typeface="微软雅黑" panose="020B0503020204020204" pitchFamily="34" charset="-122"/>
                <a:ea typeface="微软雅黑" panose="020B0503020204020204" pitchFamily="34" charset="-122"/>
                <a:cs typeface="+mn-ea"/>
              </a:rPr>
              <a:t>，在每个测试方法运行的过程中</a:t>
            </a:r>
            <a:r>
              <a:rPr lang="zh-CN" altLang="zh-CN" sz="2000">
                <a:solidFill>
                  <a:srgbClr val="1369B2"/>
                </a:solidFill>
                <a:latin typeface="微软雅黑" panose="020B0503020204020204" pitchFamily="34" charset="-122"/>
                <a:ea typeface="微软雅黑" panose="020B0503020204020204" pitchFamily="34" charset="-122"/>
                <a:cs typeface="+mn-ea"/>
              </a:rPr>
              <a:t>只执行一次</a:t>
            </a:r>
            <a:r>
              <a:rPr lang="zh-CN" altLang="zh-CN" sz="2000">
                <a:solidFill>
                  <a:srgbClr val="595959"/>
                </a:solidFill>
                <a:latin typeface="微软雅黑" panose="020B0503020204020204" pitchFamily="34" charset="-122"/>
                <a:ea typeface="微软雅黑" panose="020B0503020204020204" pitchFamily="34" charset="-122"/>
                <a:cs typeface="+mn-ea"/>
              </a:rPr>
              <a:t>，作用于</a:t>
            </a:r>
            <a:r>
              <a:rPr lang="zh-CN" altLang="zh-CN" sz="2000">
                <a:solidFill>
                  <a:srgbClr val="1369B2"/>
                </a:solidFill>
                <a:latin typeface="微软雅黑" panose="020B0503020204020204" pitchFamily="34" charset="-122"/>
                <a:ea typeface="微软雅黑" panose="020B0503020204020204" pitchFamily="34" charset="-122"/>
                <a:cs typeface="+mn-ea"/>
              </a:rPr>
              <a:t>类中的所有测试方法</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endParaRPr lang="en-US" altLang="zh-CN" sz="2000" smtClean="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smtClean="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en-US" altLang="zh-CN" sz="2000">
                <a:solidFill>
                  <a:srgbClr val="595959"/>
                </a:solidFill>
                <a:latin typeface="微软雅黑" panose="020B0503020204020204" pitchFamily="34" charset="-122"/>
                <a:ea typeface="微软雅黑" panose="020B0503020204020204" pitchFamily="34" charset="-122"/>
                <a:cs typeface="+mn-ea"/>
              </a:rPr>
              <a:t>Fixture</a:t>
            </a:r>
            <a:r>
              <a:rPr lang="zh-CN" altLang="zh-CN" sz="2000">
                <a:solidFill>
                  <a:srgbClr val="595959"/>
                </a:solidFill>
                <a:latin typeface="微软雅黑" panose="020B0503020204020204" pitchFamily="34" charset="-122"/>
                <a:ea typeface="微软雅黑" panose="020B0503020204020204" pitchFamily="34" charset="-122"/>
                <a:cs typeface="+mn-ea"/>
              </a:rPr>
              <a:t>的类级别指的是在模块或类中定义</a:t>
            </a:r>
            <a:r>
              <a:rPr lang="en-US" altLang="zh-CN" sz="2000">
                <a:solidFill>
                  <a:srgbClr val="1369B2"/>
                </a:solidFill>
                <a:latin typeface="微软雅黑" panose="020B0503020204020204" pitchFamily="34" charset="-122"/>
                <a:ea typeface="微软雅黑" panose="020B0503020204020204" pitchFamily="34" charset="-122"/>
                <a:cs typeface="+mn-ea"/>
              </a:rPr>
              <a:t>setup_class()</a:t>
            </a:r>
            <a:r>
              <a:rPr lang="zh-CN" altLang="zh-CN" sz="2000">
                <a:solidFill>
                  <a:srgbClr val="595959"/>
                </a:solidFill>
                <a:latin typeface="微软雅黑" panose="020B0503020204020204" pitchFamily="34" charset="-122"/>
                <a:ea typeface="微软雅黑" panose="020B0503020204020204" pitchFamily="34" charset="-122"/>
                <a:cs typeface="+mn-ea"/>
              </a:rPr>
              <a:t>方法与</a:t>
            </a:r>
            <a:r>
              <a:rPr lang="en-US" altLang="zh-CN" sz="2000">
                <a:solidFill>
                  <a:srgbClr val="1369B2"/>
                </a:solidFill>
                <a:latin typeface="微软雅黑" panose="020B0503020204020204" pitchFamily="34" charset="-122"/>
                <a:ea typeface="微软雅黑" panose="020B0503020204020204" pitchFamily="34" charset="-122"/>
                <a:cs typeface="+mn-ea"/>
              </a:rPr>
              <a:t>teardown_class()</a:t>
            </a:r>
            <a:r>
              <a:rPr lang="zh-CN" altLang="zh-CN" sz="2000">
                <a:solidFill>
                  <a:srgbClr val="595959"/>
                </a:solidFill>
                <a:latin typeface="微软雅黑" panose="020B0503020204020204" pitchFamily="34" charset="-122"/>
                <a:ea typeface="微软雅黑" panose="020B0503020204020204" pitchFamily="34" charset="-122"/>
                <a:cs typeface="+mn-ea"/>
              </a:rPr>
              <a:t>方法，并在这</a:t>
            </a:r>
            <a:r>
              <a:rPr lang="en-US" altLang="zh-CN" sz="2000">
                <a:solidFill>
                  <a:srgbClr val="595959"/>
                </a:solidFill>
                <a:latin typeface="微软雅黑" panose="020B0503020204020204" pitchFamily="34" charset="-122"/>
                <a:ea typeface="微软雅黑" panose="020B0503020204020204" pitchFamily="34" charset="-122"/>
                <a:cs typeface="+mn-ea"/>
              </a:rPr>
              <a:t>2</a:t>
            </a:r>
            <a:r>
              <a:rPr lang="zh-CN" altLang="zh-CN" sz="2000">
                <a:solidFill>
                  <a:srgbClr val="595959"/>
                </a:solidFill>
                <a:latin typeface="微软雅黑" panose="020B0503020204020204" pitchFamily="34" charset="-122"/>
                <a:ea typeface="微软雅黑" panose="020B0503020204020204" pitchFamily="34" charset="-122"/>
                <a:cs typeface="+mn-ea"/>
              </a:rPr>
              <a:t>个方法上方添加</a:t>
            </a:r>
            <a:r>
              <a:rPr lang="zh-CN" altLang="zh-CN" sz="2000">
                <a:solidFill>
                  <a:srgbClr val="1369B2"/>
                </a:solidFill>
                <a:latin typeface="微软雅黑" panose="020B0503020204020204" pitchFamily="34" charset="-122"/>
                <a:ea typeface="微软雅黑" panose="020B0503020204020204" pitchFamily="34" charset="-122"/>
                <a:cs typeface="+mn-ea"/>
              </a:rPr>
              <a:t>装饰器</a:t>
            </a:r>
            <a:r>
              <a:rPr lang="en-US" altLang="zh-CN" sz="2000">
                <a:solidFill>
                  <a:srgbClr val="1369B2"/>
                </a:solidFill>
                <a:latin typeface="微软雅黑" panose="020B0503020204020204" pitchFamily="34" charset="-122"/>
                <a:ea typeface="微软雅黑" panose="020B0503020204020204" pitchFamily="34" charset="-122"/>
                <a:cs typeface="+mn-ea"/>
              </a:rPr>
              <a:t>@classmethod</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这</a:t>
            </a:r>
            <a:r>
              <a:rPr lang="en-US" altLang="zh-CN" sz="2000">
                <a:solidFill>
                  <a:srgbClr val="595959"/>
                </a:solidFill>
                <a:latin typeface="微软雅黑" panose="020B0503020204020204" pitchFamily="34" charset="-122"/>
                <a:ea typeface="微软雅黑" panose="020B0503020204020204" pitchFamily="34" charset="-122"/>
                <a:cs typeface="+mn-ea"/>
              </a:rPr>
              <a:t>2</a:t>
            </a:r>
            <a:r>
              <a:rPr lang="zh-CN" altLang="zh-CN" sz="2000">
                <a:solidFill>
                  <a:srgbClr val="595959"/>
                </a:solidFill>
                <a:latin typeface="微软雅黑" panose="020B0503020204020204" pitchFamily="34" charset="-122"/>
                <a:ea typeface="微软雅黑" panose="020B0503020204020204" pitchFamily="34" charset="-122"/>
                <a:cs typeface="+mn-ea"/>
              </a:rPr>
              <a:t>方法分别</a:t>
            </a:r>
            <a:r>
              <a:rPr lang="zh-CN" altLang="zh-CN" sz="2000">
                <a:solidFill>
                  <a:srgbClr val="1369B2"/>
                </a:solidFill>
                <a:latin typeface="微软雅黑" panose="020B0503020204020204" pitchFamily="34" charset="-122"/>
                <a:ea typeface="微软雅黑" panose="020B0503020204020204" pitchFamily="34" charset="-122"/>
                <a:cs typeface="+mn-ea"/>
              </a:rPr>
              <a:t>在类运行前后被调用</a:t>
            </a:r>
            <a:r>
              <a:rPr lang="zh-CN" altLang="zh-CN" sz="2000">
                <a:solidFill>
                  <a:srgbClr val="595959"/>
                </a:solidFill>
                <a:latin typeface="微软雅黑" panose="020B0503020204020204" pitchFamily="34" charset="-122"/>
                <a:ea typeface="微软雅黑" panose="020B0503020204020204" pitchFamily="34" charset="-122"/>
                <a:cs typeface="+mn-ea"/>
              </a:rPr>
              <a:t>，在类运行的过程中只执行一次，作用于类中的测试用例</a:t>
            </a:r>
            <a:r>
              <a:rPr lang="zh-CN" altLang="zh-CN" sz="200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935354" y="3213770"/>
            <a:ext cx="5669299"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熟悉</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自动化</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能够归纳使用</a:t>
            </a:r>
            <a:r>
              <a:rPr lang="zh-CN" altLang="zh-CN" sz="2000" dirty="0">
                <a:solidFill>
                  <a:srgbClr val="0070C0"/>
                </a:solidFill>
                <a:latin typeface="微软雅黑" panose="020B0503020204020204" pitchFamily="34" charset="-122"/>
                <a:ea typeface="微软雅黑" panose="020B0503020204020204" pitchFamily="34" charset="-122"/>
                <a:cs typeface="+mn-ea"/>
              </a:rPr>
              <a:t>自动化测试需要满足的条件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与</a:t>
            </a:r>
            <a:r>
              <a:rPr lang="zh-CN" altLang="zh-CN" sz="2000" dirty="0">
                <a:solidFill>
                  <a:srgbClr val="0070C0"/>
                </a:solidFill>
                <a:latin typeface="微软雅黑" panose="020B0503020204020204" pitchFamily="34" charset="-122"/>
                <a:ea typeface="微软雅黑" panose="020B0503020204020204" pitchFamily="34" charset="-122"/>
                <a:cs typeface="+mn-ea"/>
              </a:rPr>
              <a:t>自动化测试的优缺点</a:t>
            </a:r>
            <a:endParaRPr lang="zh-CN" altLang="zh-CN" sz="2000" dirty="0">
              <a:solidFill>
                <a:srgbClr val="0070C0"/>
              </a:solidFill>
              <a:latin typeface="微软雅黑" panose="020B0503020204020204" pitchFamily="34" charset="-122"/>
              <a:ea typeface="微软雅黑" panose="020B0503020204020204" pitchFamily="34" charset="-122"/>
              <a:cs typeface="+mn-ea"/>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6.1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自动化测试概述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143691" y="1485794"/>
            <a:ext cx="10063515" cy="3785652"/>
          </a:xfrm>
          <a:prstGeom prst="rect">
            <a:avLst/>
          </a:prstGeom>
        </p:spPr>
        <p:txBody>
          <a:bodyPr wrap="square">
            <a:spAutoFit/>
          </a:bodyPr>
          <a:lstStyle/>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cs typeface="+mn-ea"/>
              </a:rPr>
              <a:t>pytest </a:t>
            </a:r>
            <a:r>
              <a:rPr lang="zh-CN" altLang="en-US" sz="2000">
                <a:solidFill>
                  <a:srgbClr val="595959"/>
                </a:solidFill>
                <a:latin typeface="微软雅黑" panose="020B0503020204020204" pitchFamily="34" charset="-122"/>
                <a:ea typeface="微软雅黑" panose="020B0503020204020204" pitchFamily="34" charset="-122"/>
                <a:cs typeface="+mn-ea"/>
              </a:rPr>
              <a:t>框架没有提供断言方法，而是直接使用</a:t>
            </a:r>
            <a:r>
              <a:rPr lang="en-US" altLang="zh-CN" sz="2000">
                <a:solidFill>
                  <a:srgbClr val="595959"/>
                </a:solidFill>
                <a:latin typeface="微软雅黑" panose="020B0503020204020204" pitchFamily="34" charset="-122"/>
                <a:ea typeface="微软雅黑" panose="020B0503020204020204" pitchFamily="34" charset="-122"/>
                <a:cs typeface="+mn-ea"/>
              </a:rPr>
              <a:t>Python </a:t>
            </a:r>
            <a:r>
              <a:rPr lang="zh-CN" altLang="en-US" sz="2000">
                <a:solidFill>
                  <a:srgbClr val="595959"/>
                </a:solidFill>
                <a:latin typeface="微软雅黑" panose="020B0503020204020204" pitchFamily="34" charset="-122"/>
                <a:ea typeface="微软雅黑" panose="020B0503020204020204" pitchFamily="34" charset="-122"/>
                <a:cs typeface="+mn-ea"/>
              </a:rPr>
              <a:t>中的</a:t>
            </a:r>
            <a:r>
              <a:rPr lang="en-US" altLang="zh-CN" sz="2000">
                <a:solidFill>
                  <a:srgbClr val="1369B2"/>
                </a:solidFill>
                <a:latin typeface="微软雅黑" panose="020B0503020204020204" pitchFamily="34" charset="-122"/>
                <a:ea typeface="微软雅黑" panose="020B0503020204020204" pitchFamily="34" charset="-122"/>
                <a:cs typeface="+mn-ea"/>
              </a:rPr>
              <a:t>assert </a:t>
            </a:r>
            <a:r>
              <a:rPr lang="zh-CN" altLang="en-US" sz="2000">
                <a:solidFill>
                  <a:srgbClr val="1369B2"/>
                </a:solidFill>
                <a:latin typeface="微软雅黑" panose="020B0503020204020204" pitchFamily="34" charset="-122"/>
                <a:ea typeface="微软雅黑" panose="020B0503020204020204" pitchFamily="34" charset="-122"/>
                <a:cs typeface="+mn-ea"/>
              </a:rPr>
              <a:t>关键字与表达式结合进行断言</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pytest </a:t>
            </a:r>
            <a:r>
              <a:rPr lang="zh-CN" altLang="en-US" sz="2000">
                <a:solidFill>
                  <a:srgbClr val="595959"/>
                </a:solidFill>
                <a:latin typeface="微软雅黑" panose="020B0503020204020204" pitchFamily="34" charset="-122"/>
                <a:ea typeface="微软雅黑" panose="020B0503020204020204" pitchFamily="34" charset="-122"/>
                <a:cs typeface="+mn-ea"/>
              </a:rPr>
              <a:t>框架</a:t>
            </a:r>
            <a:r>
              <a:rPr lang="zh-CN" altLang="en-US" sz="2000" smtClean="0">
                <a:solidFill>
                  <a:srgbClr val="595959"/>
                </a:solidFill>
                <a:latin typeface="微软雅黑" panose="020B0503020204020204" pitchFamily="34" charset="-122"/>
                <a:ea typeface="微软雅黑" panose="020B0503020204020204" pitchFamily="34" charset="-122"/>
                <a:cs typeface="+mn-ea"/>
              </a:rPr>
              <a:t>中常用</a:t>
            </a:r>
            <a:r>
              <a:rPr lang="zh-CN" altLang="en-US" sz="2000">
                <a:solidFill>
                  <a:srgbClr val="595959"/>
                </a:solidFill>
                <a:latin typeface="微软雅黑" panose="020B0503020204020204" pitchFamily="34" charset="-122"/>
                <a:ea typeface="微软雅黑" panose="020B0503020204020204" pitchFamily="34" charset="-122"/>
                <a:cs typeface="+mn-ea"/>
              </a:rPr>
              <a:t>的断言表达式如下</a:t>
            </a:r>
            <a:r>
              <a:rPr lang="zh-CN" altLang="en-US" sz="2000" smtClean="0">
                <a:solidFill>
                  <a:srgbClr val="595959"/>
                </a:solidFill>
                <a:latin typeface="微软雅黑" panose="020B0503020204020204" pitchFamily="34" charset="-122"/>
                <a:ea typeface="微软雅黑" panose="020B0503020204020204" pitchFamily="34" charset="-122"/>
                <a:cs typeface="+mn-ea"/>
              </a:rPr>
              <a:t>。</a:t>
            </a:r>
            <a:endParaRPr lang="en-US" altLang="zh-CN" sz="2000" smtClean="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zh-CN" altLang="en-US" sz="200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smtClean="0">
                <a:solidFill>
                  <a:srgbClr val="595959"/>
                </a:solidFill>
                <a:latin typeface="微软雅黑" panose="020B0503020204020204" pitchFamily="34" charset="-122"/>
                <a:ea typeface="微软雅黑" panose="020B0503020204020204" pitchFamily="34" charset="-122"/>
                <a:cs typeface="+mn-ea"/>
              </a:rPr>
              <a:t>assert </a:t>
            </a:r>
            <a:r>
              <a:rPr lang="en-US" altLang="zh-CN" sz="2000">
                <a:solidFill>
                  <a:srgbClr val="595959"/>
                </a:solidFill>
                <a:latin typeface="微软雅黑" panose="020B0503020204020204" pitchFamily="34" charset="-122"/>
                <a:ea typeface="微软雅黑" panose="020B0503020204020204" pitchFamily="34" charset="-122"/>
                <a:cs typeface="+mn-ea"/>
              </a:rPr>
              <a:t>a == b</a:t>
            </a:r>
            <a:r>
              <a:rPr lang="zh-CN" altLang="en-US" sz="2000">
                <a:solidFill>
                  <a:srgbClr val="595959"/>
                </a:solidFill>
                <a:latin typeface="微软雅黑" panose="020B0503020204020204" pitchFamily="34" charset="-122"/>
                <a:ea typeface="微软雅黑" panose="020B0503020204020204" pitchFamily="34" charset="-122"/>
                <a:cs typeface="+mn-ea"/>
              </a:rPr>
              <a:t>：用于</a:t>
            </a:r>
            <a:r>
              <a:rPr lang="zh-CN" altLang="en-US" sz="2000">
                <a:solidFill>
                  <a:srgbClr val="1369B2"/>
                </a:solidFill>
                <a:latin typeface="微软雅黑" panose="020B0503020204020204" pitchFamily="34" charset="-122"/>
                <a:ea typeface="微软雅黑" panose="020B0503020204020204" pitchFamily="34" charset="-122"/>
                <a:cs typeface="+mn-ea"/>
              </a:rPr>
              <a:t>判断</a:t>
            </a:r>
            <a:r>
              <a:rPr lang="en-US" altLang="zh-CN" sz="2000">
                <a:solidFill>
                  <a:srgbClr val="1369B2"/>
                </a:solidFill>
                <a:latin typeface="微软雅黑" panose="020B0503020204020204" pitchFamily="34" charset="-122"/>
                <a:ea typeface="微软雅黑" panose="020B0503020204020204" pitchFamily="34" charset="-122"/>
                <a:cs typeface="+mn-ea"/>
              </a:rPr>
              <a:t>a </a:t>
            </a:r>
            <a:r>
              <a:rPr lang="zh-CN" altLang="en-US" sz="2000">
                <a:solidFill>
                  <a:srgbClr val="1369B2"/>
                </a:solidFill>
                <a:latin typeface="微软雅黑" panose="020B0503020204020204" pitchFamily="34" charset="-122"/>
                <a:ea typeface="微软雅黑" panose="020B0503020204020204" pitchFamily="34" charset="-122"/>
                <a:cs typeface="+mn-ea"/>
              </a:rPr>
              <a:t>是否等于</a:t>
            </a:r>
            <a:r>
              <a:rPr lang="en-US" altLang="zh-CN" sz="2000">
                <a:solidFill>
                  <a:srgbClr val="1369B2"/>
                </a:solidFill>
                <a:latin typeface="微软雅黑" panose="020B0503020204020204" pitchFamily="34" charset="-122"/>
                <a:ea typeface="微软雅黑" panose="020B0503020204020204" pitchFamily="34" charset="-122"/>
                <a:cs typeface="+mn-ea"/>
              </a:rPr>
              <a:t>b</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en-US" sz="200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smtClean="0">
                <a:solidFill>
                  <a:srgbClr val="595959"/>
                </a:solidFill>
                <a:latin typeface="微软雅黑" panose="020B0503020204020204" pitchFamily="34" charset="-122"/>
                <a:ea typeface="微软雅黑" panose="020B0503020204020204" pitchFamily="34" charset="-122"/>
                <a:cs typeface="+mn-ea"/>
              </a:rPr>
              <a:t>assert </a:t>
            </a:r>
            <a:r>
              <a:rPr lang="en-US" altLang="zh-CN" sz="2000">
                <a:solidFill>
                  <a:srgbClr val="595959"/>
                </a:solidFill>
                <a:latin typeface="微软雅黑" panose="020B0503020204020204" pitchFamily="34" charset="-122"/>
                <a:ea typeface="微软雅黑" panose="020B0503020204020204" pitchFamily="34" charset="-122"/>
                <a:cs typeface="+mn-ea"/>
              </a:rPr>
              <a:t>a != b</a:t>
            </a:r>
            <a:r>
              <a:rPr lang="zh-CN" altLang="en-US" sz="2000">
                <a:solidFill>
                  <a:srgbClr val="595959"/>
                </a:solidFill>
                <a:latin typeface="微软雅黑" panose="020B0503020204020204" pitchFamily="34" charset="-122"/>
                <a:ea typeface="微软雅黑" panose="020B0503020204020204" pitchFamily="34" charset="-122"/>
                <a:cs typeface="+mn-ea"/>
              </a:rPr>
              <a:t>：用于</a:t>
            </a:r>
            <a:r>
              <a:rPr lang="zh-CN" altLang="en-US" sz="2000">
                <a:solidFill>
                  <a:srgbClr val="1369B2"/>
                </a:solidFill>
                <a:latin typeface="微软雅黑" panose="020B0503020204020204" pitchFamily="34" charset="-122"/>
                <a:ea typeface="微软雅黑" panose="020B0503020204020204" pitchFamily="34" charset="-122"/>
                <a:cs typeface="+mn-ea"/>
              </a:rPr>
              <a:t>判断</a:t>
            </a:r>
            <a:r>
              <a:rPr lang="en-US" altLang="zh-CN" sz="2000">
                <a:solidFill>
                  <a:srgbClr val="1369B2"/>
                </a:solidFill>
                <a:latin typeface="微软雅黑" panose="020B0503020204020204" pitchFamily="34" charset="-122"/>
                <a:ea typeface="微软雅黑" panose="020B0503020204020204" pitchFamily="34" charset="-122"/>
                <a:cs typeface="+mn-ea"/>
              </a:rPr>
              <a:t>a </a:t>
            </a:r>
            <a:r>
              <a:rPr lang="zh-CN" altLang="en-US" sz="2000">
                <a:solidFill>
                  <a:srgbClr val="1369B2"/>
                </a:solidFill>
                <a:latin typeface="微软雅黑" panose="020B0503020204020204" pitchFamily="34" charset="-122"/>
                <a:ea typeface="微软雅黑" panose="020B0503020204020204" pitchFamily="34" charset="-122"/>
                <a:cs typeface="+mn-ea"/>
              </a:rPr>
              <a:t>是否不等于</a:t>
            </a:r>
            <a:r>
              <a:rPr lang="en-US" altLang="zh-CN" sz="2000">
                <a:solidFill>
                  <a:srgbClr val="1369B2"/>
                </a:solidFill>
                <a:latin typeface="微软雅黑" panose="020B0503020204020204" pitchFamily="34" charset="-122"/>
                <a:ea typeface="微软雅黑" panose="020B0503020204020204" pitchFamily="34" charset="-122"/>
                <a:cs typeface="+mn-ea"/>
              </a:rPr>
              <a:t>b</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en-US" sz="200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smtClean="0">
                <a:solidFill>
                  <a:srgbClr val="595959"/>
                </a:solidFill>
                <a:latin typeface="微软雅黑" panose="020B0503020204020204" pitchFamily="34" charset="-122"/>
                <a:ea typeface="微软雅黑" panose="020B0503020204020204" pitchFamily="34" charset="-122"/>
                <a:cs typeface="+mn-ea"/>
              </a:rPr>
              <a:t>assert </a:t>
            </a:r>
            <a:r>
              <a:rPr lang="en-US" altLang="zh-CN" sz="2000">
                <a:solidFill>
                  <a:srgbClr val="595959"/>
                </a:solidFill>
                <a:latin typeface="微软雅黑" panose="020B0503020204020204" pitchFamily="34" charset="-122"/>
                <a:ea typeface="微软雅黑" panose="020B0503020204020204" pitchFamily="34" charset="-122"/>
                <a:cs typeface="+mn-ea"/>
              </a:rPr>
              <a:t>a</a:t>
            </a:r>
            <a:r>
              <a:rPr lang="zh-CN" altLang="en-US" sz="2000">
                <a:solidFill>
                  <a:srgbClr val="595959"/>
                </a:solidFill>
                <a:latin typeface="微软雅黑" panose="020B0503020204020204" pitchFamily="34" charset="-122"/>
                <a:ea typeface="微软雅黑" panose="020B0503020204020204" pitchFamily="34" charset="-122"/>
                <a:cs typeface="+mn-ea"/>
              </a:rPr>
              <a:t>：用于</a:t>
            </a:r>
            <a:r>
              <a:rPr lang="zh-CN" altLang="en-US" sz="2000">
                <a:solidFill>
                  <a:srgbClr val="1369B2"/>
                </a:solidFill>
                <a:latin typeface="微软雅黑" panose="020B0503020204020204" pitchFamily="34" charset="-122"/>
                <a:ea typeface="微软雅黑" panose="020B0503020204020204" pitchFamily="34" charset="-122"/>
                <a:cs typeface="+mn-ea"/>
              </a:rPr>
              <a:t>判断</a:t>
            </a:r>
            <a:r>
              <a:rPr lang="en-US" altLang="zh-CN" sz="2000">
                <a:solidFill>
                  <a:srgbClr val="1369B2"/>
                </a:solidFill>
                <a:latin typeface="微软雅黑" panose="020B0503020204020204" pitchFamily="34" charset="-122"/>
                <a:ea typeface="微软雅黑" panose="020B0503020204020204" pitchFamily="34" charset="-122"/>
                <a:cs typeface="+mn-ea"/>
              </a:rPr>
              <a:t>a </a:t>
            </a:r>
            <a:r>
              <a:rPr lang="zh-CN" altLang="en-US" sz="2000">
                <a:solidFill>
                  <a:srgbClr val="1369B2"/>
                </a:solidFill>
                <a:latin typeface="微软雅黑" panose="020B0503020204020204" pitchFamily="34" charset="-122"/>
                <a:ea typeface="微软雅黑" panose="020B0503020204020204" pitchFamily="34" charset="-122"/>
                <a:cs typeface="+mn-ea"/>
              </a:rPr>
              <a:t>是否为真</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en-US" sz="200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smtClean="0">
                <a:solidFill>
                  <a:srgbClr val="595959"/>
                </a:solidFill>
                <a:latin typeface="微软雅黑" panose="020B0503020204020204" pitchFamily="34" charset="-122"/>
                <a:ea typeface="微软雅黑" panose="020B0503020204020204" pitchFamily="34" charset="-122"/>
                <a:cs typeface="+mn-ea"/>
              </a:rPr>
              <a:t>assert </a:t>
            </a:r>
            <a:r>
              <a:rPr lang="en-US" altLang="zh-CN" sz="2000">
                <a:solidFill>
                  <a:srgbClr val="595959"/>
                </a:solidFill>
                <a:latin typeface="微软雅黑" panose="020B0503020204020204" pitchFamily="34" charset="-122"/>
                <a:ea typeface="微软雅黑" panose="020B0503020204020204" pitchFamily="34" charset="-122"/>
                <a:cs typeface="+mn-ea"/>
              </a:rPr>
              <a:t>a in b</a:t>
            </a:r>
            <a:r>
              <a:rPr lang="zh-CN" altLang="en-US" sz="2000">
                <a:solidFill>
                  <a:srgbClr val="595959"/>
                </a:solidFill>
                <a:latin typeface="微软雅黑" panose="020B0503020204020204" pitchFamily="34" charset="-122"/>
                <a:ea typeface="微软雅黑" panose="020B0503020204020204" pitchFamily="34" charset="-122"/>
                <a:cs typeface="+mn-ea"/>
              </a:rPr>
              <a:t>：用于</a:t>
            </a:r>
            <a:r>
              <a:rPr lang="zh-CN" altLang="en-US" sz="2000">
                <a:solidFill>
                  <a:srgbClr val="1369B2"/>
                </a:solidFill>
                <a:latin typeface="微软雅黑" panose="020B0503020204020204" pitchFamily="34" charset="-122"/>
                <a:ea typeface="微软雅黑" panose="020B0503020204020204" pitchFamily="34" charset="-122"/>
                <a:cs typeface="+mn-ea"/>
              </a:rPr>
              <a:t>判断</a:t>
            </a:r>
            <a:r>
              <a:rPr lang="en-US" altLang="zh-CN" sz="2000">
                <a:solidFill>
                  <a:srgbClr val="1369B2"/>
                </a:solidFill>
                <a:latin typeface="微软雅黑" panose="020B0503020204020204" pitchFamily="34" charset="-122"/>
                <a:ea typeface="微软雅黑" panose="020B0503020204020204" pitchFamily="34" charset="-122"/>
                <a:cs typeface="+mn-ea"/>
              </a:rPr>
              <a:t>b </a:t>
            </a:r>
            <a:r>
              <a:rPr lang="zh-CN" altLang="en-US" sz="2000">
                <a:solidFill>
                  <a:srgbClr val="1369B2"/>
                </a:solidFill>
                <a:latin typeface="微软雅黑" panose="020B0503020204020204" pitchFamily="34" charset="-122"/>
                <a:ea typeface="微软雅黑" panose="020B0503020204020204" pitchFamily="34" charset="-122"/>
                <a:cs typeface="+mn-ea"/>
              </a:rPr>
              <a:t>是否包含</a:t>
            </a:r>
            <a:r>
              <a:rPr lang="en-US" altLang="zh-CN" sz="2000">
                <a:solidFill>
                  <a:srgbClr val="1369B2"/>
                </a:solidFill>
                <a:latin typeface="微软雅黑" panose="020B0503020204020204" pitchFamily="34" charset="-122"/>
                <a:ea typeface="微软雅黑" panose="020B0503020204020204" pitchFamily="34" charset="-122"/>
                <a:cs typeface="+mn-ea"/>
              </a:rPr>
              <a:t>a</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en-US" sz="200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smtClean="0">
                <a:solidFill>
                  <a:srgbClr val="595959"/>
                </a:solidFill>
                <a:latin typeface="微软雅黑" panose="020B0503020204020204" pitchFamily="34" charset="-122"/>
                <a:ea typeface="微软雅黑" panose="020B0503020204020204" pitchFamily="34" charset="-122"/>
                <a:cs typeface="+mn-ea"/>
              </a:rPr>
              <a:t>assert </a:t>
            </a:r>
            <a:r>
              <a:rPr lang="en-US" altLang="zh-CN" sz="2000">
                <a:solidFill>
                  <a:srgbClr val="595959"/>
                </a:solidFill>
                <a:latin typeface="微软雅黑" panose="020B0503020204020204" pitchFamily="34" charset="-122"/>
                <a:ea typeface="微软雅黑" panose="020B0503020204020204" pitchFamily="34" charset="-122"/>
                <a:cs typeface="+mn-ea"/>
              </a:rPr>
              <a:t>a &gt; b</a:t>
            </a:r>
            <a:r>
              <a:rPr lang="zh-CN" altLang="en-US" sz="2000">
                <a:solidFill>
                  <a:srgbClr val="595959"/>
                </a:solidFill>
                <a:latin typeface="微软雅黑" panose="020B0503020204020204" pitchFamily="34" charset="-122"/>
                <a:ea typeface="微软雅黑" panose="020B0503020204020204" pitchFamily="34" charset="-122"/>
                <a:cs typeface="+mn-ea"/>
              </a:rPr>
              <a:t>：用于</a:t>
            </a:r>
            <a:r>
              <a:rPr lang="zh-CN" altLang="en-US" sz="2000">
                <a:solidFill>
                  <a:srgbClr val="1369B2"/>
                </a:solidFill>
                <a:latin typeface="微软雅黑" panose="020B0503020204020204" pitchFamily="34" charset="-122"/>
                <a:ea typeface="微软雅黑" panose="020B0503020204020204" pitchFamily="34" charset="-122"/>
                <a:cs typeface="+mn-ea"/>
              </a:rPr>
              <a:t>判断</a:t>
            </a:r>
            <a:r>
              <a:rPr lang="en-US" altLang="zh-CN" sz="2000">
                <a:solidFill>
                  <a:srgbClr val="1369B2"/>
                </a:solidFill>
                <a:latin typeface="微软雅黑" panose="020B0503020204020204" pitchFamily="34" charset="-122"/>
                <a:ea typeface="微软雅黑" panose="020B0503020204020204" pitchFamily="34" charset="-122"/>
                <a:cs typeface="+mn-ea"/>
              </a:rPr>
              <a:t>a </a:t>
            </a:r>
            <a:r>
              <a:rPr lang="zh-CN" altLang="en-US" sz="2000">
                <a:solidFill>
                  <a:srgbClr val="1369B2"/>
                </a:solidFill>
                <a:latin typeface="微软雅黑" panose="020B0503020204020204" pitchFamily="34" charset="-122"/>
                <a:ea typeface="微软雅黑" panose="020B0503020204020204" pitchFamily="34" charset="-122"/>
                <a:cs typeface="+mn-ea"/>
              </a:rPr>
              <a:t>是否大于</a:t>
            </a:r>
            <a:r>
              <a:rPr lang="en-US" altLang="zh-CN" sz="2000">
                <a:solidFill>
                  <a:srgbClr val="1369B2"/>
                </a:solidFill>
                <a:latin typeface="微软雅黑" panose="020B0503020204020204" pitchFamily="34" charset="-122"/>
                <a:ea typeface="微软雅黑" panose="020B0503020204020204" pitchFamily="34" charset="-122"/>
                <a:cs typeface="+mn-ea"/>
              </a:rPr>
              <a:t>b</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9506" y="1165437"/>
            <a:ext cx="9720000" cy="936000"/>
          </a:xfrm>
          <a:prstGeom prst="rect">
            <a:avLst/>
          </a:prstGeom>
          <a:noFill/>
        </p:spPr>
        <p:txBody>
          <a:bodyPr wrap="square" rtlCol="0" anchor="t">
            <a:no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下面</a:t>
            </a:r>
            <a:r>
              <a:rPr lang="zh-CN" altLang="zh-CN" sz="2000" dirty="0">
                <a:solidFill>
                  <a:srgbClr val="595959"/>
                </a:solidFill>
                <a:latin typeface="微软雅黑" panose="020B0503020204020204" pitchFamily="34" charset="-122"/>
                <a:ea typeface="微软雅黑" panose="020B0503020204020204" pitchFamily="34" charset="-122"/>
              </a:rPr>
              <a:t>分别在</a:t>
            </a:r>
            <a:r>
              <a:rPr lang="en-US" altLang="zh-CN" sz="2000" dirty="0">
                <a:solidFill>
                  <a:srgbClr val="0070C0"/>
                </a:solidFill>
                <a:latin typeface="微软雅黑" panose="020B0503020204020204" pitchFamily="34" charset="-122"/>
                <a:ea typeface="微软雅黑" panose="020B0503020204020204" pitchFamily="34" charset="-122"/>
              </a:rPr>
              <a:t>Chapter06</a:t>
            </a:r>
            <a:r>
              <a:rPr lang="zh-CN" altLang="zh-CN" sz="2000" dirty="0">
                <a:solidFill>
                  <a:srgbClr val="595959"/>
                </a:solidFill>
                <a:latin typeface="微软雅黑" panose="020B0503020204020204" pitchFamily="34" charset="-122"/>
                <a:ea typeface="微软雅黑" panose="020B0503020204020204" pitchFamily="34" charset="-122"/>
              </a:rPr>
              <a:t>程序中创建</a:t>
            </a:r>
            <a:r>
              <a:rPr lang="en-US" altLang="zh-CN" sz="2000" dirty="0">
                <a:solidFill>
                  <a:srgbClr val="0070C0"/>
                </a:solidFill>
                <a:latin typeface="微软雅黑" panose="020B0503020204020204" pitchFamily="34" charset="-122"/>
                <a:ea typeface="微软雅黑" panose="020B0503020204020204" pitchFamily="34" charset="-122"/>
              </a:rPr>
              <a:t>test_sum.py</a:t>
            </a:r>
            <a:r>
              <a:rPr lang="zh-CN" altLang="zh-CN" sz="2000" dirty="0">
                <a:solidFill>
                  <a:srgbClr val="595959"/>
                </a:solidFill>
                <a:latin typeface="微软雅黑" panose="020B0503020204020204" pitchFamily="34" charset="-122"/>
                <a:ea typeface="微软雅黑" panose="020B0503020204020204" pitchFamily="34" charset="-122"/>
              </a:rPr>
              <a:t>和</a:t>
            </a:r>
            <a:r>
              <a:rPr lang="en-US" altLang="zh-CN" sz="2000" dirty="0">
                <a:solidFill>
                  <a:srgbClr val="0070C0"/>
                </a:solidFill>
                <a:latin typeface="微软雅黑" panose="020B0503020204020204" pitchFamily="34" charset="-122"/>
                <a:ea typeface="微软雅黑" panose="020B0503020204020204" pitchFamily="34" charset="-122"/>
              </a:rPr>
              <a:t>test_add.py</a:t>
            </a:r>
            <a:r>
              <a:rPr lang="zh-CN" altLang="zh-CN" sz="2000" dirty="0">
                <a:solidFill>
                  <a:srgbClr val="595959"/>
                </a:solidFill>
                <a:latin typeface="微软雅黑" panose="020B0503020204020204" pitchFamily="34" charset="-122"/>
                <a:ea typeface="微软雅黑" panose="020B0503020204020204" pitchFamily="34" charset="-122"/>
              </a:rPr>
              <a:t>文件。在</a:t>
            </a:r>
            <a:r>
              <a:rPr lang="en-US" altLang="zh-CN" sz="2000" dirty="0">
                <a:solidFill>
                  <a:srgbClr val="595959"/>
                </a:solidFill>
                <a:latin typeface="微软雅黑" panose="020B0503020204020204" pitchFamily="34" charset="-122"/>
                <a:ea typeface="微软雅黑" panose="020B0503020204020204" pitchFamily="34" charset="-122"/>
              </a:rPr>
              <a:t>test_sum.py</a:t>
            </a:r>
            <a:r>
              <a:rPr lang="zh-CN" altLang="zh-CN" sz="2000" dirty="0">
                <a:solidFill>
                  <a:srgbClr val="595959"/>
                </a:solidFill>
                <a:latin typeface="微软雅黑" panose="020B0503020204020204" pitchFamily="34" charset="-122"/>
                <a:ea typeface="微软雅黑" panose="020B0503020204020204" pitchFamily="34" charset="-122"/>
              </a:rPr>
              <a:t>文件中</a:t>
            </a:r>
            <a:r>
              <a:rPr lang="zh-CN" altLang="zh-CN" sz="2000">
                <a:solidFill>
                  <a:srgbClr val="595959"/>
                </a:solidFill>
                <a:latin typeface="微软雅黑" panose="020B0503020204020204" pitchFamily="34" charset="-122"/>
                <a:ea typeface="微软雅黑" panose="020B0503020204020204" pitchFamily="34" charset="-122"/>
              </a:rPr>
              <a:t>，</a:t>
            </a:r>
            <a:r>
              <a:rPr lang="zh-CN" altLang="zh-CN" sz="2000" smtClean="0">
                <a:solidFill>
                  <a:srgbClr val="595959"/>
                </a:solidFill>
                <a:latin typeface="微软雅黑" panose="020B0503020204020204" pitchFamily="34" charset="-122"/>
                <a:ea typeface="微软雅黑" panose="020B0503020204020204" pitchFamily="34" charset="-122"/>
              </a:rPr>
              <a:t>使用</a:t>
            </a:r>
            <a:r>
              <a:rPr lang="en-US" altLang="zh-CN" sz="2000" smtClean="0">
                <a:solidFill>
                  <a:srgbClr val="0070C0"/>
                </a:solidFill>
                <a:latin typeface="微软雅黑" panose="020B0503020204020204" pitchFamily="34" charset="-122"/>
                <a:ea typeface="微软雅黑" panose="020B0503020204020204" pitchFamily="34" charset="-122"/>
              </a:rPr>
              <a:t>unittest</a:t>
            </a:r>
            <a:r>
              <a:rPr lang="zh-CN" altLang="zh-CN" sz="2000" smtClean="0">
                <a:solidFill>
                  <a:srgbClr val="0070C0"/>
                </a:solidFill>
                <a:latin typeface="微软雅黑" panose="020B0503020204020204" pitchFamily="34" charset="-122"/>
                <a:ea typeface="微软雅黑" panose="020B0503020204020204" pitchFamily="34" charset="-122"/>
              </a:rPr>
              <a:t>框架</a:t>
            </a:r>
            <a:r>
              <a:rPr lang="zh-CN" altLang="zh-CN" sz="2000" dirty="0">
                <a:solidFill>
                  <a:srgbClr val="0070C0"/>
                </a:solidFill>
                <a:latin typeface="微软雅黑" panose="020B0503020204020204" pitchFamily="34" charset="-122"/>
                <a:ea typeface="微软雅黑" panose="020B0503020204020204" pitchFamily="34" charset="-122"/>
              </a:rPr>
              <a:t>测试定义的函数</a:t>
            </a:r>
            <a:r>
              <a:rPr lang="en-US" altLang="zh-CN" sz="2000" dirty="0" err="1">
                <a:solidFill>
                  <a:srgbClr val="0070C0"/>
                </a:solidFill>
                <a:latin typeface="微软雅黑" panose="020B0503020204020204" pitchFamily="34" charset="-122"/>
                <a:ea typeface="微软雅黑" panose="020B0503020204020204" pitchFamily="34" charset="-122"/>
              </a:rPr>
              <a:t>my_sum</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0070C0"/>
                </a:solidFill>
                <a:latin typeface="微软雅黑" panose="020B0503020204020204" pitchFamily="34" charset="-122"/>
                <a:ea typeface="微软雅黑" panose="020B0503020204020204" pitchFamily="34" charset="-122"/>
              </a:rPr>
              <a:t>是否为求和函数</a:t>
            </a:r>
            <a:r>
              <a:rPr lang="zh-CN" altLang="zh-CN"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a:p>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33" name="Title 1"/>
          <p:cNvSpPr txBox="1"/>
          <p:nvPr/>
        </p:nvSpPr>
        <p:spPr>
          <a:xfrm>
            <a:off x="1143690" y="266995"/>
            <a:ext cx="4519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文本框 5"/>
          <p:cNvSpPr txBox="1"/>
          <p:nvPr/>
        </p:nvSpPr>
        <p:spPr>
          <a:xfrm>
            <a:off x="1271206" y="2504636"/>
            <a:ext cx="9704987" cy="3323987"/>
          </a:xfrm>
          <a:prstGeom prst="rect">
            <a:avLst/>
          </a:prstGeom>
          <a:solidFill>
            <a:srgbClr val="F2F2F2"/>
          </a:solidFill>
        </p:spPr>
        <p:txBody>
          <a:bodyPr wrap="square" rtlCol="0">
            <a:spAutoFit/>
          </a:bodyPr>
          <a:lstStyle/>
          <a:p>
            <a:pPr>
              <a:lnSpc>
                <a:spcPct val="150000"/>
              </a:lnSpc>
            </a:pPr>
            <a:r>
              <a:rPr lang="en-US" altLang="zh-CN" sz="2000" smtClean="0">
                <a:solidFill>
                  <a:srgbClr val="595959"/>
                </a:solidFill>
                <a:latin typeface="微软雅黑" panose="020B0503020204020204" pitchFamily="34" charset="-122"/>
                <a:ea typeface="微软雅黑" panose="020B0503020204020204" pitchFamily="34" charset="-122"/>
                <a:cs typeface="+mn-ea"/>
              </a:rPr>
              <a:t>import unittest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def</a:t>
            </a: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en-US" altLang="zh-CN" sz="2000" dirty="0" err="1">
                <a:solidFill>
                  <a:srgbClr val="595959"/>
                </a:solidFill>
                <a:latin typeface="微软雅黑" panose="020B0503020204020204" pitchFamily="34" charset="-122"/>
                <a:ea typeface="微软雅黑" panose="020B0503020204020204" pitchFamily="34" charset="-122"/>
                <a:cs typeface="+mn-ea"/>
              </a:rPr>
              <a:t>my_sum</a:t>
            </a:r>
            <a:r>
              <a:rPr lang="en-US" altLang="zh-CN" sz="2000" dirty="0">
                <a:solidFill>
                  <a:srgbClr val="595959"/>
                </a:solidFill>
                <a:latin typeface="微软雅黑" panose="020B0503020204020204" pitchFamily="34" charset="-122"/>
                <a:ea typeface="微软雅黑" panose="020B0503020204020204" pitchFamily="34" charset="-122"/>
                <a:cs typeface="+mn-ea"/>
              </a:rPr>
              <a:t>(a, b):</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    return a + b</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cs typeface="+mn-ea"/>
              </a:rPr>
              <a:t>class </a:t>
            </a:r>
            <a:r>
              <a:rPr lang="en-US" altLang="zh-CN" sz="2000" smtClean="0">
                <a:solidFill>
                  <a:srgbClr val="595959"/>
                </a:solidFill>
                <a:latin typeface="微软雅黑" panose="020B0503020204020204" pitchFamily="34" charset="-122"/>
                <a:ea typeface="微软雅黑" panose="020B0503020204020204" pitchFamily="34" charset="-122"/>
                <a:cs typeface="+mn-ea"/>
              </a:rPr>
              <a:t>MyTest(unittest.TestCase</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en-US" altLang="zh-CN" sz="2000" dirty="0" err="1">
                <a:solidFill>
                  <a:srgbClr val="595959"/>
                </a:solidFill>
                <a:latin typeface="微软雅黑" panose="020B0503020204020204" pitchFamily="34" charset="-122"/>
                <a:ea typeface="微软雅黑" panose="020B0503020204020204" pitchFamily="34" charset="-122"/>
                <a:cs typeface="+mn-ea"/>
              </a:rPr>
              <a:t>def</a:t>
            </a: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en-US" altLang="zh-CN" sz="2000" dirty="0" err="1">
                <a:solidFill>
                  <a:srgbClr val="595959"/>
                </a:solidFill>
                <a:latin typeface="微软雅黑" panose="020B0503020204020204" pitchFamily="34" charset="-122"/>
                <a:ea typeface="微软雅黑" panose="020B0503020204020204" pitchFamily="34" charset="-122"/>
                <a:cs typeface="+mn-ea"/>
              </a:rPr>
              <a:t>test_sum</a:t>
            </a:r>
            <a:r>
              <a:rPr lang="en-US" altLang="zh-CN" sz="2000" dirty="0">
                <a:solidFill>
                  <a:srgbClr val="595959"/>
                </a:solidFill>
                <a:latin typeface="微软雅黑" panose="020B0503020204020204" pitchFamily="34" charset="-122"/>
                <a:ea typeface="微软雅黑" panose="020B0503020204020204" pitchFamily="34" charset="-122"/>
                <a:cs typeface="+mn-ea"/>
              </a:rPr>
              <a:t>(self):</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        result = </a:t>
            </a:r>
            <a:r>
              <a:rPr lang="en-US" altLang="zh-CN" sz="2000" dirty="0" err="1">
                <a:solidFill>
                  <a:srgbClr val="595959"/>
                </a:solidFill>
                <a:latin typeface="微软雅黑" panose="020B0503020204020204" pitchFamily="34" charset="-122"/>
                <a:ea typeface="微软雅黑" panose="020B0503020204020204" pitchFamily="34" charset="-122"/>
                <a:cs typeface="+mn-ea"/>
              </a:rPr>
              <a:t>my_sum</a:t>
            </a:r>
            <a:r>
              <a:rPr lang="en-US" altLang="zh-CN" sz="2000" dirty="0">
                <a:solidFill>
                  <a:srgbClr val="595959"/>
                </a:solidFill>
                <a:latin typeface="微软雅黑" panose="020B0503020204020204" pitchFamily="34" charset="-122"/>
                <a:ea typeface="微软雅黑" panose="020B0503020204020204" pitchFamily="34" charset="-122"/>
                <a:cs typeface="+mn-ea"/>
              </a:rPr>
              <a:t>(2, 3)</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en-US" altLang="zh-CN" sz="2000" dirty="0" err="1">
                <a:solidFill>
                  <a:srgbClr val="595959"/>
                </a:solidFill>
                <a:latin typeface="微软雅黑" panose="020B0503020204020204" pitchFamily="34" charset="-122"/>
                <a:ea typeface="微软雅黑" panose="020B0503020204020204" pitchFamily="34" charset="-122"/>
                <a:cs typeface="+mn-ea"/>
              </a:rPr>
              <a:t>self.assertEqual</a:t>
            </a:r>
            <a:r>
              <a:rPr lang="en-US" altLang="zh-CN" sz="2000" dirty="0">
                <a:solidFill>
                  <a:srgbClr val="595959"/>
                </a:solidFill>
                <a:latin typeface="微软雅黑" panose="020B0503020204020204" pitchFamily="34" charset="-122"/>
                <a:ea typeface="微软雅黑" panose="020B0503020204020204" pitchFamily="34" charset="-122"/>
                <a:cs typeface="+mn-ea"/>
              </a:rPr>
              <a:t>(result, 5)</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7577" y="1269794"/>
            <a:ext cx="9720000" cy="936000"/>
          </a:xfrm>
          <a:prstGeom prst="rect">
            <a:avLst/>
          </a:prstGeom>
          <a:noFill/>
        </p:spPr>
        <p:txBody>
          <a:bodyPr wrap="square" rtlCol="0" anchor="t">
            <a:no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rPr>
              <a:t>下面</a:t>
            </a:r>
            <a:r>
              <a:rPr lang="zh-CN" altLang="zh-CN" sz="2000" dirty="0">
                <a:solidFill>
                  <a:srgbClr val="595959"/>
                </a:solidFill>
                <a:latin typeface="微软雅黑" panose="020B0503020204020204" pitchFamily="34" charset="-122"/>
                <a:ea typeface="微软雅黑" panose="020B0503020204020204" pitchFamily="34" charset="-122"/>
              </a:rPr>
              <a:t>在</a:t>
            </a:r>
            <a:r>
              <a:rPr lang="en-US" altLang="zh-CN" sz="2000" dirty="0">
                <a:solidFill>
                  <a:srgbClr val="0070C0"/>
                </a:solidFill>
                <a:latin typeface="微软雅黑" panose="020B0503020204020204" pitchFamily="34" charset="-122"/>
                <a:ea typeface="微软雅黑" panose="020B0503020204020204" pitchFamily="34" charset="-122"/>
              </a:rPr>
              <a:t>test_add.py</a:t>
            </a:r>
            <a:r>
              <a:rPr lang="zh-CN" altLang="zh-CN" sz="2000" dirty="0">
                <a:solidFill>
                  <a:srgbClr val="595959"/>
                </a:solidFill>
                <a:latin typeface="微软雅黑" panose="020B0503020204020204" pitchFamily="34" charset="-122"/>
                <a:ea typeface="微软雅黑" panose="020B0503020204020204" pitchFamily="34" charset="-122"/>
              </a:rPr>
              <a:t>文件中，使用</a:t>
            </a:r>
            <a:r>
              <a:rPr lang="en-US" altLang="zh-CN" sz="2000" dirty="0" err="1">
                <a:solidFill>
                  <a:srgbClr val="0070C0"/>
                </a:solidFill>
                <a:latin typeface="微软雅黑" panose="020B0503020204020204" pitchFamily="34" charset="-122"/>
                <a:ea typeface="微软雅黑" panose="020B0503020204020204" pitchFamily="34" charset="-122"/>
              </a:rPr>
              <a:t>pytest</a:t>
            </a:r>
            <a:r>
              <a:rPr lang="zh-CN" altLang="zh-CN" sz="2000" dirty="0">
                <a:solidFill>
                  <a:srgbClr val="0070C0"/>
                </a:solidFill>
                <a:latin typeface="微软雅黑" panose="020B0503020204020204" pitchFamily="34" charset="-122"/>
                <a:ea typeface="微软雅黑" panose="020B0503020204020204" pitchFamily="34" charset="-122"/>
              </a:rPr>
              <a:t>框架测试定义的函数</a:t>
            </a:r>
            <a:r>
              <a:rPr lang="en-US" altLang="zh-CN" sz="2000" dirty="0">
                <a:solidFill>
                  <a:srgbClr val="0070C0"/>
                </a:solidFill>
                <a:latin typeface="微软雅黑" panose="020B0503020204020204" pitchFamily="34" charset="-122"/>
                <a:ea typeface="微软雅黑" panose="020B0503020204020204" pitchFamily="34" charset="-122"/>
              </a:rPr>
              <a:t>add()</a:t>
            </a:r>
            <a:r>
              <a:rPr lang="zh-CN" altLang="zh-CN" sz="2000" dirty="0">
                <a:solidFill>
                  <a:srgbClr val="0070C0"/>
                </a:solidFill>
                <a:latin typeface="微软雅黑" panose="020B0503020204020204" pitchFamily="34" charset="-122"/>
                <a:ea typeface="微软雅黑" panose="020B0503020204020204" pitchFamily="34" charset="-122"/>
              </a:rPr>
              <a:t>是否为求和</a:t>
            </a:r>
            <a:r>
              <a:rPr lang="zh-CN" altLang="zh-CN" sz="2000" dirty="0" smtClean="0">
                <a:solidFill>
                  <a:srgbClr val="0070C0"/>
                </a:solidFill>
                <a:latin typeface="微软雅黑" panose="020B0503020204020204" pitchFamily="34" charset="-122"/>
                <a:ea typeface="微软雅黑" panose="020B0503020204020204" pitchFamily="34" charset="-122"/>
              </a:rPr>
              <a:t>函数</a:t>
            </a:r>
            <a:r>
              <a:rPr lang="zh-CN" altLang="en-US" sz="2000" dirty="0" smtClean="0">
                <a:solidFill>
                  <a:srgbClr val="0070C0"/>
                </a:solidFill>
                <a:latin typeface="微软雅黑" panose="020B0503020204020204" pitchFamily="34" charset="-122"/>
                <a:ea typeface="微软雅黑" panose="020B0503020204020204" pitchFamily="34" charset="-122"/>
              </a:rPr>
              <a:t>。</a:t>
            </a:r>
            <a:endParaRPr lang="zh-CN" altLang="zh-CN" sz="2000" dirty="0">
              <a:solidFill>
                <a:srgbClr val="0070C0"/>
              </a:solidFill>
              <a:latin typeface="微软雅黑" panose="020B0503020204020204" pitchFamily="34" charset="-122"/>
              <a:ea typeface="微软雅黑" panose="020B0503020204020204" pitchFamily="34" charset="-122"/>
            </a:endParaRPr>
          </a:p>
        </p:txBody>
      </p:sp>
      <p:sp>
        <p:nvSpPr>
          <p:cNvPr id="33" name="Title 1"/>
          <p:cNvSpPr txBox="1"/>
          <p:nvPr/>
        </p:nvSpPr>
        <p:spPr>
          <a:xfrm>
            <a:off x="1143690" y="266995"/>
            <a:ext cx="4519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文本框 5"/>
          <p:cNvSpPr txBox="1"/>
          <p:nvPr/>
        </p:nvSpPr>
        <p:spPr>
          <a:xfrm>
            <a:off x="1343206" y="2493794"/>
            <a:ext cx="9704987" cy="2400657"/>
          </a:xfrm>
          <a:prstGeom prst="rect">
            <a:avLst/>
          </a:prstGeom>
          <a:solidFill>
            <a:srgbClr val="F2F2F2"/>
          </a:solidFill>
        </p:spPr>
        <p:txBody>
          <a:bodyPr wrap="square" rtlCol="0">
            <a:spAutoFit/>
          </a:bodyPr>
          <a:lstStyle/>
          <a:p>
            <a:pPr>
              <a:lnSpc>
                <a:spcPct val="150000"/>
              </a:lnSpc>
            </a:pPr>
            <a:r>
              <a:rPr lang="en-US" altLang="zh-CN" sz="2000" dirty="0" err="1" smtClean="0">
                <a:solidFill>
                  <a:srgbClr val="595959"/>
                </a:solidFill>
                <a:latin typeface="微软雅黑" panose="020B0503020204020204" pitchFamily="34" charset="-122"/>
                <a:ea typeface="微软雅黑" panose="020B0503020204020204" pitchFamily="34" charset="-122"/>
                <a:cs typeface="+mn-ea"/>
              </a:rPr>
              <a:t>def</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 </a:t>
            </a:r>
            <a:r>
              <a:rPr lang="en-US" altLang="zh-CN" sz="2000" dirty="0">
                <a:solidFill>
                  <a:srgbClr val="595959"/>
                </a:solidFill>
                <a:latin typeface="微软雅黑" panose="020B0503020204020204" pitchFamily="34" charset="-122"/>
                <a:ea typeface="微软雅黑" panose="020B0503020204020204" pitchFamily="34" charset="-122"/>
                <a:cs typeface="+mn-ea"/>
              </a:rPr>
              <a:t>add(a, b):</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    return a + b</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class </a:t>
            </a:r>
            <a:r>
              <a:rPr lang="en-US" altLang="zh-CN" sz="2000" dirty="0" err="1">
                <a:solidFill>
                  <a:srgbClr val="595959"/>
                </a:solidFill>
                <a:latin typeface="微软雅黑" panose="020B0503020204020204" pitchFamily="34" charset="-122"/>
                <a:ea typeface="微软雅黑" panose="020B0503020204020204" pitchFamily="34" charset="-122"/>
                <a:cs typeface="+mn-ea"/>
              </a:rPr>
              <a:t>TestAdd</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en-US" altLang="zh-CN" sz="2000" dirty="0" err="1">
                <a:solidFill>
                  <a:srgbClr val="595959"/>
                </a:solidFill>
                <a:latin typeface="微软雅黑" panose="020B0503020204020204" pitchFamily="34" charset="-122"/>
                <a:ea typeface="微软雅黑" panose="020B0503020204020204" pitchFamily="34" charset="-122"/>
                <a:cs typeface="+mn-ea"/>
              </a:rPr>
              <a:t>def</a:t>
            </a: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en-US" altLang="zh-CN" sz="2000" dirty="0" err="1">
                <a:solidFill>
                  <a:srgbClr val="595959"/>
                </a:solidFill>
                <a:latin typeface="微软雅黑" panose="020B0503020204020204" pitchFamily="34" charset="-122"/>
                <a:ea typeface="微软雅黑" panose="020B0503020204020204" pitchFamily="34" charset="-122"/>
                <a:cs typeface="+mn-ea"/>
              </a:rPr>
              <a:t>test_add</a:t>
            </a:r>
            <a:r>
              <a:rPr lang="en-US" altLang="zh-CN" sz="2000" dirty="0">
                <a:solidFill>
                  <a:srgbClr val="595959"/>
                </a:solidFill>
                <a:latin typeface="微软雅黑" panose="020B0503020204020204" pitchFamily="34" charset="-122"/>
                <a:ea typeface="微软雅黑" panose="020B0503020204020204" pitchFamily="34" charset="-122"/>
                <a:cs typeface="+mn-ea"/>
              </a:rPr>
              <a:t>(self, result=5):</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        assert result == add(2, 3</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形 22" descr="讲故事"/>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2767" y="1398145"/>
            <a:ext cx="1015842" cy="1015842"/>
          </a:xfrm>
          <a:prstGeom prst="rect">
            <a:avLst/>
          </a:prstGeom>
        </p:spPr>
      </p:pic>
      <p:sp>
        <p:nvSpPr>
          <p:cNvPr id="25" name="矩形 24"/>
          <p:cNvSpPr/>
          <p:nvPr/>
        </p:nvSpPr>
        <p:spPr>
          <a:xfrm>
            <a:off x="1872933" y="1608089"/>
            <a:ext cx="465427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6" name="文本框 25"/>
          <p:cNvSpPr txBox="1"/>
          <p:nvPr/>
        </p:nvSpPr>
        <p:spPr>
          <a:xfrm>
            <a:off x="1728609" y="1733684"/>
            <a:ext cx="4798597" cy="400110"/>
          </a:xfrm>
          <a:prstGeom prst="rect">
            <a:avLst/>
          </a:prstGeom>
          <a:noFill/>
        </p:spPr>
        <p:txBody>
          <a:bodyPr wrap="square" rtlCol="0">
            <a:spAutoFit/>
          </a:bodyPr>
          <a:lstStyle/>
          <a:p>
            <a:pPr algn="ctr"/>
            <a:r>
              <a:rPr lang="zh-CN" altLang="zh-CN" sz="2000" dirty="0">
                <a:solidFill>
                  <a:schemeClr val="bg1"/>
                </a:solidFill>
                <a:latin typeface="微软雅黑" panose="020B0503020204020204" pitchFamily="34" charset="-122"/>
                <a:ea typeface="微软雅黑" panose="020B0503020204020204" pitchFamily="34" charset="-122"/>
              </a:rPr>
              <a:t>在</a:t>
            </a:r>
            <a:r>
              <a:rPr lang="en-US" altLang="zh-CN" sz="2000" dirty="0" err="1">
                <a:solidFill>
                  <a:schemeClr val="bg1"/>
                </a:solidFill>
                <a:latin typeface="微软雅黑" panose="020B0503020204020204" pitchFamily="34" charset="-122"/>
                <a:ea typeface="微软雅黑" panose="020B0503020204020204" pitchFamily="34" charset="-122"/>
              </a:rPr>
              <a:t>PyCharm</a:t>
            </a:r>
            <a:r>
              <a:rPr lang="zh-CN" altLang="zh-CN" sz="2000" dirty="0">
                <a:solidFill>
                  <a:schemeClr val="bg1"/>
                </a:solidFill>
                <a:latin typeface="微软雅黑" panose="020B0503020204020204" pitchFamily="34" charset="-122"/>
                <a:ea typeface="微软雅黑" panose="020B0503020204020204" pitchFamily="34" charset="-122"/>
              </a:rPr>
              <a:t>中配置</a:t>
            </a:r>
            <a:r>
              <a:rPr lang="en-US" altLang="zh-CN" sz="2000" dirty="0" err="1">
                <a:solidFill>
                  <a:schemeClr val="bg1"/>
                </a:solidFill>
                <a:latin typeface="微软雅黑" panose="020B0503020204020204" pitchFamily="34" charset="-122"/>
                <a:ea typeface="微软雅黑" panose="020B0503020204020204" pitchFamily="34" charset="-122"/>
              </a:rPr>
              <a:t>pytest</a:t>
            </a:r>
            <a:r>
              <a:rPr lang="zh-CN" altLang="zh-CN" sz="2000" dirty="0">
                <a:solidFill>
                  <a:schemeClr val="bg1"/>
                </a:solidFill>
                <a:latin typeface="微软雅黑" panose="020B0503020204020204" pitchFamily="34" charset="-122"/>
                <a:ea typeface="微软雅黑" panose="020B0503020204020204" pitchFamily="34" charset="-122"/>
              </a:rPr>
              <a:t>运行环境</a:t>
            </a:r>
            <a:endParaRPr lang="zh-CN" altLang="zh-CN" sz="20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6743206" y="1613373"/>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8" name="矩形 27"/>
          <p:cNvSpPr/>
          <p:nvPr/>
        </p:nvSpPr>
        <p:spPr>
          <a:xfrm>
            <a:off x="6930905" y="1613373"/>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4" name="文本框 3"/>
          <p:cNvSpPr txBox="1"/>
          <p:nvPr/>
        </p:nvSpPr>
        <p:spPr>
          <a:xfrm>
            <a:off x="1003564" y="2853794"/>
            <a:ext cx="9843641" cy="2016000"/>
          </a:xfrm>
          <a:prstGeom prst="rect">
            <a:avLst/>
          </a:prstGeom>
          <a:noFill/>
        </p:spPr>
        <p:txBody>
          <a:bodyPr wrap="square" rtlCol="0" anchor="t">
            <a:noAutofit/>
          </a:bodyPr>
          <a:lstStyle/>
          <a:p>
            <a:pPr>
              <a:lnSpc>
                <a:spcPct val="150000"/>
              </a:lnSpc>
            </a:pPr>
            <a:r>
              <a:rPr lang="zh-CN" altLang="zh-CN" sz="2000" smtClean="0">
                <a:solidFill>
                  <a:srgbClr val="595959"/>
                </a:solidFill>
                <a:latin typeface="微软雅黑" panose="020B0503020204020204" pitchFamily="34" charset="-122"/>
                <a:ea typeface="微软雅黑" panose="020B0503020204020204" pitchFamily="34" charset="-122"/>
              </a:rPr>
              <a:t>由于</a:t>
            </a:r>
            <a:r>
              <a:rPr lang="en-US" altLang="zh-CN" sz="2000" smtClean="0">
                <a:solidFill>
                  <a:srgbClr val="595959"/>
                </a:solidFill>
                <a:latin typeface="微软雅黑" panose="020B0503020204020204" pitchFamily="34" charset="-122"/>
                <a:ea typeface="微软雅黑" panose="020B0503020204020204" pitchFamily="34" charset="-122"/>
              </a:rPr>
              <a:t>unittest</a:t>
            </a:r>
            <a:r>
              <a:rPr lang="zh-CN" altLang="zh-CN" sz="2000" smtClean="0">
                <a:solidFill>
                  <a:srgbClr val="595959"/>
                </a:solidFill>
                <a:latin typeface="微软雅黑" panose="020B0503020204020204" pitchFamily="34" charset="-122"/>
                <a:ea typeface="微软雅黑" panose="020B0503020204020204" pitchFamily="34" charset="-122"/>
              </a:rPr>
              <a:t>是</a:t>
            </a:r>
            <a:r>
              <a:rPr lang="en-US" altLang="zh-CN" sz="2000" dirty="0">
                <a:solidFill>
                  <a:srgbClr val="595959"/>
                </a:solidFill>
                <a:latin typeface="微软雅黑" panose="020B0503020204020204" pitchFamily="34" charset="-122"/>
                <a:ea typeface="微软雅黑" panose="020B0503020204020204" pitchFamily="34" charset="-122"/>
              </a:rPr>
              <a:t>Python</a:t>
            </a:r>
            <a:r>
              <a:rPr lang="zh-CN" altLang="zh-CN" sz="2000" dirty="0">
                <a:solidFill>
                  <a:srgbClr val="595959"/>
                </a:solidFill>
                <a:latin typeface="微软雅黑" panose="020B0503020204020204" pitchFamily="34" charset="-122"/>
                <a:ea typeface="微软雅黑" panose="020B0503020204020204" pitchFamily="34" charset="-122"/>
              </a:rPr>
              <a:t>标准库中自带的一个单元测试框架，所以在</a:t>
            </a:r>
            <a:r>
              <a:rPr lang="en-US" altLang="zh-CN" sz="2000" dirty="0" err="1">
                <a:solidFill>
                  <a:srgbClr val="595959"/>
                </a:solidFill>
                <a:latin typeface="微软雅黑" panose="020B0503020204020204" pitchFamily="34" charset="-122"/>
                <a:ea typeface="微软雅黑" panose="020B0503020204020204" pitchFamily="34" charset="-122"/>
              </a:rPr>
              <a:t>PyCharm</a:t>
            </a:r>
            <a:r>
              <a:rPr lang="zh-CN" altLang="zh-CN" sz="2000" dirty="0">
                <a:solidFill>
                  <a:srgbClr val="595959"/>
                </a:solidFill>
                <a:latin typeface="微软雅黑" panose="020B0503020204020204" pitchFamily="34" charset="-122"/>
                <a:ea typeface="微软雅黑" panose="020B0503020204020204" pitchFamily="34" charset="-122"/>
              </a:rPr>
              <a:t>中运行程序时，</a:t>
            </a:r>
            <a:r>
              <a:rPr lang="zh-CN" altLang="zh-CN" sz="2000" dirty="0">
                <a:solidFill>
                  <a:srgbClr val="0070C0"/>
                </a:solidFill>
                <a:latin typeface="微软雅黑" panose="020B0503020204020204" pitchFamily="34" charset="-122"/>
                <a:ea typeface="微软雅黑" panose="020B0503020204020204" pitchFamily="34" charset="-122"/>
              </a:rPr>
              <a:t>默认使用</a:t>
            </a:r>
            <a:r>
              <a:rPr lang="zh-CN" altLang="zh-CN" sz="2000">
                <a:solidFill>
                  <a:srgbClr val="0070C0"/>
                </a:solidFill>
                <a:latin typeface="微软雅黑" panose="020B0503020204020204" pitchFamily="34" charset="-122"/>
                <a:ea typeface="微软雅黑" panose="020B0503020204020204" pitchFamily="34" charset="-122"/>
              </a:rPr>
              <a:t>的</a:t>
            </a:r>
            <a:r>
              <a:rPr lang="zh-CN" altLang="zh-CN" sz="2000" smtClean="0">
                <a:solidFill>
                  <a:srgbClr val="0070C0"/>
                </a:solidFill>
                <a:latin typeface="微软雅黑" panose="020B0503020204020204" pitchFamily="34" charset="-122"/>
                <a:ea typeface="微软雅黑" panose="020B0503020204020204" pitchFamily="34" charset="-122"/>
              </a:rPr>
              <a:t>是</a:t>
            </a:r>
            <a:r>
              <a:rPr lang="en-US" altLang="zh-CN" sz="2000" smtClean="0">
                <a:solidFill>
                  <a:srgbClr val="0070C0"/>
                </a:solidFill>
                <a:latin typeface="微软雅黑" panose="020B0503020204020204" pitchFamily="34" charset="-122"/>
                <a:ea typeface="微软雅黑" panose="020B0503020204020204" pitchFamily="34" charset="-122"/>
              </a:rPr>
              <a:t>unittest</a:t>
            </a:r>
            <a:r>
              <a:rPr lang="zh-CN" altLang="zh-CN" sz="2000" smtClean="0">
                <a:solidFill>
                  <a:srgbClr val="0070C0"/>
                </a:solidFill>
                <a:latin typeface="微软雅黑" panose="020B0503020204020204" pitchFamily="34" charset="-122"/>
                <a:ea typeface="微软雅黑" panose="020B0503020204020204" pitchFamily="34" charset="-122"/>
              </a:rPr>
              <a:t>框架</a:t>
            </a:r>
            <a:r>
              <a:rPr lang="zh-CN" altLang="zh-CN" sz="2000" dirty="0">
                <a:solidFill>
                  <a:srgbClr val="595959"/>
                </a:solidFill>
                <a:latin typeface="微软雅黑" panose="020B0503020204020204" pitchFamily="34" charset="-122"/>
                <a:ea typeface="微软雅黑" panose="020B0503020204020204" pitchFamily="34" charset="-122"/>
              </a:rPr>
              <a:t>。在编写自动化测试代码时，如果使用了</a:t>
            </a:r>
            <a:r>
              <a:rPr lang="en-US" altLang="zh-CN" sz="2000" dirty="0" err="1">
                <a:solidFill>
                  <a:srgbClr val="0070C0"/>
                </a:solidFill>
                <a:latin typeface="微软雅黑" panose="020B0503020204020204" pitchFamily="34" charset="-122"/>
                <a:ea typeface="微软雅黑" panose="020B0503020204020204" pitchFamily="34" charset="-122"/>
              </a:rPr>
              <a:t>pytest</a:t>
            </a:r>
            <a:r>
              <a:rPr lang="zh-CN" altLang="zh-CN" sz="2000" dirty="0">
                <a:solidFill>
                  <a:srgbClr val="0070C0"/>
                </a:solidFill>
                <a:latin typeface="微软雅黑" panose="020B0503020204020204" pitchFamily="34" charset="-122"/>
                <a:ea typeface="微软雅黑" panose="020B0503020204020204" pitchFamily="34" charset="-122"/>
              </a:rPr>
              <a:t>框架</a:t>
            </a:r>
            <a:r>
              <a:rPr lang="zh-CN" altLang="zh-CN" sz="2000" dirty="0">
                <a:solidFill>
                  <a:srgbClr val="595959"/>
                </a:solidFill>
                <a:latin typeface="微软雅黑" panose="020B0503020204020204" pitchFamily="34" charset="-122"/>
                <a:ea typeface="微软雅黑" panose="020B0503020204020204" pitchFamily="34" charset="-122"/>
              </a:rPr>
              <a:t>，则</a:t>
            </a:r>
            <a:r>
              <a:rPr lang="zh-CN" altLang="zh-CN" sz="2000" dirty="0">
                <a:solidFill>
                  <a:srgbClr val="0070C0"/>
                </a:solidFill>
                <a:latin typeface="微软雅黑" panose="020B0503020204020204" pitchFamily="34" charset="-122"/>
                <a:ea typeface="微软雅黑" panose="020B0503020204020204" pitchFamily="34" charset="-122"/>
              </a:rPr>
              <a:t>在运行程序前需要在</a:t>
            </a:r>
            <a:r>
              <a:rPr lang="en-US" altLang="zh-CN" sz="2000" dirty="0" err="1">
                <a:solidFill>
                  <a:srgbClr val="0070C0"/>
                </a:solidFill>
                <a:latin typeface="微软雅黑" panose="020B0503020204020204" pitchFamily="34" charset="-122"/>
                <a:ea typeface="微软雅黑" panose="020B0503020204020204" pitchFamily="34" charset="-122"/>
              </a:rPr>
              <a:t>PyCharm</a:t>
            </a:r>
            <a:r>
              <a:rPr lang="zh-CN" altLang="zh-CN" sz="2000" dirty="0">
                <a:solidFill>
                  <a:srgbClr val="0070C0"/>
                </a:solidFill>
                <a:latin typeface="微软雅黑" panose="020B0503020204020204" pitchFamily="34" charset="-122"/>
                <a:ea typeface="微软雅黑" panose="020B0503020204020204" pitchFamily="34" charset="-122"/>
              </a:rPr>
              <a:t>中配置</a:t>
            </a:r>
            <a:r>
              <a:rPr lang="en-US" altLang="zh-CN" sz="2000" dirty="0" err="1">
                <a:solidFill>
                  <a:srgbClr val="0070C0"/>
                </a:solidFill>
                <a:latin typeface="微软雅黑" panose="020B0503020204020204" pitchFamily="34" charset="-122"/>
                <a:ea typeface="微软雅黑" panose="020B0503020204020204" pitchFamily="34" charset="-122"/>
              </a:rPr>
              <a:t>pytest</a:t>
            </a:r>
            <a:r>
              <a:rPr lang="zh-CN" altLang="zh-CN" sz="2000" dirty="0">
                <a:solidFill>
                  <a:srgbClr val="0070C0"/>
                </a:solidFill>
                <a:latin typeface="微软雅黑" panose="020B0503020204020204" pitchFamily="34" charset="-122"/>
                <a:ea typeface="微软雅黑" panose="020B0503020204020204" pitchFamily="34" charset="-122"/>
              </a:rPr>
              <a:t>运行环境</a:t>
            </a:r>
            <a:r>
              <a:rPr lang="zh-CN" altLang="zh-CN" sz="2000" dirty="0">
                <a:solidFill>
                  <a:srgbClr val="595959"/>
                </a:solidFill>
                <a:latin typeface="微软雅黑" panose="020B0503020204020204" pitchFamily="34" charset="-122"/>
                <a:ea typeface="微软雅黑" panose="020B0503020204020204" pitchFamily="34" charset="-122"/>
              </a:rPr>
              <a:t>，否则运行程序会报错。下面介绍在</a:t>
            </a:r>
            <a:r>
              <a:rPr lang="en-US" altLang="zh-CN" sz="2000" dirty="0" err="1">
                <a:solidFill>
                  <a:srgbClr val="595959"/>
                </a:solidFill>
                <a:latin typeface="微软雅黑" panose="020B0503020204020204" pitchFamily="34" charset="-122"/>
                <a:ea typeface="微软雅黑" panose="020B0503020204020204" pitchFamily="34" charset="-122"/>
              </a:rPr>
              <a:t>PyCharm</a:t>
            </a:r>
            <a:r>
              <a:rPr lang="zh-CN" altLang="zh-CN" sz="2000" dirty="0">
                <a:solidFill>
                  <a:srgbClr val="595959"/>
                </a:solidFill>
                <a:latin typeface="微软雅黑" panose="020B0503020204020204" pitchFamily="34" charset="-122"/>
                <a:ea typeface="微软雅黑" panose="020B0503020204020204" pitchFamily="34" charset="-122"/>
              </a:rPr>
              <a:t>中配置</a:t>
            </a:r>
            <a:r>
              <a:rPr lang="en-US" altLang="zh-CN" sz="2000" dirty="0" err="1">
                <a:solidFill>
                  <a:srgbClr val="595959"/>
                </a:solidFill>
                <a:latin typeface="微软雅黑" panose="020B0503020204020204" pitchFamily="34" charset="-122"/>
                <a:ea typeface="微软雅黑" panose="020B0503020204020204" pitchFamily="34" charset="-122"/>
              </a:rPr>
              <a:t>pytest</a:t>
            </a:r>
            <a:r>
              <a:rPr lang="zh-CN" altLang="zh-CN" sz="2000" dirty="0">
                <a:solidFill>
                  <a:srgbClr val="595959"/>
                </a:solidFill>
                <a:latin typeface="微软雅黑" panose="020B0503020204020204" pitchFamily="34" charset="-122"/>
                <a:ea typeface="微软雅黑" panose="020B0503020204020204" pitchFamily="34" charset="-122"/>
              </a:rPr>
              <a:t>运行环境的具体操作过程。</a:t>
            </a:r>
            <a:endParaRPr lang="zh-CN" altLang="zh-CN" sz="2000" dirty="0">
              <a:solidFill>
                <a:srgbClr val="595959"/>
              </a:solidFill>
              <a:latin typeface="微软雅黑" panose="020B0503020204020204" pitchFamily="34" charset="-122"/>
              <a:ea typeface="微软雅黑" panose="020B0503020204020204" pitchFamily="34" charset="-122"/>
            </a:endParaRPr>
          </a:p>
          <a:p>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33" name="Title 1"/>
          <p:cNvSpPr txBox="1"/>
          <p:nvPr/>
        </p:nvSpPr>
        <p:spPr>
          <a:xfrm>
            <a:off x="1143690" y="266995"/>
            <a:ext cx="4519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p:nvPr/>
        </p:nvSpPr>
        <p:spPr>
          <a:xfrm>
            <a:off x="1143690" y="266995"/>
            <a:ext cx="4519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911206" y="1989794"/>
            <a:ext cx="10656000" cy="1938992"/>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rPr>
              <a:t>首先单击</a:t>
            </a:r>
            <a:r>
              <a:rPr lang="en-US" altLang="zh-CN" sz="2000" dirty="0" err="1">
                <a:solidFill>
                  <a:srgbClr val="595959"/>
                </a:solidFill>
                <a:latin typeface="微软雅黑" panose="020B0503020204020204" pitchFamily="34" charset="-122"/>
                <a:ea typeface="微软雅黑" panose="020B0503020204020204" pitchFamily="34" charset="-122"/>
              </a:rPr>
              <a:t>PyCharm</a:t>
            </a:r>
            <a:r>
              <a:rPr lang="zh-CN" altLang="zh-CN" sz="2000" dirty="0">
                <a:solidFill>
                  <a:srgbClr val="595959"/>
                </a:solidFill>
                <a:latin typeface="微软雅黑" panose="020B0503020204020204" pitchFamily="34" charset="-122"/>
                <a:ea typeface="微软雅黑" panose="020B0503020204020204" pitchFamily="34" charset="-122"/>
              </a:rPr>
              <a:t>菜单栏中的</a:t>
            </a:r>
            <a:r>
              <a:rPr lang="en-US" altLang="zh-CN" sz="2000" dirty="0">
                <a:solidFill>
                  <a:srgbClr val="0070C0"/>
                </a:solidFill>
                <a:latin typeface="微软雅黑" panose="020B0503020204020204" pitchFamily="34" charset="-122"/>
                <a:ea typeface="微软雅黑" panose="020B0503020204020204" pitchFamily="34" charset="-122"/>
              </a:rPr>
              <a:t>File</a:t>
            </a:r>
            <a:r>
              <a:rPr lang="zh-CN" altLang="zh-CN" sz="2000" dirty="0">
                <a:solidFill>
                  <a:srgbClr val="595959"/>
                </a:solidFill>
                <a:latin typeface="微软雅黑" panose="020B0503020204020204" pitchFamily="34" charset="-122"/>
                <a:ea typeface="微软雅黑" panose="020B0503020204020204" pitchFamily="34" charset="-122"/>
              </a:rPr>
              <a:t>，会弹出一个菜单列表</a:t>
            </a:r>
            <a:r>
              <a:rPr lang="zh-CN" altLang="en-US"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单击</a:t>
            </a:r>
            <a:r>
              <a:rPr lang="zh-CN" altLang="zh-CN"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Settings...</a:t>
            </a:r>
            <a:r>
              <a:rPr lang="zh-CN"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选项会弹出一个</a:t>
            </a:r>
            <a:r>
              <a:rPr lang="en-US" altLang="zh-CN" sz="2000" dirty="0">
                <a:solidFill>
                  <a:srgbClr val="595959"/>
                </a:solidFill>
                <a:latin typeface="微软雅黑" panose="020B0503020204020204" pitchFamily="34" charset="-122"/>
                <a:ea typeface="微软雅黑" panose="020B0503020204020204" pitchFamily="34" charset="-122"/>
              </a:rPr>
              <a:t>Settings</a:t>
            </a:r>
            <a:r>
              <a:rPr lang="zh-CN" altLang="zh-CN" sz="2000" dirty="0">
                <a:solidFill>
                  <a:srgbClr val="595959"/>
                </a:solidFill>
                <a:latin typeface="微软雅黑" panose="020B0503020204020204" pitchFamily="34" charset="-122"/>
                <a:ea typeface="微软雅黑" panose="020B0503020204020204" pitchFamily="34" charset="-122"/>
              </a:rPr>
              <a:t>对话框</a:t>
            </a:r>
            <a:r>
              <a:rPr lang="zh-CN" altLang="en-US" sz="2000" dirty="0" smtClean="0">
                <a:solidFill>
                  <a:srgbClr val="595959"/>
                </a:solidFill>
                <a:latin typeface="微软雅黑" panose="020B0503020204020204" pitchFamily="34" charset="-122"/>
                <a:ea typeface="微软雅黑" panose="020B0503020204020204" pitchFamily="34" charset="-122"/>
              </a:rPr>
              <a:t>，在该对话框中</a:t>
            </a:r>
            <a:r>
              <a:rPr lang="zh-CN" altLang="zh-CN" sz="2000" dirty="0" smtClean="0">
                <a:solidFill>
                  <a:srgbClr val="595959"/>
                </a:solidFill>
                <a:latin typeface="微软雅黑" panose="020B0503020204020204" pitchFamily="34" charset="-122"/>
                <a:ea typeface="微软雅黑" panose="020B0503020204020204" pitchFamily="34" charset="-122"/>
              </a:rPr>
              <a:t>首先</a:t>
            </a:r>
            <a:r>
              <a:rPr lang="zh-CN" altLang="zh-CN" sz="2000" dirty="0">
                <a:solidFill>
                  <a:srgbClr val="595959"/>
                </a:solidFill>
                <a:latin typeface="微软雅黑" panose="020B0503020204020204" pitchFamily="34" charset="-122"/>
                <a:ea typeface="微软雅黑" panose="020B0503020204020204" pitchFamily="34" charset="-122"/>
              </a:rPr>
              <a:t>单击左侧</a:t>
            </a:r>
            <a:r>
              <a:rPr lang="en-US" altLang="zh-CN" sz="2000" dirty="0">
                <a:solidFill>
                  <a:srgbClr val="595959"/>
                </a:solidFill>
                <a:latin typeface="微软雅黑" panose="020B0503020204020204" pitchFamily="34" charset="-122"/>
                <a:ea typeface="微软雅黑" panose="020B0503020204020204" pitchFamily="34" charset="-122"/>
              </a:rPr>
              <a:t>Tools</a:t>
            </a:r>
            <a:r>
              <a:rPr lang="zh-CN" altLang="zh-CN" sz="2000" dirty="0">
                <a:solidFill>
                  <a:srgbClr val="595959"/>
                </a:solidFill>
                <a:latin typeface="微软雅黑" panose="020B0503020204020204" pitchFamily="34" charset="-122"/>
                <a:ea typeface="微软雅黑" panose="020B0503020204020204" pitchFamily="34" charset="-122"/>
              </a:rPr>
              <a:t>下方的</a:t>
            </a:r>
            <a:r>
              <a:rPr lang="en-US" altLang="zh-CN" sz="2000" dirty="0">
                <a:solidFill>
                  <a:srgbClr val="0070C0"/>
                </a:solidFill>
                <a:latin typeface="微软雅黑" panose="020B0503020204020204" pitchFamily="34" charset="-122"/>
                <a:ea typeface="微软雅黑" panose="020B0503020204020204" pitchFamily="34" charset="-122"/>
              </a:rPr>
              <a:t>Python Integrated Tools</a:t>
            </a:r>
            <a:r>
              <a:rPr lang="zh-CN" altLang="zh-CN" sz="2000" dirty="0">
                <a:solidFill>
                  <a:srgbClr val="595959"/>
                </a:solidFill>
                <a:latin typeface="微软雅黑" panose="020B0503020204020204" pitchFamily="34" charset="-122"/>
                <a:ea typeface="微软雅黑" panose="020B0503020204020204" pitchFamily="34" charset="-122"/>
              </a:rPr>
              <a:t>，然后在右侧单击</a:t>
            </a:r>
            <a:r>
              <a:rPr lang="en-US" altLang="zh-CN" sz="2000" dirty="0">
                <a:solidFill>
                  <a:srgbClr val="0070C0"/>
                </a:solidFill>
                <a:latin typeface="微软雅黑" panose="020B0503020204020204" pitchFamily="34" charset="-122"/>
                <a:ea typeface="微软雅黑" panose="020B0503020204020204" pitchFamily="34" charset="-122"/>
              </a:rPr>
              <a:t>Default test runner</a:t>
            </a:r>
            <a:r>
              <a:rPr lang="zh-CN" altLang="zh-CN" sz="2000" dirty="0">
                <a:solidFill>
                  <a:srgbClr val="595959"/>
                </a:solidFill>
                <a:latin typeface="微软雅黑" panose="020B0503020204020204" pitchFamily="34" charset="-122"/>
                <a:ea typeface="微软雅黑" panose="020B0503020204020204" pitchFamily="34" charset="-122"/>
              </a:rPr>
              <a:t>后方的图标</a:t>
            </a:r>
            <a:r>
              <a:rPr lang="zh-CN" altLang="zh-CN" sz="2000" dirty="0" smtClean="0">
                <a:solidFill>
                  <a:srgbClr val="595959"/>
                </a:solidFill>
                <a:latin typeface="微软雅黑" panose="020B0503020204020204" pitchFamily="34" charset="-122"/>
                <a:ea typeface="微软雅黑" panose="020B0503020204020204" pitchFamily="34" charset="-122"/>
              </a:rPr>
              <a:t>“</a:t>
            </a:r>
            <a:r>
              <a:rPr lang="en-US" altLang="zh-CN" sz="2000" dirty="0" smtClean="0">
                <a:solidFill>
                  <a:srgbClr val="595959"/>
                </a:solidFill>
                <a:latin typeface="微软雅黑" panose="020B0503020204020204" pitchFamily="34" charset="-122"/>
                <a:ea typeface="微软雅黑" panose="020B0503020204020204" pitchFamily="34" charset="-122"/>
              </a:rPr>
              <a:t>   </a:t>
            </a:r>
            <a:r>
              <a:rPr lang="zh-CN" altLang="zh-CN" sz="2000" dirty="0">
                <a:solidFill>
                  <a:srgbClr val="595959"/>
                </a:solidFill>
                <a:latin typeface="微软雅黑" panose="020B0503020204020204" pitchFamily="34" charset="-122"/>
                <a:ea typeface="微软雅黑" panose="020B0503020204020204" pitchFamily="34" charset="-122"/>
              </a:rPr>
              <a:t>”，会弹出一个列表，单击该列表中的</a:t>
            </a:r>
            <a:r>
              <a:rPr lang="en-US" altLang="zh-CN" sz="2000" dirty="0" err="1">
                <a:solidFill>
                  <a:srgbClr val="0070C0"/>
                </a:solidFill>
                <a:latin typeface="微软雅黑" panose="020B0503020204020204" pitchFamily="34" charset="-122"/>
                <a:ea typeface="微软雅黑" panose="020B0503020204020204" pitchFamily="34" charset="-122"/>
              </a:rPr>
              <a:t>pytest</a:t>
            </a:r>
            <a:r>
              <a:rPr lang="zh-CN" altLang="zh-CN" sz="2000" dirty="0">
                <a:solidFill>
                  <a:srgbClr val="595959"/>
                </a:solidFill>
                <a:latin typeface="微软雅黑" panose="020B0503020204020204" pitchFamily="34" charset="-122"/>
                <a:ea typeface="微软雅黑" panose="020B0503020204020204" pitchFamily="34" charset="-122"/>
              </a:rPr>
              <a:t>选项，最后单击</a:t>
            </a:r>
            <a:r>
              <a:rPr lang="zh-CN" altLang="zh-CN" sz="2000" dirty="0">
                <a:solidFill>
                  <a:srgbClr val="0070C0"/>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OK</a:t>
            </a:r>
            <a:r>
              <a:rPr lang="zh-CN" altLang="zh-CN" sz="2000" dirty="0">
                <a:solidFill>
                  <a:srgbClr val="0070C0"/>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按钮即可成功配置</a:t>
            </a:r>
            <a:r>
              <a:rPr lang="en-US" altLang="zh-CN" sz="2000" dirty="0" err="1">
                <a:solidFill>
                  <a:srgbClr val="595959"/>
                </a:solidFill>
                <a:latin typeface="微软雅黑" panose="020B0503020204020204" pitchFamily="34" charset="-122"/>
                <a:ea typeface="微软雅黑" panose="020B0503020204020204" pitchFamily="34" charset="-122"/>
              </a:rPr>
              <a:t>pytest</a:t>
            </a:r>
            <a:r>
              <a:rPr lang="zh-CN" altLang="zh-CN" sz="2000" dirty="0">
                <a:solidFill>
                  <a:srgbClr val="595959"/>
                </a:solidFill>
                <a:latin typeface="微软雅黑" panose="020B0503020204020204" pitchFamily="34" charset="-122"/>
                <a:ea typeface="微软雅黑" panose="020B0503020204020204" pitchFamily="34" charset="-122"/>
              </a:rPr>
              <a:t>的运行环境。</a:t>
            </a:r>
            <a:endParaRPr lang="zh-CN" altLang="zh-CN" sz="2000" dirty="0">
              <a:solidFill>
                <a:srgbClr val="595959"/>
              </a:solidFill>
              <a:latin typeface="微软雅黑" panose="020B0503020204020204" pitchFamily="34" charset="-122"/>
              <a:ea typeface="微软雅黑" panose="020B0503020204020204" pitchFamily="34" charset="-122"/>
            </a:endParaRPr>
          </a:p>
        </p:txBody>
      </p:sp>
      <p:pic>
        <p:nvPicPr>
          <p:cNvPr id="11" name="图片 10"/>
          <p:cNvPicPr/>
          <p:nvPr/>
        </p:nvPicPr>
        <p:blipFill>
          <a:blip r:embed="rId1"/>
          <a:stretch>
            <a:fillRect/>
          </a:stretch>
        </p:blipFill>
        <p:spPr>
          <a:xfrm>
            <a:off x="6095206" y="3069794"/>
            <a:ext cx="182100" cy="190093"/>
          </a:xfrm>
          <a:prstGeom prst="rect">
            <a:avLst/>
          </a:prstGeom>
          <a:noFill/>
          <a:ln>
            <a:noFill/>
          </a:ln>
        </p:spPr>
      </p:pic>
      <p:sp>
        <p:nvSpPr>
          <p:cNvPr id="6" name="矩形 5"/>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p:nvPr/>
        </p:nvSpPr>
        <p:spPr>
          <a:xfrm>
            <a:off x="1143690" y="266995"/>
            <a:ext cx="4519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自动化测试框架</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690" y="2508420"/>
            <a:ext cx="5112000" cy="400308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5328" y="2508420"/>
            <a:ext cx="5028024" cy="4050962"/>
          </a:xfrm>
          <a:prstGeom prst="rect">
            <a:avLst/>
          </a:prstGeom>
        </p:spPr>
      </p:pic>
      <p:cxnSp>
        <p:nvCxnSpPr>
          <p:cNvPr id="12" name="直线箭头连接符 26"/>
          <p:cNvCxnSpPr/>
          <p:nvPr/>
        </p:nvCxnSpPr>
        <p:spPr>
          <a:xfrm>
            <a:off x="6255690" y="4437794"/>
            <a:ext cx="5996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8220295" cy="830997"/>
          </a:xfrm>
          <a:prstGeom prst="rect">
            <a:avLst/>
          </a:prstGeom>
          <a:noFill/>
        </p:spPr>
        <p:txBody>
          <a:bodyPr wrap="square" lIns="91443" tIns="45720" rIns="91443" bIns="45720" rtlCol="0">
            <a:spAutoFit/>
          </a:bodyPr>
          <a:lstStyle/>
          <a:p>
            <a:r>
              <a:rPr lang="zh-CN" altLang="en-US" sz="4800" b="1" dirty="0" smtClean="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实例：</a:t>
            </a:r>
            <a:r>
              <a:rPr lang="zh-CN" altLang="en-US" sz="4800" b="1"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学成在线教育平台测试</a:t>
            </a:r>
            <a:endParaRPr lang="zh-CN" altLang="en-US" sz="4800" b="1"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smtClean="0">
                <a:solidFill>
                  <a:srgbClr val="FAFAFA"/>
                </a:solidFill>
                <a:latin typeface="微软雅黑" panose="020B0503020204020204" pitchFamily="34" charset="-122"/>
                <a:ea typeface="微软雅黑" panose="020B0503020204020204" pitchFamily="34" charset="-122"/>
                <a:cs typeface="+mn-ea"/>
                <a:sym typeface="+mn-lt"/>
              </a:rPr>
              <a:t>6.6</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878830" y="3362960"/>
            <a:ext cx="5876290" cy="99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了解测试环境准备</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描述</a:t>
            </a:r>
            <a:r>
              <a:rPr lang="zh-CN" altLang="zh-CN" sz="2000" dirty="0">
                <a:solidFill>
                  <a:srgbClr val="0070C0"/>
                </a:solidFill>
                <a:latin typeface="微软雅黑" panose="020B0503020204020204" pitchFamily="34" charset="-122"/>
                <a:ea typeface="微软雅黑" panose="020B0503020204020204" pitchFamily="34" charset="-122"/>
                <a:cs typeface="+mn-ea"/>
              </a:rPr>
              <a:t>学成在线教育平台</a:t>
            </a:r>
            <a:r>
              <a:rPr lang="zh-CN" altLang="en-US" sz="2000" dirty="0">
                <a:solidFill>
                  <a:srgbClr val="0070C0"/>
                </a:solidFill>
                <a:latin typeface="微软雅黑" panose="020B0503020204020204" pitchFamily="34" charset="-122"/>
                <a:ea typeface="微软雅黑" panose="020B0503020204020204" pitchFamily="34" charset="-122"/>
                <a:cs typeface="+mn-ea"/>
              </a:rPr>
              <a:t>的</a:t>
            </a:r>
            <a:r>
              <a:rPr lang="zh-CN" altLang="en-US" sz="2000" dirty="0" smtClean="0">
                <a:solidFill>
                  <a:srgbClr val="0070C0"/>
                </a:solidFill>
                <a:latin typeface="微软雅黑" panose="020B0503020204020204" pitchFamily="34" charset="-122"/>
                <a:ea typeface="微软雅黑" panose="020B0503020204020204" pitchFamily="34" charset="-122"/>
                <a:cs typeface="+mn-ea"/>
              </a:rPr>
              <a:t>测试工具</a:t>
            </a:r>
            <a:endParaRPr lang="zh-CN" altLang="zh-CN" sz="2000" dirty="0">
              <a:solidFill>
                <a:srgbClr val="0070C0"/>
              </a:solidFill>
              <a:latin typeface="微软雅黑" panose="020B0503020204020204" pitchFamily="34" charset="-122"/>
              <a:ea typeface="微软雅黑" panose="020B0503020204020204" pitchFamily="34" charset="-122"/>
              <a:cs typeface="+mn-ea"/>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6.6.1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测试环境准备</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6.6.1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测试环境准备</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991062" y="1079681"/>
            <a:ext cx="10072144" cy="553998"/>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在做</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Web</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自动化测试之前，首先需要</a:t>
            </a:r>
            <a:r>
              <a:rPr lang="zh-CN" altLang="zh-CN" sz="2000" dirty="0">
                <a:solidFill>
                  <a:srgbClr val="0070C0"/>
                </a:solidFill>
                <a:latin typeface="微软雅黑" panose="020B0503020204020204" pitchFamily="34" charset="-122"/>
                <a:ea typeface="微软雅黑" panose="020B0503020204020204" pitchFamily="34" charset="-122"/>
                <a:cs typeface="+mn-ea"/>
              </a:rPr>
              <a:t>搭建测试环境</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，本实例的测试环境准备具体如下。</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015878" y="1845794"/>
            <a:ext cx="1443024" cy="400110"/>
          </a:xfrm>
          <a:prstGeom prst="rect">
            <a:avLst/>
          </a:prstGeom>
        </p:spPr>
        <p:txBody>
          <a:bodyPr wrap="none">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1.</a:t>
            </a: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测试</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项目</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149541" y="2421794"/>
            <a:ext cx="9769665" cy="1015663"/>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学成在线教育平台，访问地址为</a:t>
            </a:r>
            <a:r>
              <a:rPr lang="zh-CN" altLang="zh-CN" sz="2000" dirty="0">
                <a:solidFill>
                  <a:srgbClr val="0070C0"/>
                </a:solidFill>
                <a:latin typeface="微软雅黑" panose="020B0503020204020204" pitchFamily="34" charset="-122"/>
                <a:ea typeface="微软雅黑" panose="020B0503020204020204" pitchFamily="34" charset="-122"/>
                <a:cs typeface="+mn-ea"/>
              </a:rPr>
              <a:t>“</a:t>
            </a:r>
            <a:r>
              <a:rPr lang="en-US" altLang="zh-CN" sz="2000" dirty="0">
                <a:solidFill>
                  <a:srgbClr val="0070C0"/>
                </a:solidFill>
                <a:latin typeface="微软雅黑" panose="020B0503020204020204" pitchFamily="34" charset="-122"/>
                <a:ea typeface="微软雅黑" panose="020B0503020204020204" pitchFamily="34" charset="-122"/>
                <a:cs typeface="+mn-ea"/>
              </a:rPr>
              <a:t>http://xczx2-portal.itheima.net/</a:t>
            </a:r>
            <a:r>
              <a:rPr lang="zh-CN" altLang="zh-CN" sz="2000" dirty="0">
                <a:solidFill>
                  <a:srgbClr val="0070C0"/>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，登录的账户名为</a:t>
            </a:r>
            <a:r>
              <a:rPr lang="en-US" altLang="zh-CN" sz="2000" dirty="0">
                <a:solidFill>
                  <a:srgbClr val="0070C0"/>
                </a:solidFill>
                <a:latin typeface="微软雅黑" panose="020B0503020204020204" pitchFamily="34" charset="-122"/>
                <a:ea typeface="微软雅黑" panose="020B0503020204020204" pitchFamily="34" charset="-122"/>
                <a:cs typeface="+mn-ea"/>
              </a:rPr>
              <a:t>13810000002</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，密码为</a:t>
            </a:r>
            <a:r>
              <a:rPr lang="en-US" altLang="zh-CN" sz="2000" dirty="0">
                <a:solidFill>
                  <a:srgbClr val="0070C0"/>
                </a:solidFill>
                <a:latin typeface="微软雅黑" panose="020B0503020204020204" pitchFamily="34" charset="-122"/>
                <a:ea typeface="微软雅黑" panose="020B0503020204020204" pitchFamily="34" charset="-122"/>
                <a:cs typeface="+mn-ea"/>
              </a:rPr>
              <a:t>123456</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5" name="矩形 14"/>
          <p:cNvSpPr/>
          <p:nvPr/>
        </p:nvSpPr>
        <p:spPr>
          <a:xfrm>
            <a:off x="1021512" y="3573794"/>
            <a:ext cx="1443024" cy="400110"/>
          </a:xfrm>
          <a:prstGeom prst="rect">
            <a:avLst/>
          </a:prstGeom>
        </p:spPr>
        <p:txBody>
          <a:bodyPr wrap="none">
            <a:spAutoFit/>
          </a:bodyPr>
          <a:lstStyle/>
          <a:p>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2.</a:t>
            </a:r>
            <a:r>
              <a:rPr lang="zh-CN"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测试</a:t>
            </a: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工具</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5" name="矩形 4"/>
          <p:cNvSpPr/>
          <p:nvPr/>
        </p:nvSpPr>
        <p:spPr>
          <a:xfrm>
            <a:off x="1149541" y="4149794"/>
            <a:ext cx="7465665" cy="2400657"/>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python-3.8.10</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解释器。</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Pycharm</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Community</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版本编辑器。</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Katalon</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Recorder 5.7.5</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Selenium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3.141.0</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谷歌浏览器及谷歌浏览器驱动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ChromeDriver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878830" y="3362960"/>
            <a:ext cx="5832376"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掌握首页元素的定位</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0070C0"/>
                </a:solidFill>
                <a:latin typeface="微软雅黑" panose="020B0503020204020204" pitchFamily="34" charset="-122"/>
                <a:ea typeface="微软雅黑" panose="020B0503020204020204" pitchFamily="34" charset="-122"/>
                <a:cs typeface="+mn-ea"/>
                <a:sym typeface="+mn-lt"/>
              </a:rPr>
              <a:t>定位</a:t>
            </a:r>
            <a:r>
              <a:rPr lang="zh-CN" altLang="en-US" sz="2000">
                <a:solidFill>
                  <a:srgbClr val="0070C0"/>
                </a:solidFill>
                <a:latin typeface="微软雅黑" panose="020B0503020204020204" pitchFamily="34" charset="-122"/>
                <a:ea typeface="微软雅黑" panose="020B0503020204020204" pitchFamily="34" charset="-122"/>
                <a:cs typeface="+mn-ea"/>
                <a:sym typeface="+mn-lt"/>
              </a:rPr>
              <a:t>学成</a:t>
            </a:r>
            <a:r>
              <a:rPr lang="zh-CN" altLang="en-US" sz="2000" smtClean="0">
                <a:solidFill>
                  <a:srgbClr val="0070C0"/>
                </a:solidFill>
                <a:latin typeface="微软雅黑" panose="020B0503020204020204" pitchFamily="34" charset="-122"/>
                <a:ea typeface="微软雅黑" panose="020B0503020204020204" pitchFamily="34" charset="-122"/>
                <a:cs typeface="+mn-ea"/>
                <a:sym typeface="+mn-lt"/>
              </a:rPr>
              <a:t>在线教育平台首页</a:t>
            </a:r>
            <a:r>
              <a:rPr lang="zh-CN" altLang="en-US" sz="2000" dirty="0">
                <a:solidFill>
                  <a:srgbClr val="0070C0"/>
                </a:solidFill>
                <a:latin typeface="微软雅黑" panose="020B0503020204020204" pitchFamily="34" charset="-122"/>
                <a:ea typeface="微软雅黑" panose="020B0503020204020204" pitchFamily="34" charset="-122"/>
                <a:cs typeface="+mn-ea"/>
                <a:sym typeface="+mn-lt"/>
              </a:rPr>
              <a:t>元素</a:t>
            </a:r>
            <a:endParaRPr lang="zh-CN" altLang="zh-CN" sz="2000" dirty="0">
              <a:solidFill>
                <a:srgbClr val="0070C0"/>
              </a:solidFill>
              <a:latin typeface="微软雅黑" panose="020B0503020204020204" pitchFamily="34" charset="-122"/>
              <a:ea typeface="微软雅黑" panose="020B0503020204020204" pitchFamily="34" charset="-122"/>
              <a:cs typeface="+mn-ea"/>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0" y="266995"/>
            <a:ext cx="5167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定位</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学成在线教育平台首页</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元素</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6.1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自动化测试概述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5140692" y="1812138"/>
            <a:ext cx="6337138" cy="1938992"/>
          </a:xfrm>
          <a:prstGeom prst="rect">
            <a:avLst/>
          </a:prstGeom>
          <a:noFill/>
        </p:spPr>
        <p:txBody>
          <a:bodyPr wrap="square" rtlCol="0">
            <a:spAutoFit/>
          </a:bodyPr>
          <a:lstStyle/>
          <a:p>
            <a:pPr lvl="0" defTabSz="1216660">
              <a:lnSpc>
                <a:spcPct val="150000"/>
              </a:lnSpc>
              <a:spcBef>
                <a:spcPct val="20000"/>
              </a:spcBef>
              <a:defRPr/>
            </a:pPr>
            <a:r>
              <a:rPr lang="en-US" altLang="zh-CN" sz="2000">
                <a:solidFill>
                  <a:srgbClr val="595959"/>
                </a:solidFill>
                <a:latin typeface="微软雅黑" panose="020B0503020204020204" pitchFamily="34" charset="-122"/>
                <a:ea typeface="微软雅黑" panose="020B0503020204020204" pitchFamily="34" charset="-122"/>
                <a:cs typeface="+mn-ea"/>
              </a:rPr>
              <a:t>自动化测试是一种</a:t>
            </a:r>
            <a:r>
              <a:rPr lang="en-US" altLang="zh-CN" sz="2000" smtClean="0">
                <a:solidFill>
                  <a:srgbClr val="1369B2"/>
                </a:solidFill>
                <a:latin typeface="微软雅黑" panose="020B0503020204020204" pitchFamily="34" charset="-122"/>
                <a:ea typeface="微软雅黑" panose="020B0503020204020204" pitchFamily="34" charset="-122"/>
                <a:cs typeface="+mn-ea"/>
              </a:rPr>
              <a:t>把人工驱动的测试行为转化为机器执行的测试过程</a:t>
            </a:r>
            <a:r>
              <a:rPr lang="en-US" altLang="zh-CN" sz="2000">
                <a:solidFill>
                  <a:srgbClr val="595959"/>
                </a:solidFill>
                <a:latin typeface="微软雅黑" panose="020B0503020204020204" pitchFamily="34" charset="-122"/>
                <a:ea typeface="微软雅黑" panose="020B0503020204020204" pitchFamily="34" charset="-122"/>
                <a:cs typeface="+mn-ea"/>
              </a:rPr>
              <a:t>。测试人员通过一些</a:t>
            </a:r>
            <a:r>
              <a:rPr lang="en-US" altLang="zh-CN" sz="2000">
                <a:solidFill>
                  <a:srgbClr val="1369B2"/>
                </a:solidFill>
                <a:latin typeface="微软雅黑" panose="020B0503020204020204" pitchFamily="34" charset="-122"/>
                <a:ea typeface="微软雅黑" panose="020B0503020204020204" pitchFamily="34" charset="-122"/>
                <a:cs typeface="+mn-ea"/>
              </a:rPr>
              <a:t>测试工具</a:t>
            </a:r>
            <a:r>
              <a:rPr lang="en-US" altLang="zh-CN" sz="2000">
                <a:solidFill>
                  <a:srgbClr val="595959"/>
                </a:solidFill>
                <a:latin typeface="微软雅黑" panose="020B0503020204020204" pitchFamily="34" charset="-122"/>
                <a:ea typeface="微软雅黑" panose="020B0503020204020204" pitchFamily="34" charset="-122"/>
                <a:cs typeface="+mn-ea"/>
              </a:rPr>
              <a:t>或</a:t>
            </a:r>
            <a:r>
              <a:rPr lang="en-US" altLang="zh-CN" sz="2000">
                <a:solidFill>
                  <a:srgbClr val="1369B2"/>
                </a:solidFill>
                <a:latin typeface="微软雅黑" panose="020B0503020204020204" pitchFamily="34" charset="-122"/>
                <a:ea typeface="微软雅黑" panose="020B0503020204020204" pitchFamily="34" charset="-122"/>
                <a:cs typeface="+mn-ea"/>
              </a:rPr>
              <a:t>框架</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cs typeface="+mn-ea"/>
              </a:rPr>
              <a:t>编写自动化测试脚本</a:t>
            </a:r>
            <a:r>
              <a:rPr lang="en-US" altLang="zh-CN" sz="2000">
                <a:solidFill>
                  <a:srgbClr val="595959"/>
                </a:solidFill>
                <a:latin typeface="微软雅黑" panose="020B0503020204020204" pitchFamily="34" charset="-122"/>
                <a:ea typeface="微软雅黑" panose="020B0503020204020204" pitchFamily="34" charset="-122"/>
                <a:cs typeface="+mn-ea"/>
              </a:rPr>
              <a:t>来</a:t>
            </a:r>
            <a:r>
              <a:rPr lang="en-US" altLang="zh-CN" sz="2000">
                <a:solidFill>
                  <a:srgbClr val="1369B2"/>
                </a:solidFill>
                <a:latin typeface="微软雅黑" panose="020B0503020204020204" pitchFamily="34" charset="-122"/>
                <a:ea typeface="微软雅黑" panose="020B0503020204020204" pitchFamily="34" charset="-122"/>
                <a:cs typeface="+mn-ea"/>
              </a:rPr>
              <a:t>模拟人工测试</a:t>
            </a:r>
            <a:r>
              <a:rPr lang="en-US" altLang="zh-CN" sz="2000">
                <a:solidFill>
                  <a:srgbClr val="595959"/>
                </a:solidFill>
                <a:latin typeface="微软雅黑" panose="020B0503020204020204" pitchFamily="34" charset="-122"/>
                <a:ea typeface="微软雅黑" panose="020B0503020204020204" pitchFamily="34" charset="-122"/>
                <a:cs typeface="+mn-ea"/>
              </a:rPr>
              <a:t>，从而实现自动化测试。</a:t>
            </a:r>
            <a:endParaRPr lang="zh-CN" altLang="en-US" sz="2000"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6.6.2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a:t>
            </a:r>
            <a:r>
              <a:rPr lang="zh-CN" altLang="en-US" sz="2400" b="1">
                <a:solidFill>
                  <a:srgbClr val="595959"/>
                </a:solidFill>
                <a:latin typeface="微软雅黑" panose="020B0503020204020204" pitchFamily="34" charset="-122"/>
                <a:ea typeface="微软雅黑" panose="020B0503020204020204" pitchFamily="34" charset="-122"/>
                <a:cs typeface="+mn-ea"/>
                <a:sym typeface="+mn-lt"/>
              </a:rPr>
              <a:t>学成</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在线教育平台首页</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元素</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5265765" y="1989794"/>
            <a:ext cx="6337138" cy="1884618"/>
          </a:xfrm>
          <a:prstGeom prst="rect">
            <a:avLst/>
          </a:prstGeom>
          <a:noFill/>
        </p:spPr>
        <p:txBody>
          <a:bodyPr wrap="square" rtlCol="0">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在使用浏览器自带的开发者工具定位页面元素时，通过单击</a:t>
            </a:r>
            <a:r>
              <a:rPr lang="zh-CN" altLang="zh-CN" sz="2000" dirty="0">
                <a:solidFill>
                  <a:srgbClr val="0070C0"/>
                </a:solidFill>
                <a:latin typeface="微软雅黑" panose="020B0503020204020204" pitchFamily="34" charset="-122"/>
                <a:ea typeface="微软雅黑" panose="020B0503020204020204" pitchFamily="34" charset="-122"/>
                <a:cs typeface="+mn-ea"/>
              </a:rPr>
              <a:t>选择器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可以从</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HTML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页面中找到特定的元素，之后可以在</a:t>
            </a:r>
            <a:r>
              <a:rPr lang="zh-CN" altLang="zh-CN" sz="2000" dirty="0">
                <a:solidFill>
                  <a:srgbClr val="0070C0"/>
                </a:solidFill>
                <a:latin typeface="微软雅黑" panose="020B0503020204020204" pitchFamily="34" charset="-122"/>
                <a:ea typeface="微软雅黑" panose="020B0503020204020204" pitchFamily="34" charset="-122"/>
                <a:cs typeface="+mn-ea"/>
              </a:rPr>
              <a:t>查看器窗口</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查看选中的元素</a:t>
            </a:r>
            <a:r>
              <a:rPr lang="en-US" altLang="zh-CN" sz="2000" dirty="0">
                <a:solidFill>
                  <a:srgbClr val="0070C0"/>
                </a:solidFill>
                <a:latin typeface="微软雅黑" panose="020B0503020204020204" pitchFamily="34" charset="-122"/>
                <a:ea typeface="微软雅黑" panose="020B0503020204020204" pitchFamily="34" charset="-122"/>
                <a:cs typeface="+mn-ea"/>
              </a:rPr>
              <a:t>id</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a:solidFill>
                  <a:srgbClr val="0070C0"/>
                </a:solidFill>
                <a:latin typeface="微软雅黑" panose="020B0503020204020204" pitchFamily="34" charset="-122"/>
                <a:ea typeface="微软雅黑" panose="020B0503020204020204" pitchFamily="34" charset="-122"/>
                <a:cs typeface="+mn-ea"/>
              </a:rPr>
              <a:t>class</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a:solidFill>
                  <a:srgbClr val="0070C0"/>
                </a:solidFill>
                <a:latin typeface="微软雅黑" panose="020B0503020204020204" pitchFamily="34" charset="-122"/>
                <a:ea typeface="微软雅黑" panose="020B0503020204020204" pitchFamily="34" charset="-122"/>
                <a:cs typeface="+mn-ea"/>
              </a:rPr>
              <a:t>name</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等属性信息。</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5"/>
          <p:cNvSpPr txBox="1">
            <a:spLocks noChangeArrowheads="1"/>
          </p:cNvSpPr>
          <p:nvPr/>
        </p:nvSpPr>
        <p:spPr bwMode="auto">
          <a:xfrm>
            <a:off x="1143690" y="1633695"/>
            <a:ext cx="9792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以</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定位学成在线教育平台首页中的</a:t>
            </a:r>
            <a:r>
              <a:rPr lang="zh-CN" altLang="zh-CN" sz="2000" dirty="0">
                <a:solidFill>
                  <a:srgbClr val="0070C0"/>
                </a:solidFill>
                <a:latin typeface="微软雅黑" panose="020B0503020204020204" pitchFamily="34" charset="-122"/>
                <a:ea typeface="微软雅黑" panose="020B0503020204020204" pitchFamily="34" charset="-122"/>
                <a:cs typeface="+mn-ea"/>
              </a:rPr>
              <a:t>“登录”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按钮为例，使用谷歌浏览器访问学成在线教育平台，在键盘上按</a:t>
            </a:r>
            <a:r>
              <a:rPr lang="zh-CN" altLang="zh-CN" sz="2000" dirty="0">
                <a:solidFill>
                  <a:srgbClr val="0070C0"/>
                </a:solidFill>
                <a:latin typeface="微软雅黑" panose="020B0503020204020204" pitchFamily="34" charset="-122"/>
                <a:ea typeface="微软雅黑" panose="020B0503020204020204" pitchFamily="34" charset="-122"/>
                <a:cs typeface="+mn-ea"/>
              </a:rPr>
              <a:t>“</a:t>
            </a:r>
            <a:r>
              <a:rPr lang="en-US" altLang="zh-CN" sz="2000" dirty="0">
                <a:solidFill>
                  <a:srgbClr val="0070C0"/>
                </a:solidFill>
                <a:latin typeface="微软雅黑" panose="020B0503020204020204" pitchFamily="34" charset="-122"/>
                <a:ea typeface="微软雅黑" panose="020B0503020204020204" pitchFamily="34" charset="-122"/>
                <a:cs typeface="+mn-ea"/>
              </a:rPr>
              <a:t>F12</a:t>
            </a:r>
            <a:r>
              <a:rPr lang="zh-CN" altLang="zh-CN" sz="2000" dirty="0">
                <a:solidFill>
                  <a:srgbClr val="0070C0"/>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键即可打开开发</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者</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工具</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31" name="Title 1"/>
          <p:cNvSpPr txBox="1"/>
          <p:nvPr/>
        </p:nvSpPr>
        <p:spPr>
          <a:xfrm>
            <a:off x="1143690" y="266995"/>
            <a:ext cx="5095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定位</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学成在线教育平台首页</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元素</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11943" y="2925794"/>
            <a:ext cx="7255493" cy="3304665"/>
          </a:xfrm>
          <a:prstGeom prst="rect">
            <a:avLst/>
          </a:prstGeom>
        </p:spPr>
      </p:pic>
      <p:sp>
        <p:nvSpPr>
          <p:cNvPr id="7" name="矩形 6"/>
          <p:cNvSpPr/>
          <p:nvPr/>
        </p:nvSpPr>
        <p:spPr>
          <a:xfrm>
            <a:off x="983206" y="1197794"/>
            <a:ext cx="4777270" cy="400110"/>
          </a:xfrm>
          <a:prstGeom prst="rect">
            <a:avLst/>
          </a:prstGeom>
        </p:spPr>
        <p:txBody>
          <a:bodyPr wrap="none">
            <a:spAutoFit/>
          </a:bodyPr>
          <a:lstStyle/>
          <a:p>
            <a:pPr lvl="0"/>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1</a:t>
            </a: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浏览器自带的开发者工具进行</a:t>
            </a:r>
            <a:r>
              <a:rPr lang="zh-CN"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定位</a:t>
            </a:r>
            <a:endPar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5"/>
          <p:cNvSpPr txBox="1">
            <a:spLocks noChangeArrowheads="1"/>
          </p:cNvSpPr>
          <p:nvPr/>
        </p:nvSpPr>
        <p:spPr bwMode="auto">
          <a:xfrm>
            <a:off x="1028977" y="2310617"/>
            <a:ext cx="9549187" cy="1508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2000" dirty="0" err="1" smtClean="0">
                <a:solidFill>
                  <a:srgbClr val="0070C0"/>
                </a:solidFill>
                <a:latin typeface="微软雅黑" panose="020B0503020204020204" pitchFamily="34" charset="-122"/>
                <a:ea typeface="微软雅黑" panose="020B0503020204020204" pitchFamily="34" charset="-122"/>
                <a:cs typeface="+mn-ea"/>
              </a:rPr>
              <a:t>Katalon</a:t>
            </a:r>
            <a:r>
              <a:rPr lang="en-US" altLang="zh-CN" sz="2000" dirty="0" smtClean="0">
                <a:solidFill>
                  <a:srgbClr val="0070C0"/>
                </a:solidFill>
                <a:latin typeface="微软雅黑" panose="020B0503020204020204" pitchFamily="34" charset="-122"/>
                <a:ea typeface="微软雅黑" panose="020B0503020204020204" pitchFamily="34" charset="-122"/>
                <a:cs typeface="+mn-ea"/>
              </a:rPr>
              <a:t> </a:t>
            </a:r>
            <a:r>
              <a:rPr lang="en-US" altLang="zh-CN" sz="2000" dirty="0">
                <a:solidFill>
                  <a:srgbClr val="0070C0"/>
                </a:solidFill>
                <a:latin typeface="微软雅黑" panose="020B0503020204020204" pitchFamily="34" charset="-122"/>
                <a:ea typeface="微软雅黑" panose="020B0503020204020204" pitchFamily="34" charset="-122"/>
                <a:cs typeface="+mn-ea"/>
              </a:rPr>
              <a:t>Recorder</a:t>
            </a:r>
            <a:r>
              <a:rPr lang="zh-CN" altLang="zh-CN" sz="2000" dirty="0">
                <a:solidFill>
                  <a:srgbClr val="0070C0"/>
                </a:solidFill>
                <a:latin typeface="微软雅黑" panose="020B0503020204020204" pitchFamily="34" charset="-122"/>
                <a:ea typeface="微软雅黑" panose="020B0503020204020204" pitchFamily="34" charset="-122"/>
                <a:cs typeface="+mn-ea"/>
              </a:rPr>
              <a:t>插件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具有</a:t>
            </a:r>
            <a:r>
              <a:rPr lang="zh-CN" altLang="zh-CN" sz="2000" dirty="0">
                <a:solidFill>
                  <a:srgbClr val="0070C0"/>
                </a:solidFill>
                <a:latin typeface="微软雅黑" panose="020B0503020204020204" pitchFamily="34" charset="-122"/>
                <a:ea typeface="微软雅黑" panose="020B0503020204020204" pitchFamily="34" charset="-122"/>
                <a:cs typeface="+mn-ea"/>
              </a:rPr>
              <a:t>录制和回放脚本</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0070C0"/>
                </a:solidFill>
                <a:latin typeface="微软雅黑" panose="020B0503020204020204" pitchFamily="34" charset="-122"/>
                <a:ea typeface="微软雅黑" panose="020B0503020204020204" pitchFamily="34" charset="-122"/>
                <a:cs typeface="+mn-ea"/>
              </a:rPr>
              <a:t>定位网页元素</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0070C0"/>
                </a:solidFill>
                <a:latin typeface="微软雅黑" panose="020B0503020204020204" pitchFamily="34" charset="-122"/>
                <a:ea typeface="微软雅黑" panose="020B0503020204020204" pitchFamily="34" charset="-122"/>
                <a:cs typeface="+mn-ea"/>
              </a:rPr>
              <a:t>将录制的脚本转换为多种语言代码的功能</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，并且可以在</a:t>
            </a:r>
            <a:r>
              <a:rPr lang="zh-CN" altLang="zh-CN" sz="2000" dirty="0">
                <a:solidFill>
                  <a:srgbClr val="0070C0"/>
                </a:solidFill>
                <a:latin typeface="微软雅黑" panose="020B0503020204020204" pitchFamily="34" charset="-122"/>
                <a:ea typeface="微软雅黑" panose="020B0503020204020204" pitchFamily="34" charset="-122"/>
                <a:cs typeface="+mn-ea"/>
              </a:rPr>
              <a:t>谷歌</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0070C0"/>
                </a:solidFill>
                <a:latin typeface="微软雅黑" panose="020B0503020204020204" pitchFamily="34" charset="-122"/>
                <a:ea typeface="微软雅黑" panose="020B0503020204020204" pitchFamily="34" charset="-122"/>
                <a:cs typeface="+mn-ea"/>
              </a:rPr>
              <a:t>火狐</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等浏览器上使用。下面以谷歌浏览器为例，介绍</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Katalon</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Recorder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插件的下载、安装以及使用该插件录制</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Web</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页面</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31" name="Title 1"/>
          <p:cNvSpPr txBox="1"/>
          <p:nvPr/>
        </p:nvSpPr>
        <p:spPr>
          <a:xfrm>
            <a:off x="1143690" y="266995"/>
            <a:ext cx="5095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定位</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学成在线教育平台首页</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元素</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1028977" y="1341794"/>
            <a:ext cx="5463099" cy="400110"/>
          </a:xfrm>
          <a:prstGeom prst="rect">
            <a:avLst/>
          </a:prstGeom>
        </p:spPr>
        <p:txBody>
          <a:bodyPr wrap="none">
            <a:spAutoFit/>
          </a:bodyPr>
          <a:lstStyle/>
          <a:p>
            <a:pPr lvl="0"/>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2.</a:t>
            </a:r>
            <a:r>
              <a:rPr lang="zh-CN"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浏览器插件</a:t>
            </a:r>
            <a:r>
              <a:rPr lang="en-US" altLang="zh-CN" sz="2000" b="1" dirty="0" err="1">
                <a:solidFill>
                  <a:schemeClr val="tx1">
                    <a:lumMod val="65000"/>
                    <a:lumOff val="35000"/>
                  </a:schemeClr>
                </a:solidFill>
                <a:latin typeface="微软雅黑" panose="020B0503020204020204" pitchFamily="34" charset="-122"/>
                <a:ea typeface="微软雅黑" panose="020B0503020204020204" pitchFamily="34" charset="-122"/>
                <a:cs typeface="+mn-ea"/>
              </a:rPr>
              <a:t>Katalon</a:t>
            </a: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 Recorder</a:t>
            </a: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进行定位</a:t>
            </a:r>
            <a:endPar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5"/>
          <p:cNvSpPr txBox="1">
            <a:spLocks noChangeArrowheads="1"/>
          </p:cNvSpPr>
          <p:nvPr/>
        </p:nvSpPr>
        <p:spPr bwMode="auto">
          <a:xfrm>
            <a:off x="1045190" y="1602459"/>
            <a:ext cx="10090015" cy="1508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谷歌浏览器访问</a:t>
            </a:r>
            <a:r>
              <a:rPr lang="en-US" altLang="zh-CN" sz="2000" dirty="0" err="1">
                <a:solidFill>
                  <a:srgbClr val="0070C0"/>
                </a:solidFill>
                <a:latin typeface="微软雅黑" panose="020B0503020204020204" pitchFamily="34" charset="-122"/>
                <a:ea typeface="微软雅黑" panose="020B0503020204020204" pitchFamily="34" charset="-122"/>
                <a:cs typeface="+mn-ea"/>
              </a:rPr>
              <a:t>Katalon</a:t>
            </a:r>
            <a:r>
              <a:rPr lang="en-US" altLang="zh-CN" sz="2000" dirty="0">
                <a:solidFill>
                  <a:srgbClr val="0070C0"/>
                </a:solidFill>
                <a:latin typeface="微软雅黑" panose="020B0503020204020204" pitchFamily="34" charset="-122"/>
                <a:ea typeface="微软雅黑" panose="020B0503020204020204" pitchFamily="34" charset="-122"/>
                <a:cs typeface="+mn-ea"/>
              </a:rPr>
              <a:t> Recorder</a:t>
            </a:r>
            <a:r>
              <a:rPr lang="zh-CN" altLang="zh-CN" sz="2000" dirty="0">
                <a:solidFill>
                  <a:srgbClr val="0070C0"/>
                </a:solidFill>
                <a:latin typeface="微软雅黑" panose="020B0503020204020204" pitchFamily="34" charset="-122"/>
                <a:ea typeface="微软雅黑" panose="020B0503020204020204" pitchFamily="34" charset="-122"/>
                <a:cs typeface="+mn-ea"/>
              </a:rPr>
              <a:t>插件下载的官方网站</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zh-CN" altLang="zh-CN" sz="2000" dirty="0">
                <a:solidFill>
                  <a:srgbClr val="0070C0"/>
                </a:solidFill>
                <a:latin typeface="微软雅黑" panose="020B0503020204020204" pitchFamily="34" charset="-122"/>
                <a:ea typeface="微软雅黑" panose="020B0503020204020204" pitchFamily="34" charset="-122"/>
                <a:cs typeface="+mn-ea"/>
              </a:rPr>
              <a:t>“</a:t>
            </a:r>
            <a:r>
              <a:rPr lang="en-US" altLang="zh-CN" sz="2000" dirty="0">
                <a:solidFill>
                  <a:srgbClr val="0070C0"/>
                </a:solidFill>
                <a:latin typeface="微软雅黑" panose="020B0503020204020204" pitchFamily="34" charset="-122"/>
                <a:ea typeface="微软雅黑" panose="020B0503020204020204" pitchFamily="34" charset="-122"/>
                <a:cs typeface="+mn-ea"/>
              </a:rPr>
              <a:t>Crx4Chrome</a:t>
            </a:r>
            <a:r>
              <a:rPr lang="zh-CN" altLang="zh-CN" sz="2000" dirty="0">
                <a:solidFill>
                  <a:srgbClr val="0070C0"/>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链接即可下载</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Katalon</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Recorder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插件。当成功下载该插件时，打开谷歌浏览器，单击右上角</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弹出一个菜单列表，单击该列表中的</a:t>
            </a:r>
            <a:r>
              <a:rPr lang="zh-CN" altLang="zh-CN" sz="2000" dirty="0">
                <a:solidFill>
                  <a:srgbClr val="0070C0"/>
                </a:solidFill>
                <a:latin typeface="微软雅黑" panose="020B0503020204020204" pitchFamily="34" charset="-122"/>
                <a:ea typeface="微软雅黑" panose="020B0503020204020204" pitchFamily="34" charset="-122"/>
                <a:cs typeface="+mn-ea"/>
              </a:rPr>
              <a:t>“设置”</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选项，进入</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设置</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页面</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31" name="Title 1"/>
          <p:cNvSpPr txBox="1"/>
          <p:nvPr/>
        </p:nvSpPr>
        <p:spPr>
          <a:xfrm>
            <a:off x="1143691" y="266995"/>
            <a:ext cx="510912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定位</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学成在线教育平台首页</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元素</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1"/>
          <p:cNvSpPr txBox="1"/>
          <p:nvPr>
            <p:custDataLst>
              <p:tags r:id="rId1"/>
            </p:custDataLst>
          </p:nvPr>
        </p:nvSpPr>
        <p:spPr>
          <a:xfrm>
            <a:off x="1045191" y="1123421"/>
            <a:ext cx="7120502" cy="461665"/>
          </a:xfrm>
          <a:prstGeom prst="rect">
            <a:avLst/>
          </a:prstGeom>
          <a:noFill/>
          <a:ln>
            <a:noFill/>
          </a:ln>
        </p:spPr>
        <p:txBody>
          <a:bodyPr wrap="square" rtlCol="0">
            <a:spAutoFit/>
          </a:bodyPr>
          <a:lstStyle/>
          <a:p>
            <a:pPr lvl="0" defTabSz="457200">
              <a:defRPr/>
            </a:pPr>
            <a:r>
              <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步骤一</a:t>
            </a:r>
            <a:r>
              <a:rPr kumimoji="0" lang="zh-CN" altLang="en-US" sz="24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b="1" kern="0" dirty="0" err="1"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Katalon</a:t>
            </a:r>
            <a:r>
              <a:rPr lang="en-US" altLang="zh-CN" b="1" kern="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Recorder</a:t>
            </a:r>
            <a:r>
              <a:rPr lang="zh-CN" altLang="zh-CN"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插件的下载与安装</a:t>
            </a:r>
            <a:endPar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13" name="图片 12" descr="05"/>
          <p:cNvPicPr/>
          <p:nvPr/>
        </p:nvPicPr>
        <p:blipFill>
          <a:blip r:embed="rId2"/>
          <a:stretch>
            <a:fillRect/>
          </a:stretch>
        </p:blipFill>
        <p:spPr>
          <a:xfrm>
            <a:off x="1440784" y="2709794"/>
            <a:ext cx="262422" cy="210675"/>
          </a:xfrm>
          <a:prstGeom prst="rect">
            <a:avLst/>
          </a:prstGeom>
          <a:ln>
            <a:solidFill>
              <a:schemeClr val="bg1">
                <a:lumMod val="85000"/>
              </a:schemeClr>
            </a:solidFill>
          </a:ln>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691" y="3127933"/>
            <a:ext cx="4748694" cy="330422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0196" y="3110560"/>
            <a:ext cx="4901009" cy="33391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5"/>
          <p:cNvSpPr txBox="1">
            <a:spLocks noChangeArrowheads="1"/>
          </p:cNvSpPr>
          <p:nvPr/>
        </p:nvSpPr>
        <p:spPr bwMode="auto">
          <a:xfrm>
            <a:off x="1002770" y="1091743"/>
            <a:ext cx="10348436" cy="1508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设置</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页面左侧的</a:t>
            </a:r>
            <a:r>
              <a:rPr lang="zh-CN" altLang="zh-CN" sz="2000" dirty="0">
                <a:solidFill>
                  <a:srgbClr val="0070C0"/>
                </a:solidFill>
                <a:latin typeface="微软雅黑" panose="020B0503020204020204" pitchFamily="34" charset="-122"/>
                <a:ea typeface="微软雅黑" panose="020B0503020204020204" pitchFamily="34" charset="-122"/>
                <a:cs typeface="+mn-ea"/>
              </a:rPr>
              <a:t>扩展程序</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，进入扩展程序</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页面</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0070C0"/>
                </a:solidFill>
                <a:latin typeface="微软雅黑" panose="020B0503020204020204" pitchFamily="34" charset="-122"/>
                <a:ea typeface="微软雅黑" panose="020B0503020204020204" pitchFamily="34" charset="-122"/>
                <a:cs typeface="+mn-ea"/>
              </a:rPr>
              <a:t>将下载的</a:t>
            </a:r>
            <a:r>
              <a:rPr lang="en-US" altLang="zh-CN" sz="2000" dirty="0" err="1">
                <a:solidFill>
                  <a:srgbClr val="0070C0"/>
                </a:solidFill>
                <a:latin typeface="微软雅黑" panose="020B0503020204020204" pitchFamily="34" charset="-122"/>
                <a:ea typeface="微软雅黑" panose="020B0503020204020204" pitchFamily="34" charset="-122"/>
                <a:cs typeface="+mn-ea"/>
              </a:rPr>
              <a:t>Katalon</a:t>
            </a:r>
            <a:r>
              <a:rPr lang="en-US" altLang="zh-CN" sz="2000" dirty="0">
                <a:solidFill>
                  <a:srgbClr val="0070C0"/>
                </a:solidFill>
                <a:latin typeface="微软雅黑" panose="020B0503020204020204" pitchFamily="34" charset="-122"/>
                <a:ea typeface="微软雅黑" panose="020B0503020204020204" pitchFamily="34" charset="-122"/>
                <a:cs typeface="+mn-ea"/>
              </a:rPr>
              <a:t> Recorder</a:t>
            </a:r>
            <a:r>
              <a:rPr lang="zh-CN" altLang="zh-CN" sz="2000" dirty="0">
                <a:solidFill>
                  <a:srgbClr val="0070C0"/>
                </a:solidFill>
                <a:latin typeface="微软雅黑" panose="020B0503020204020204" pitchFamily="34" charset="-122"/>
                <a:ea typeface="微软雅黑" panose="020B0503020204020204" pitchFamily="34" charset="-122"/>
                <a:cs typeface="+mn-ea"/>
              </a:rPr>
              <a:t>插件拖入扩展程序页面</a:t>
            </a:r>
            <a:r>
              <a:rPr lang="zh-CN" altLang="en-US" sz="2000" dirty="0">
                <a:solidFill>
                  <a:srgbClr val="0070C0"/>
                </a:solidFill>
                <a:latin typeface="微软雅黑" panose="020B0503020204020204" pitchFamily="34" charset="-122"/>
                <a:ea typeface="微软雅黑" panose="020B0503020204020204" pitchFamily="34" charset="-122"/>
                <a:cs typeface="+mn-ea"/>
              </a:rPr>
              <a:t>中</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当安装成功后，单击</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按钮，谷歌浏览器的右上方会出现“</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图标，单击该图标后弹出一个扩展程序</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对话框</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31" name="Title 1"/>
          <p:cNvSpPr txBox="1"/>
          <p:nvPr/>
        </p:nvSpPr>
        <p:spPr>
          <a:xfrm>
            <a:off x="1143690" y="266995"/>
            <a:ext cx="5167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定位</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学成在线教育平台首页</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元素</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9" name="图片 8"/>
          <p:cNvPicPr/>
          <p:nvPr/>
        </p:nvPicPr>
        <p:blipFill>
          <a:blip r:embed="rId1"/>
          <a:stretch>
            <a:fillRect/>
          </a:stretch>
        </p:blipFill>
        <p:spPr>
          <a:xfrm>
            <a:off x="5739028" y="1629794"/>
            <a:ext cx="480015" cy="292518"/>
          </a:xfrm>
          <a:prstGeom prst="rect">
            <a:avLst/>
          </a:prstGeom>
        </p:spPr>
      </p:pic>
      <p:pic>
        <p:nvPicPr>
          <p:cNvPr id="10" name="图片 9" descr="11"/>
          <p:cNvPicPr/>
          <p:nvPr/>
        </p:nvPicPr>
        <p:blipFill>
          <a:blip r:embed="rId2"/>
          <a:stretch>
            <a:fillRect/>
          </a:stretch>
        </p:blipFill>
        <p:spPr>
          <a:xfrm>
            <a:off x="10689888" y="1749949"/>
            <a:ext cx="229318" cy="196388"/>
          </a:xfrm>
          <a:prstGeom prst="rect">
            <a:avLst/>
          </a:prstGeom>
          <a:ln>
            <a:solidFill>
              <a:schemeClr val="bg1">
                <a:lumMod val="85000"/>
              </a:schemeClr>
            </a:solidFill>
          </a:ln>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206" y="2587849"/>
            <a:ext cx="3542475" cy="392004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6" y="2587849"/>
            <a:ext cx="3976691" cy="392004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5"/>
          <p:cNvSpPr txBox="1">
            <a:spLocks noChangeArrowheads="1"/>
          </p:cNvSpPr>
          <p:nvPr/>
        </p:nvSpPr>
        <p:spPr bwMode="auto">
          <a:xfrm>
            <a:off x="1002770" y="1091743"/>
            <a:ext cx="10348436"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扩展程序对话框中的</a:t>
            </a:r>
            <a:r>
              <a:rPr lang="zh-CN" altLang="zh-CN" sz="2000" dirty="0">
                <a:solidFill>
                  <a:srgbClr val="0070C0"/>
                </a:solidFill>
                <a:latin typeface="微软雅黑" panose="020B0503020204020204" pitchFamily="34" charset="-122"/>
                <a:ea typeface="微软雅黑" panose="020B0503020204020204" pitchFamily="34" charset="-122"/>
                <a:cs typeface="+mn-ea"/>
              </a:rPr>
              <a:t>“</a:t>
            </a:r>
            <a:r>
              <a:rPr lang="en-US" altLang="zh-CN" sz="2000" err="1">
                <a:solidFill>
                  <a:srgbClr val="0070C0"/>
                </a:solidFill>
                <a:latin typeface="微软雅黑" panose="020B0503020204020204" pitchFamily="34" charset="-122"/>
                <a:ea typeface="微软雅黑" panose="020B0503020204020204" pitchFamily="34" charset="-122"/>
                <a:cs typeface="+mn-ea"/>
              </a:rPr>
              <a:t>Katalon</a:t>
            </a:r>
            <a:r>
              <a:rPr lang="en-US" altLang="zh-CN" sz="2000">
                <a:solidFill>
                  <a:srgbClr val="0070C0"/>
                </a:solidFill>
                <a:latin typeface="微软雅黑" panose="020B0503020204020204" pitchFamily="34" charset="-122"/>
                <a:ea typeface="微软雅黑" panose="020B0503020204020204" pitchFamily="34" charset="-122"/>
                <a:cs typeface="+mn-ea"/>
              </a:rPr>
              <a:t> </a:t>
            </a:r>
            <a:r>
              <a:rPr lang="en-US" altLang="zh-CN" sz="2000" smtClean="0">
                <a:solidFill>
                  <a:srgbClr val="0070C0"/>
                </a:solidFill>
                <a:latin typeface="微软雅黑" panose="020B0503020204020204" pitchFamily="34" charset="-122"/>
                <a:ea typeface="微软雅黑" panose="020B0503020204020204" pitchFamily="34" charset="-122"/>
                <a:cs typeface="+mn-ea"/>
              </a:rPr>
              <a:t>Recorder(Selenium...</a:t>
            </a:r>
            <a:r>
              <a:rPr lang="zh-CN" altLang="zh-CN" sz="2000" dirty="0">
                <a:solidFill>
                  <a:srgbClr val="0070C0"/>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选项即可打开该插件</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进行</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31" name="Title 1"/>
          <p:cNvSpPr txBox="1"/>
          <p:nvPr/>
        </p:nvSpPr>
        <p:spPr>
          <a:xfrm>
            <a:off x="1143690" y="266995"/>
            <a:ext cx="5095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定位</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学成在线教育平台首页</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元素</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5706" y="2061794"/>
            <a:ext cx="8222563" cy="4392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定位</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学成在线教育平台首页</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元素</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1"/>
          <p:cNvSpPr txBox="1"/>
          <p:nvPr>
            <p:custDataLst>
              <p:tags r:id="rId1"/>
            </p:custDataLst>
          </p:nvPr>
        </p:nvSpPr>
        <p:spPr>
          <a:xfrm>
            <a:off x="918704" y="1123497"/>
            <a:ext cx="7120502" cy="461665"/>
          </a:xfrm>
          <a:prstGeom prst="rect">
            <a:avLst/>
          </a:prstGeom>
          <a:noFill/>
          <a:ln>
            <a:noFill/>
          </a:ln>
        </p:spPr>
        <p:txBody>
          <a:bodyPr wrap="square" rtlCol="0">
            <a:spAutoFit/>
          </a:bodyPr>
          <a:lstStyle/>
          <a:p>
            <a:pPr lvl="0" defTabSz="457200">
              <a:defRPr/>
            </a:pPr>
            <a:r>
              <a:rPr kumimoji="0" lang="zh-CN" altLang="en-US" sz="24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步骤二：</a:t>
            </a:r>
            <a:r>
              <a:rPr lang="zh-CN" altLang="zh-CN" b="1" kern="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b="1" kern="0" dirty="0" err="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Katalon</a:t>
            </a:r>
            <a:r>
              <a:rPr lang="en-US" altLang="zh-CN"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Recorder</a:t>
            </a:r>
            <a:r>
              <a:rPr lang="zh-CN" altLang="zh-CN"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录制</a:t>
            </a:r>
            <a:r>
              <a:rPr lang="en-US" altLang="zh-CN"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zh-CN"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页面</a:t>
            </a:r>
            <a:endPar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6" name="TextBox 5"/>
          <p:cNvSpPr txBox="1"/>
          <p:nvPr/>
        </p:nvSpPr>
        <p:spPr>
          <a:xfrm>
            <a:off x="856298" y="1611130"/>
            <a:ext cx="10422908" cy="1477328"/>
          </a:xfrm>
          <a:prstGeom prst="rect">
            <a:avLst/>
          </a:prstGeom>
          <a:noFill/>
        </p:spPr>
        <p:txBody>
          <a:bodyPr wrap="square" rtlCol="0">
            <a:spAutoFit/>
          </a:bodyPr>
          <a:lstStyle/>
          <a:p>
            <a:pPr>
              <a:lnSpc>
                <a:spcPct val="150000"/>
              </a:lnSpc>
            </a:pP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打开</a:t>
            </a:r>
            <a:r>
              <a:rPr lang="en-US" altLang="zh-CN" sz="2000" dirty="0" err="1">
                <a:solidFill>
                  <a:srgbClr val="0070C0"/>
                </a:solidFill>
                <a:latin typeface="微软雅黑" panose="020B0503020204020204" pitchFamily="34" charset="-122"/>
                <a:ea typeface="微软雅黑" panose="020B0503020204020204" pitchFamily="34" charset="-122"/>
                <a:cs typeface="+mn-ea"/>
              </a:rPr>
              <a:t>Katalon</a:t>
            </a:r>
            <a:r>
              <a:rPr lang="en-US" altLang="zh-CN" sz="2000" dirty="0">
                <a:solidFill>
                  <a:srgbClr val="0070C0"/>
                </a:solidFill>
                <a:latin typeface="微软雅黑" panose="020B0503020204020204" pitchFamily="34" charset="-122"/>
                <a:ea typeface="微软雅黑" panose="020B0503020204020204" pitchFamily="34" charset="-122"/>
                <a:cs typeface="+mn-ea"/>
              </a:rPr>
              <a:t> Recorder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Katalon</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Recorder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主页面单击测试用例管理部分中</a:t>
            </a:r>
            <a:r>
              <a:rPr lang="en-US" altLang="zh-CN" sz="2000" dirty="0">
                <a:solidFill>
                  <a:srgbClr val="0070C0"/>
                </a:solidFill>
                <a:latin typeface="微软雅黑" panose="020B0503020204020204" pitchFamily="34" charset="-122"/>
                <a:ea typeface="微软雅黑" panose="020B0503020204020204" pitchFamily="34" charset="-122"/>
                <a:cs typeface="+mn-ea"/>
              </a:rPr>
              <a:t>Test Suites</a:t>
            </a:r>
            <a:r>
              <a:rPr lang="zh-CN" altLang="zh-CN" sz="2000" dirty="0">
                <a:solidFill>
                  <a:srgbClr val="0070C0"/>
                </a:solidFill>
                <a:latin typeface="微软雅黑" panose="020B0503020204020204" pitchFamily="34" charset="-122"/>
                <a:ea typeface="微软雅黑" panose="020B0503020204020204" pitchFamily="34" charset="-122"/>
                <a:cs typeface="+mn-ea"/>
              </a:rPr>
              <a:t>右侧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，添加一个测试用例，并将该测试用例命名为</a:t>
            </a:r>
            <a:r>
              <a:rPr lang="en-US" altLang="zh-CN" sz="2000" dirty="0" err="1">
                <a:solidFill>
                  <a:srgbClr val="0070C0"/>
                </a:solidFill>
                <a:latin typeface="微软雅黑" panose="020B0503020204020204" pitchFamily="34" charset="-122"/>
                <a:ea typeface="微软雅黑" panose="020B0503020204020204" pitchFamily="34" charset="-122"/>
                <a:cs typeface="+mn-ea"/>
              </a:rPr>
              <a:t>Test_XCZX</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，然后单击工具栏中的</a:t>
            </a:r>
            <a:r>
              <a:rPr lang="zh-CN" altLang="zh-CN" sz="2000" dirty="0">
                <a:solidFill>
                  <a:srgbClr val="0070C0"/>
                </a:solidFill>
                <a:latin typeface="微软雅黑" panose="020B0503020204020204" pitchFamily="34" charset="-122"/>
                <a:ea typeface="微软雅黑" panose="020B0503020204020204" pitchFamily="34" charset="-122"/>
                <a:cs typeface="+mn-ea"/>
              </a:rPr>
              <a:t>“</a:t>
            </a:r>
            <a:r>
              <a:rPr lang="en-US" altLang="zh-CN" sz="2000" dirty="0">
                <a:solidFill>
                  <a:srgbClr val="0070C0"/>
                </a:solidFill>
                <a:latin typeface="微软雅黑" panose="020B0503020204020204" pitchFamily="34" charset="-122"/>
                <a:ea typeface="微软雅黑" panose="020B0503020204020204" pitchFamily="34" charset="-122"/>
                <a:cs typeface="+mn-ea"/>
              </a:rPr>
              <a:t>Record</a:t>
            </a:r>
            <a:r>
              <a:rPr lang="zh-CN" altLang="zh-CN" sz="2000" dirty="0">
                <a:solidFill>
                  <a:srgbClr val="0070C0"/>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按钮进行录制</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录制完成</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zh-CN" altLang="zh-CN" sz="2000" dirty="0">
                <a:solidFill>
                  <a:srgbClr val="0070C0"/>
                </a:solidFill>
                <a:latin typeface="微软雅黑" panose="020B0503020204020204" pitchFamily="34" charset="-122"/>
                <a:ea typeface="微软雅黑" panose="020B0503020204020204" pitchFamily="34" charset="-122"/>
                <a:cs typeface="+mn-ea"/>
              </a:rPr>
              <a:t>“</a:t>
            </a:r>
            <a:r>
              <a:rPr lang="en-US" altLang="zh-CN" sz="2000" dirty="0">
                <a:solidFill>
                  <a:srgbClr val="0070C0"/>
                </a:solidFill>
                <a:latin typeface="微软雅黑" panose="020B0503020204020204" pitchFamily="34" charset="-122"/>
                <a:ea typeface="微软雅黑" panose="020B0503020204020204" pitchFamily="34" charset="-122"/>
                <a:cs typeface="+mn-ea"/>
              </a:rPr>
              <a:t>Stop</a:t>
            </a:r>
            <a:r>
              <a:rPr lang="zh-CN" altLang="zh-CN" sz="2000" dirty="0">
                <a:solidFill>
                  <a:srgbClr val="0070C0"/>
                </a:solidFill>
                <a:latin typeface="微软雅黑" panose="020B0503020204020204" pitchFamily="34" charset="-122"/>
                <a:ea typeface="微软雅黑" panose="020B0503020204020204" pitchFamily="34" charset="-122"/>
                <a:cs typeface="+mn-ea"/>
              </a:rPr>
              <a:t>”按钮</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结束</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录制</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16" name="图片 15" descr="15"/>
          <p:cNvPicPr/>
          <p:nvPr/>
        </p:nvPicPr>
        <p:blipFill>
          <a:blip r:embed="rId2"/>
          <a:stretch>
            <a:fillRect/>
          </a:stretch>
        </p:blipFill>
        <p:spPr>
          <a:xfrm>
            <a:off x="2015226" y="2277794"/>
            <a:ext cx="191980" cy="168073"/>
          </a:xfrm>
          <a:prstGeom prst="rect">
            <a:avLst/>
          </a:prstGeom>
          <a:ln>
            <a:noFill/>
          </a:ln>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206" y="3069794"/>
            <a:ext cx="4896000" cy="36469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5"/>
          <p:cNvSpPr txBox="1">
            <a:spLocks noChangeArrowheads="1"/>
          </p:cNvSpPr>
          <p:nvPr/>
        </p:nvSpPr>
        <p:spPr bwMode="auto">
          <a:xfrm>
            <a:off x="1143690" y="1023793"/>
            <a:ext cx="9904954"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如果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想要查看录制操作过程生成的脚本，则可以</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录制结果页面</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左侧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en-US" altLang="zh-CN" sz="2000" dirty="0">
                <a:solidFill>
                  <a:srgbClr val="0070C0"/>
                </a:solidFill>
                <a:latin typeface="微软雅黑" panose="020B0503020204020204" pitchFamily="34" charset="-122"/>
                <a:ea typeface="微软雅黑" panose="020B0503020204020204" pitchFamily="34" charset="-122"/>
                <a:cs typeface="+mn-ea"/>
              </a:rPr>
              <a:t>Export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，进入</a:t>
            </a:r>
            <a:r>
              <a:rPr lang="en-US" altLang="zh-CN" sz="2000" dirty="0">
                <a:solidFill>
                  <a:srgbClr val="0070C0"/>
                </a:solidFill>
                <a:latin typeface="微软雅黑" panose="020B0503020204020204" pitchFamily="34" charset="-122"/>
                <a:ea typeface="微软雅黑" panose="020B0503020204020204" pitchFamily="34" charset="-122"/>
                <a:cs typeface="+mn-ea"/>
              </a:rPr>
              <a:t>Export to </a:t>
            </a:r>
            <a:r>
              <a:rPr lang="en-US" altLang="zh-CN" sz="2000" dirty="0" err="1">
                <a:solidFill>
                  <a:srgbClr val="0070C0"/>
                </a:solidFill>
                <a:latin typeface="微软雅黑" panose="020B0503020204020204" pitchFamily="34" charset="-122"/>
                <a:ea typeface="微软雅黑" panose="020B0503020204020204" pitchFamily="34" charset="-122"/>
                <a:cs typeface="+mn-ea"/>
              </a:rPr>
              <a:t>Katalon</a:t>
            </a:r>
            <a:r>
              <a:rPr lang="en-US" altLang="zh-CN" sz="2000" dirty="0">
                <a:solidFill>
                  <a:srgbClr val="0070C0"/>
                </a:solidFill>
                <a:latin typeface="微软雅黑" panose="020B0503020204020204" pitchFamily="34" charset="-122"/>
                <a:ea typeface="微软雅黑" panose="020B0503020204020204" pitchFamily="34" charset="-122"/>
                <a:cs typeface="+mn-ea"/>
              </a:rPr>
              <a:t> </a:t>
            </a:r>
            <a:r>
              <a:rPr lang="en-US" altLang="zh-CN" sz="2000">
                <a:solidFill>
                  <a:srgbClr val="0070C0"/>
                </a:solidFill>
                <a:latin typeface="微软雅黑" panose="020B0503020204020204" pitchFamily="34" charset="-122"/>
                <a:ea typeface="微软雅黑" panose="020B0503020204020204" pitchFamily="34" charset="-122"/>
                <a:cs typeface="+mn-ea"/>
              </a:rPr>
              <a:t>Studio</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页面</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31" name="Title 1"/>
          <p:cNvSpPr txBox="1"/>
          <p:nvPr/>
        </p:nvSpPr>
        <p:spPr>
          <a:xfrm>
            <a:off x="1143690" y="266995"/>
            <a:ext cx="516751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6.6.2 </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定位</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学成在线教育平台首页</a:t>
            </a:r>
            <a:r>
              <a:rPr lang="zh-CN" altLang="en-US" sz="2400" b="1" dirty="0" smtClean="0">
                <a:solidFill>
                  <a:srgbClr val="595959"/>
                </a:solidFill>
                <a:latin typeface="微软雅黑" panose="020B0503020204020204" pitchFamily="34" charset="-122"/>
                <a:ea typeface="微软雅黑" panose="020B0503020204020204" pitchFamily="34" charset="-122"/>
                <a:cs typeface="+mn-ea"/>
                <a:sym typeface="+mn-lt"/>
              </a:rPr>
              <a:t>元素</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3206" y="2058612"/>
            <a:ext cx="6229627" cy="452904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1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6.6.2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定位</a:t>
            </a:r>
            <a:r>
              <a:rPr lang="zh-CN" altLang="en-US" sz="2400" b="1">
                <a:solidFill>
                  <a:srgbClr val="595959"/>
                </a:solidFill>
                <a:latin typeface="微软雅黑" panose="020B0503020204020204" pitchFamily="34" charset="-122"/>
                <a:ea typeface="微软雅黑" panose="020B0503020204020204" pitchFamily="34" charset="-122"/>
                <a:cs typeface="+mn-ea"/>
                <a:sym typeface="+mn-lt"/>
              </a:rPr>
              <a:t>学成</a:t>
            </a:r>
            <a:r>
              <a:rPr lang="zh-CN" altLang="en-US" sz="2400" b="1" smtClean="0">
                <a:solidFill>
                  <a:srgbClr val="595959"/>
                </a:solidFill>
                <a:latin typeface="微软雅黑" panose="020B0503020204020204" pitchFamily="34" charset="-122"/>
                <a:ea typeface="微软雅黑" panose="020B0503020204020204" pitchFamily="34" charset="-122"/>
                <a:cs typeface="+mn-ea"/>
                <a:sym typeface="+mn-lt"/>
              </a:rPr>
              <a:t>在线教育平台首页</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元素</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9"/>
          <p:cNvSpPr txBox="1"/>
          <p:nvPr/>
        </p:nvSpPr>
        <p:spPr>
          <a:xfrm>
            <a:off x="1009920" y="1926136"/>
            <a:ext cx="7128000" cy="1938992"/>
          </a:xfrm>
          <a:prstGeom prst="rect">
            <a:avLst/>
          </a:prstGeom>
          <a:noFill/>
        </p:spPr>
        <p:txBody>
          <a:bodyPr wrap="square" rtlCol="0">
            <a:spAutoFit/>
          </a:bodyPr>
          <a:lstStyle/>
          <a:p>
            <a:pPr>
              <a:lnSpc>
                <a:spcPct val="150000"/>
              </a:lnSpc>
            </a:pPr>
            <a:r>
              <a:rPr lang="zh-CN" altLang="zh-CN" sz="2000" dirty="0" smtClean="0">
                <a:solidFill>
                  <a:srgbClr val="595959"/>
                </a:solidFill>
                <a:latin typeface="微软雅黑" panose="020B0503020204020204" pitchFamily="34" charset="-122"/>
                <a:ea typeface="微软雅黑" panose="020B0503020204020204" pitchFamily="34" charset="-122"/>
                <a:cs typeface="+mn-ea"/>
              </a:rPr>
              <a:t>由于</a:t>
            </a:r>
            <a:r>
              <a:rPr lang="en-US" altLang="zh-CN" sz="2000" dirty="0" err="1">
                <a:solidFill>
                  <a:srgbClr val="595959"/>
                </a:solidFill>
                <a:latin typeface="微软雅黑" panose="020B0503020204020204" pitchFamily="34" charset="-122"/>
                <a:ea typeface="微软雅黑" panose="020B0503020204020204" pitchFamily="34" charset="-122"/>
                <a:cs typeface="+mn-ea"/>
              </a:rPr>
              <a:t>Katalon</a:t>
            </a:r>
            <a:r>
              <a:rPr lang="en-US" altLang="zh-CN" sz="2000" dirty="0">
                <a:solidFill>
                  <a:srgbClr val="595959"/>
                </a:solidFill>
                <a:latin typeface="微软雅黑" panose="020B0503020204020204" pitchFamily="34" charset="-122"/>
                <a:ea typeface="微软雅黑" panose="020B0503020204020204" pitchFamily="34" charset="-122"/>
                <a:cs typeface="+mn-ea"/>
              </a:rPr>
              <a:t> Recorder</a:t>
            </a:r>
            <a:r>
              <a:rPr lang="zh-CN" altLang="zh-CN" sz="2000" dirty="0">
                <a:solidFill>
                  <a:srgbClr val="595959"/>
                </a:solidFill>
                <a:latin typeface="微软雅黑" panose="020B0503020204020204" pitchFamily="34" charset="-122"/>
                <a:ea typeface="微软雅黑" panose="020B0503020204020204" pitchFamily="34" charset="-122"/>
                <a:cs typeface="+mn-ea"/>
              </a:rPr>
              <a:t>录制的脚本没有进行封装，直接用来测试</a:t>
            </a:r>
            <a:r>
              <a:rPr lang="en-US" altLang="zh-CN" sz="2000" dirty="0">
                <a:solidFill>
                  <a:srgbClr val="595959"/>
                </a:solidFill>
                <a:latin typeface="微软雅黑" panose="020B0503020204020204" pitchFamily="34" charset="-122"/>
                <a:ea typeface="微软雅黑" panose="020B0503020204020204" pitchFamily="34" charset="-122"/>
                <a:cs typeface="+mn-ea"/>
              </a:rPr>
              <a:t>Web</a:t>
            </a:r>
            <a:r>
              <a:rPr lang="zh-CN" altLang="zh-CN" sz="2000" dirty="0">
                <a:solidFill>
                  <a:srgbClr val="595959"/>
                </a:solidFill>
                <a:latin typeface="微软雅黑" panose="020B0503020204020204" pitchFamily="34" charset="-122"/>
                <a:ea typeface="微软雅黑" panose="020B0503020204020204" pitchFamily="34" charset="-122"/>
                <a:cs typeface="+mn-ea"/>
              </a:rPr>
              <a:t>页面，</a:t>
            </a:r>
            <a:r>
              <a:rPr lang="zh-CN" altLang="zh-CN" sz="2000" dirty="0">
                <a:solidFill>
                  <a:srgbClr val="1369B2"/>
                </a:solidFill>
                <a:latin typeface="微软雅黑" panose="020B0503020204020204" pitchFamily="34" charset="-122"/>
                <a:ea typeface="微软雅黑" panose="020B0503020204020204" pitchFamily="34" charset="-122"/>
                <a:cs typeface="+mn-ea"/>
              </a:rPr>
              <a:t>程序极易出错</a:t>
            </a:r>
            <a:r>
              <a:rPr lang="zh-CN" altLang="zh-CN" sz="2000" dirty="0">
                <a:solidFill>
                  <a:srgbClr val="595959"/>
                </a:solidFill>
                <a:latin typeface="微软雅黑" panose="020B0503020204020204" pitchFamily="34" charset="-122"/>
                <a:ea typeface="微软雅黑" panose="020B0503020204020204" pitchFamily="34" charset="-122"/>
                <a:cs typeface="+mn-ea"/>
              </a:rPr>
              <a:t>，所以</a:t>
            </a:r>
            <a:r>
              <a:rPr lang="zh-CN" altLang="zh-CN" sz="2000" dirty="0">
                <a:solidFill>
                  <a:srgbClr val="1369B2"/>
                </a:solidFill>
                <a:latin typeface="微软雅黑" panose="020B0503020204020204" pitchFamily="34" charset="-122"/>
                <a:ea typeface="微软雅黑" panose="020B0503020204020204" pitchFamily="34" charset="-122"/>
                <a:cs typeface="+mn-ea"/>
              </a:rPr>
              <a:t>通常不会直接使用导出的脚本对</a:t>
            </a:r>
            <a:r>
              <a:rPr lang="en-US" altLang="zh-CN" sz="2000" dirty="0">
                <a:solidFill>
                  <a:srgbClr val="1369B2"/>
                </a:solidFill>
                <a:latin typeface="微软雅黑" panose="020B0503020204020204" pitchFamily="34" charset="-122"/>
                <a:ea typeface="微软雅黑" panose="020B0503020204020204" pitchFamily="34" charset="-122"/>
                <a:cs typeface="+mn-ea"/>
              </a:rPr>
              <a:t>Web</a:t>
            </a:r>
            <a:r>
              <a:rPr lang="zh-CN" altLang="zh-CN" sz="2000" dirty="0">
                <a:solidFill>
                  <a:srgbClr val="1369B2"/>
                </a:solidFill>
                <a:latin typeface="微软雅黑" panose="020B0503020204020204" pitchFamily="34" charset="-122"/>
                <a:ea typeface="微软雅黑" panose="020B0503020204020204" pitchFamily="34" charset="-122"/>
                <a:cs typeface="+mn-ea"/>
              </a:rPr>
              <a:t>页面进行自动化测试</a:t>
            </a:r>
            <a:r>
              <a:rPr lang="zh-CN" altLang="zh-CN" sz="2000" dirty="0">
                <a:solidFill>
                  <a:srgbClr val="595959"/>
                </a:solidFill>
                <a:latin typeface="微软雅黑" panose="020B0503020204020204" pitchFamily="34" charset="-122"/>
                <a:ea typeface="微软雅黑" panose="020B0503020204020204" pitchFamily="34" charset="-122"/>
                <a:cs typeface="+mn-ea"/>
              </a:rPr>
              <a:t>，但是</a:t>
            </a:r>
            <a:r>
              <a:rPr lang="en-US" altLang="zh-CN" sz="2000" dirty="0" err="1">
                <a:solidFill>
                  <a:srgbClr val="595959"/>
                </a:solidFill>
                <a:latin typeface="微软雅黑" panose="020B0503020204020204" pitchFamily="34" charset="-122"/>
                <a:ea typeface="微软雅黑" panose="020B0503020204020204" pitchFamily="34" charset="-122"/>
                <a:cs typeface="+mn-ea"/>
              </a:rPr>
              <a:t>Katalon</a:t>
            </a:r>
            <a:r>
              <a:rPr lang="en-US" altLang="zh-CN" sz="2000" dirty="0">
                <a:solidFill>
                  <a:srgbClr val="595959"/>
                </a:solidFill>
                <a:latin typeface="微软雅黑" panose="020B0503020204020204" pitchFamily="34" charset="-122"/>
                <a:ea typeface="微软雅黑" panose="020B0503020204020204" pitchFamily="34" charset="-122"/>
                <a:cs typeface="+mn-ea"/>
              </a:rPr>
              <a:t> Recorder</a:t>
            </a:r>
            <a:r>
              <a:rPr lang="zh-CN" altLang="zh-CN" sz="2000" dirty="0">
                <a:solidFill>
                  <a:srgbClr val="595959"/>
                </a:solidFill>
                <a:latin typeface="微软雅黑" panose="020B0503020204020204" pitchFamily="34" charset="-122"/>
                <a:ea typeface="微软雅黑" panose="020B0503020204020204" pitchFamily="34" charset="-122"/>
                <a:cs typeface="+mn-ea"/>
              </a:rPr>
              <a:t>可以</a:t>
            </a:r>
            <a:r>
              <a:rPr lang="zh-CN" altLang="zh-CN" sz="2000" dirty="0">
                <a:solidFill>
                  <a:srgbClr val="1369B2"/>
                </a:solidFill>
                <a:latin typeface="微软雅黑" panose="020B0503020204020204" pitchFamily="34" charset="-122"/>
                <a:ea typeface="微软雅黑" panose="020B0503020204020204" pitchFamily="34" charset="-122"/>
                <a:cs typeface="+mn-ea"/>
              </a:rPr>
              <a:t>作为脚本编写的辅助工具</a:t>
            </a:r>
            <a:r>
              <a:rPr lang="zh-CN" altLang="zh-CN" sz="2000" dirty="0" smtClean="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Picture 2" descr="C:\Users\admin\Desktop\QQ截图20201109163646.png"/>
          <p:cNvPicPr>
            <a:picLocks noChangeAspect="1" noChangeArrowheads="1"/>
          </p:cNvPicPr>
          <p:nvPr/>
        </p:nvPicPr>
        <p:blipFill rotWithShape="1">
          <a:blip r:embed="rId1">
            <a:extLst>
              <a:ext uri="{28A0092B-C50C-407E-A947-70E740481C1C}">
                <a14:useLocalDpi xmlns:a14="http://schemas.microsoft.com/office/drawing/2010/main" val="0"/>
              </a:ext>
            </a:extLst>
          </a:blip>
          <a:srcRect r="5516"/>
          <a:stretch>
            <a:fillRect/>
          </a:stretch>
        </p:blipFill>
        <p:spPr bwMode="auto">
          <a:xfrm flipH="1">
            <a:off x="8458200" y="2103928"/>
            <a:ext cx="2946548" cy="3486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878830" y="3362960"/>
            <a:ext cx="587629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掌握登录和退出功能的测试</a:t>
            </a:r>
            <a:r>
              <a:rPr lang="zh-CN"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smtClean="0">
                <a:solidFill>
                  <a:srgbClr val="0070C0"/>
                </a:solidFill>
                <a:latin typeface="微软雅黑" panose="020B0503020204020204" pitchFamily="34" charset="-122"/>
                <a:ea typeface="微软雅黑" panose="020B0503020204020204" pitchFamily="34" charset="-122"/>
                <a:cs typeface="+mn-ea"/>
                <a:sym typeface="+mn-lt"/>
              </a:rPr>
              <a:t>编写自动化测试脚本测试学成在线教育平台的登录和退出功能</a:t>
            </a:r>
            <a:endParaRPr lang="zh-CN" altLang="zh-CN" sz="2000" dirty="0">
              <a:solidFill>
                <a:srgbClr val="0070C0"/>
              </a:solidFill>
              <a:latin typeface="微软雅黑" panose="020B0503020204020204" pitchFamily="34" charset="-122"/>
              <a:ea typeface="微软雅黑" panose="020B0503020204020204" pitchFamily="34" charset="-122"/>
              <a:cs typeface="+mn-ea"/>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marL="0" lvl="2" defTabSz="914400">
              <a:spcBef>
                <a:spcPct val="0"/>
              </a:spcBef>
            </a:pPr>
            <a:r>
              <a:rPr lang="en-US" altLang="zh-CN" sz="2400" b="1" dirty="0" smtClean="0">
                <a:solidFill>
                  <a:srgbClr val="595959"/>
                </a:solidFill>
                <a:latin typeface="微软雅黑" panose="020B0503020204020204" pitchFamily="34" charset="-122"/>
                <a:ea typeface="微软雅黑" panose="020B0503020204020204" pitchFamily="34" charset="-122"/>
                <a:cs typeface="+mn-ea"/>
                <a:sym typeface="+mn-lt"/>
              </a:rPr>
              <a:t>6.6.3 </a:t>
            </a:r>
            <a:r>
              <a:rPr lang="zh-CN" altLang="zh-CN" b="1" dirty="0" smtClean="0">
                <a:solidFill>
                  <a:srgbClr val="595959"/>
                </a:solidFill>
                <a:latin typeface="微软雅黑" panose="020B0503020204020204" pitchFamily="34" charset="-122"/>
                <a:ea typeface="微软雅黑" panose="020B0503020204020204" pitchFamily="34" charset="-122"/>
                <a:cs typeface="+mn-ea"/>
              </a:rPr>
              <a:t>测试</a:t>
            </a:r>
            <a:r>
              <a:rPr lang="zh-CN" altLang="zh-CN" b="1" dirty="0">
                <a:solidFill>
                  <a:srgbClr val="595959"/>
                </a:solidFill>
                <a:latin typeface="微软雅黑" panose="020B0503020204020204" pitchFamily="34" charset="-122"/>
                <a:ea typeface="微软雅黑" panose="020B0503020204020204" pitchFamily="34" charset="-122"/>
                <a:cs typeface="+mn-ea"/>
              </a:rPr>
              <a:t>登录和退出</a:t>
            </a:r>
            <a:r>
              <a:rPr lang="zh-CN" altLang="zh-CN" b="1" dirty="0" smtClean="0">
                <a:solidFill>
                  <a:srgbClr val="595959"/>
                </a:solidFill>
                <a:latin typeface="微软雅黑" panose="020B0503020204020204" pitchFamily="34" charset="-122"/>
                <a:ea typeface="微软雅黑" panose="020B0503020204020204" pitchFamily="34" charset="-122"/>
                <a:cs typeface="+mn-ea"/>
              </a:rPr>
              <a:t>功能</a:t>
            </a:r>
            <a:endParaRPr lang="zh-CN" altLang="zh-CN"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MH" val="20170719143502"/>
  <p:tag name="MH_LIBRARY" val="GRAPHIC"/>
  <p:tag name="MH_TYPE" val="Other"/>
  <p:tag name="MH_ORDER" val="3"/>
</p:tagLst>
</file>

<file path=ppt/tags/tag11.xml><?xml version="1.0" encoding="utf-8"?>
<p:tagLst xmlns:p="http://schemas.openxmlformats.org/presentationml/2006/main">
  <p:tag name="MH" val="20170719143502"/>
  <p:tag name="MH_LIBRARY" val="GRAPHIC"/>
  <p:tag name="MH_TYPE" val="Text"/>
  <p:tag name="MH_ORDER" val="3"/>
</p:tagLst>
</file>

<file path=ppt/tags/tag12.xml><?xml version="1.0" encoding="utf-8"?>
<p:tagLst xmlns:p="http://schemas.openxmlformats.org/presentationml/2006/main">
  <p:tag name="MH" val="20170719143502"/>
  <p:tag name="MH_LIBRARY" val="GRAPHIC"/>
  <p:tag name="MH_TYPE" val="Title"/>
  <p:tag name="MH_ORDER" val="1"/>
</p:tagLst>
</file>

<file path=ppt/tags/tag13.xml><?xml version="1.0" encoding="utf-8"?>
<p:tagLst xmlns:p="http://schemas.openxmlformats.org/presentationml/2006/main">
  <p:tag name="PA" val="v3.2.0"/>
</p:tagLst>
</file>

<file path=ppt/tags/tag14.xml><?xml version="1.0" encoding="utf-8"?>
<p:tagLst xmlns:p="http://schemas.openxmlformats.org/presentationml/2006/main">
  <p:tag name="PA" val="v3.2.0"/>
</p:tagLst>
</file>

<file path=ppt/tags/tag15.xml><?xml version="1.0" encoding="utf-8"?>
<p:tagLst xmlns:p="http://schemas.openxmlformats.org/presentationml/2006/main">
  <p:tag name="PA" val="v3.2.0"/>
</p:tagLst>
</file>

<file path=ppt/tags/tag16.xml><?xml version="1.0" encoding="utf-8"?>
<p:tagLst xmlns:p="http://schemas.openxmlformats.org/presentationml/2006/main">
  <p:tag name="PA" val="v3.2.0"/>
</p:tagLst>
</file>

<file path=ppt/tags/tag17.xml><?xml version="1.0" encoding="utf-8"?>
<p:tagLst xmlns:p="http://schemas.openxmlformats.org/presentationml/2006/main">
  <p:tag name="PA" val="v3.2.0"/>
</p:tagLst>
</file>

<file path=ppt/tags/tag18.xml><?xml version="1.0" encoding="utf-8"?>
<p:tagLst xmlns:p="http://schemas.openxmlformats.org/presentationml/2006/main">
  <p:tag name="PA" val="v5.2.7"/>
  <p:tag name="RESOURCELIBID_ANIM" val="460"/>
</p:tagLst>
</file>

<file path=ppt/tags/tag19.xml><?xml version="1.0" encoding="utf-8"?>
<p:tagLst xmlns:p="http://schemas.openxmlformats.org/presentationml/2006/main">
  <p:tag name="PA" val="v5.2.7"/>
  <p:tag name="RESOURCELIBID_ANIM" val="460"/>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PA" val="v5.2.7"/>
  <p:tag name="RESOURCELIBID_ANIM" val="460"/>
</p:tagLst>
</file>

<file path=ppt/tags/tag21.xml><?xml version="1.0" encoding="utf-8"?>
<p:tagLst xmlns:p="http://schemas.openxmlformats.org/presentationml/2006/main">
  <p:tag name="KSO_WM_UNIT_TABLE_BEAUTIFY" val="smartTable{c576ede5-c590-414e-9914-ca27eb4087d3}"/>
  <p:tag name="TABLE_ENDDRAG_ORIGIN_RECT" val="689*367"/>
  <p:tag name="TABLE_ENDDRAG_RECT" val="148*117*689*367"/>
</p:tagLst>
</file>

<file path=ppt/tags/tag22.xml><?xml version="1.0" encoding="utf-8"?>
<p:tagLst xmlns:p="http://schemas.openxmlformats.org/presentationml/2006/main">
  <p:tag name="KSO_WM_UNIT_TABLE_BEAUTIFY" val="smartTable{c576ede5-c590-414e-9914-ca27eb4087d3}"/>
  <p:tag name="TABLE_ENDDRAG_ORIGIN_RECT" val="689*367"/>
  <p:tag name="TABLE_ENDDRAG_RECT" val="148*117*689*367"/>
</p:tagLst>
</file>

<file path=ppt/tags/tag23.xml><?xml version="1.0" encoding="utf-8"?>
<p:tagLst xmlns:p="http://schemas.openxmlformats.org/presentationml/2006/main">
  <p:tag name="KSO_WM_UNIT_TABLE_BEAUTIFY" val="smartTable{c576ede5-c590-414e-9914-ca27eb4087d3}"/>
  <p:tag name="TABLE_ENDDRAG_ORIGIN_RECT" val="689*367"/>
  <p:tag name="TABLE_ENDDRAG_RECT" val="148*117*689*367"/>
</p:tagLst>
</file>

<file path=ppt/tags/tag24.xml><?xml version="1.0" encoding="utf-8"?>
<p:tagLst xmlns:p="http://schemas.openxmlformats.org/presentationml/2006/main">
  <p:tag name="KSO_WM_UNIT_TABLE_BEAUTIFY" val="smartTable{c576ede5-c590-414e-9914-ca27eb4087d3}"/>
  <p:tag name="TABLE_ENDDRAG_ORIGIN_RECT" val="689*367"/>
  <p:tag name="TABLE_ENDDRAG_RECT" val="148*117*689*367"/>
</p:tagLst>
</file>

<file path=ppt/tags/tag25.xml><?xml version="1.0" encoding="utf-8"?>
<p:tagLst xmlns:p="http://schemas.openxmlformats.org/presentationml/2006/main">
  <p:tag name="KSO_WM_UNIT_TABLE_BEAUTIFY" val="smartTable{c576ede5-c590-414e-9914-ca27eb4087d3}"/>
  <p:tag name="TABLE_ENDDRAG_ORIGIN_RECT" val="689*367"/>
  <p:tag name="TABLE_ENDDRAG_RECT" val="148*117*689*367"/>
</p:tagLst>
</file>

<file path=ppt/tags/tag26.xml><?xml version="1.0" encoding="utf-8"?>
<p:tagLst xmlns:p="http://schemas.openxmlformats.org/presentationml/2006/main">
  <p:tag name="MH" val="20170719155452"/>
  <p:tag name="MH_LIBRARY" val="GRAPHIC"/>
  <p:tag name="MH_TYPE" val="SubTitle"/>
  <p:tag name="MH_ORDER" val="1"/>
</p:tagLst>
</file>

<file path=ppt/tags/tag27.xml><?xml version="1.0" encoding="utf-8"?>
<p:tagLst xmlns:p="http://schemas.openxmlformats.org/presentationml/2006/main">
  <p:tag name="MH" val="20170719155452"/>
  <p:tag name="MH_LIBRARY" val="GRAPHIC"/>
  <p:tag name="MH_TYPE" val="Text"/>
  <p:tag name="MH_ORDER" val="1"/>
</p:tagLst>
</file>

<file path=ppt/tags/tag28.xml><?xml version="1.0" encoding="utf-8"?>
<p:tagLst xmlns:p="http://schemas.openxmlformats.org/presentationml/2006/main">
  <p:tag name="MH" val="20170719155452"/>
  <p:tag name="MH_LIBRARY" val="GRAPHIC"/>
  <p:tag name="MH_TYPE" val="Other"/>
  <p:tag name="MH_ORDER" val="1"/>
</p:tagLst>
</file>

<file path=ppt/tags/tag29.xml><?xml version="1.0" encoding="utf-8"?>
<p:tagLst xmlns:p="http://schemas.openxmlformats.org/presentationml/2006/main">
  <p:tag name="MH" val="20170719155452"/>
  <p:tag name="MH_LIBRARY" val="GRAPHIC"/>
  <p:tag name="MH_TYPE" val="Other"/>
  <p:tag name="MH_ORDER" val="2"/>
</p:tagLst>
</file>

<file path=ppt/tags/tag3.xml><?xml version="1.0" encoding="utf-8"?>
<p:tagLst xmlns:p="http://schemas.openxmlformats.org/presentationml/2006/main">
  <p:tag name="MH" val="20170719143502"/>
  <p:tag name="MH_LIBRARY" val="GRAPHIC"/>
  <p:tag name="MH_TYPE" val="SubTitle"/>
  <p:tag name="MH_ORDER" val="1"/>
</p:tagLst>
</file>

<file path=ppt/tags/tag30.xml><?xml version="1.0" encoding="utf-8"?>
<p:tagLst xmlns:p="http://schemas.openxmlformats.org/presentationml/2006/main">
  <p:tag name="MH" val="20170719155452"/>
  <p:tag name="MH_LIBRARY" val="GRAPHIC"/>
  <p:tag name="MH_TYPE" val="Other"/>
  <p:tag name="MH_ORDER" val="3"/>
</p:tagLst>
</file>

<file path=ppt/tags/tag31.xml><?xml version="1.0" encoding="utf-8"?>
<p:tagLst xmlns:p="http://schemas.openxmlformats.org/presentationml/2006/main">
  <p:tag name="MH" val="20170719155452"/>
  <p:tag name="MH_LIBRARY" val="GRAPHIC"/>
  <p:tag name="MH_TYPE" val="Other"/>
  <p:tag name="MH_ORDER" val="4"/>
</p:tagLst>
</file>

<file path=ppt/tags/tag32.xml><?xml version="1.0" encoding="utf-8"?>
<p:tagLst xmlns:p="http://schemas.openxmlformats.org/presentationml/2006/main">
  <p:tag name="MH" val="20170719155452"/>
  <p:tag name="MH_LIBRARY" val="GRAPHIC"/>
  <p:tag name="MH_TYPE" val="Other"/>
  <p:tag name="MH_ORDER" val="5"/>
</p:tagLst>
</file>

<file path=ppt/tags/tag33.xml><?xml version="1.0" encoding="utf-8"?>
<p:tagLst xmlns:p="http://schemas.openxmlformats.org/presentationml/2006/main">
  <p:tag name="MH" val="20170719155452"/>
  <p:tag name="MH_LIBRARY" val="GRAPHIC"/>
  <p:tag name="MH_TYPE" val="Other"/>
  <p:tag name="MH_ORDER" val="6"/>
</p:tagLst>
</file>

<file path=ppt/tags/tag34.xml><?xml version="1.0" encoding="utf-8"?>
<p:tagLst xmlns:p="http://schemas.openxmlformats.org/presentationml/2006/main">
  <p:tag name="MH" val="20170719155452"/>
  <p:tag name="MH_LIBRARY" val="GRAPHIC"/>
  <p:tag name="MH_TYPE" val="SubTitle"/>
  <p:tag name="MH_ORDER" val="2"/>
</p:tagLst>
</file>

<file path=ppt/tags/tag35.xml><?xml version="1.0" encoding="utf-8"?>
<p:tagLst xmlns:p="http://schemas.openxmlformats.org/presentationml/2006/main">
  <p:tag name="MH" val="20170719155452"/>
  <p:tag name="MH_LIBRARY" val="GRAPHIC"/>
  <p:tag name="MH_TYPE" val="Text"/>
  <p:tag name="MH_ORDER" val="2"/>
</p:tagLst>
</file>

<file path=ppt/tags/tag36.xml><?xml version="1.0" encoding="utf-8"?>
<p:tagLst xmlns:p="http://schemas.openxmlformats.org/presentationml/2006/main">
  <p:tag name="MH" val="20170719155452"/>
  <p:tag name="MH_LIBRARY" val="GRAPHIC"/>
  <p:tag name="MH_TYPE" val="SubTitle"/>
  <p:tag name="MH_ORDER" val="4"/>
</p:tagLst>
</file>

<file path=ppt/tags/tag37.xml><?xml version="1.0" encoding="utf-8"?>
<p:tagLst xmlns:p="http://schemas.openxmlformats.org/presentationml/2006/main">
  <p:tag name="MH" val="20170719155452"/>
  <p:tag name="MH_LIBRARY" val="GRAPHIC"/>
  <p:tag name="MH_TYPE" val="Text"/>
  <p:tag name="MH_ORDER" val="4"/>
</p:tagLst>
</file>

<file path=ppt/tags/tag38.xml><?xml version="1.0" encoding="utf-8"?>
<p:tagLst xmlns:p="http://schemas.openxmlformats.org/presentationml/2006/main">
  <p:tag name="MH" val="20170719155452"/>
  <p:tag name="MH_LIBRARY" val="GRAPHIC"/>
  <p:tag name="MH_TYPE" val="SubTitle"/>
  <p:tag name="MH_ORDER" val="3"/>
</p:tagLst>
</file>

<file path=ppt/tags/tag39.xml><?xml version="1.0" encoding="utf-8"?>
<p:tagLst xmlns:p="http://schemas.openxmlformats.org/presentationml/2006/main">
  <p:tag name="MH" val="20170719155452"/>
  <p:tag name="MH_LIBRARY" val="GRAPHIC"/>
  <p:tag name="MH_TYPE" val="Text"/>
  <p:tag name="MH_ORDER" val="3"/>
</p:tagLst>
</file>

<file path=ppt/tags/tag4.xml><?xml version="1.0" encoding="utf-8"?>
<p:tagLst xmlns:p="http://schemas.openxmlformats.org/presentationml/2006/main">
  <p:tag name="MH" val="20170719143502"/>
  <p:tag name="MH_LIBRARY" val="GRAPHIC"/>
  <p:tag name="MH_TYPE" val="Other"/>
  <p:tag name="MH_ORDER" val="1"/>
</p:tagLst>
</file>

<file path=ppt/tags/tag40.xml><?xml version="1.0" encoding="utf-8"?>
<p:tagLst xmlns:p="http://schemas.openxmlformats.org/presentationml/2006/main">
  <p:tag name="MH" val="20170719155452"/>
  <p:tag name="MH_LIBRARY" val="GRAPHIC"/>
  <p:tag name="MH_TYPE" val="Other"/>
  <p:tag name="MH_ORDER" val="7"/>
</p:tagLst>
</file>

<file path=ppt/tags/tag41.xml><?xml version="1.0" encoding="utf-8"?>
<p:tagLst xmlns:p="http://schemas.openxmlformats.org/presentationml/2006/main">
  <p:tag name="MH" val="20170719155452"/>
  <p:tag name="MH_LIBRARY" val="GRAPHIC"/>
  <p:tag name="MH_TYPE" val="Other"/>
  <p:tag name="MH_ORDER" val="8"/>
</p:tagLst>
</file>

<file path=ppt/tags/tag42.xml><?xml version="1.0" encoding="utf-8"?>
<p:tagLst xmlns:p="http://schemas.openxmlformats.org/presentationml/2006/main">
  <p:tag name="PA" val="v5.2.7"/>
  <p:tag name="RESOURCELIBID_ANIM" val="460"/>
</p:tagLst>
</file>

<file path=ppt/tags/tag43.xml><?xml version="1.0" encoding="utf-8"?>
<p:tagLst xmlns:p="http://schemas.openxmlformats.org/presentationml/2006/main">
  <p:tag name="PA" val="v5.2.7"/>
  <p:tag name="RESOURCELIBID_ANIM" val="460"/>
</p:tagLst>
</file>

<file path=ppt/tags/tag44.xml><?xml version="1.0" encoding="utf-8"?>
<p:tagLst xmlns:p="http://schemas.openxmlformats.org/presentationml/2006/main">
  <p:tag name="ISPRING_RESOURCE_PATHS_HASH_PRESENTER" val="417f8e4a56fc57c2e92e6fdc581ab83ee55365e"/>
  <p:tag name="KSO_WPP_MARK_KEY" val="f71d5144-0573-45f9-bb21-9102466a32de"/>
  <p:tag name="COMMONDATA" val="eyJoZGlkIjoiY2M1MmI4Y2U5ZGU3ODg0MGFlYjQ5MWViZmIzYjVhMDEifQ=="/>
  <p:tag name="commondata" val="eyJoZGlkIjoiZmIyYTRhZmU2ZjA1MzE5NWYzOWIzNGFiZmU1NDg0OTMifQ=="/>
</p:tagLst>
</file>

<file path=ppt/tags/tag5.xml><?xml version="1.0" encoding="utf-8"?>
<p:tagLst xmlns:p="http://schemas.openxmlformats.org/presentationml/2006/main">
  <p:tag name="MH" val="20170719143502"/>
  <p:tag name="MH_LIBRARY" val="GRAPHIC"/>
  <p:tag name="MH_TYPE" val="Text"/>
  <p:tag name="MH_ORDER" val="1"/>
</p:tagLst>
</file>

<file path=ppt/tags/tag6.xml><?xml version="1.0" encoding="utf-8"?>
<p:tagLst xmlns:p="http://schemas.openxmlformats.org/presentationml/2006/main">
  <p:tag name="MH" val="20170719143502"/>
  <p:tag name="MH_LIBRARY" val="GRAPHIC"/>
  <p:tag name="MH_TYPE" val="SubTitle"/>
  <p:tag name="MH_ORDER" val="2"/>
</p:tagLst>
</file>

<file path=ppt/tags/tag7.xml><?xml version="1.0" encoding="utf-8"?>
<p:tagLst xmlns:p="http://schemas.openxmlformats.org/presentationml/2006/main">
  <p:tag name="MH" val="20170719143502"/>
  <p:tag name="MH_LIBRARY" val="GRAPHIC"/>
  <p:tag name="MH_TYPE" val="Other"/>
  <p:tag name="MH_ORDER" val="2"/>
</p:tagLst>
</file>

<file path=ppt/tags/tag8.xml><?xml version="1.0" encoding="utf-8"?>
<p:tagLst xmlns:p="http://schemas.openxmlformats.org/presentationml/2006/main">
  <p:tag name="MH" val="20170719143502"/>
  <p:tag name="MH_LIBRARY" val="GRAPHIC"/>
  <p:tag name="MH_TYPE" val="Text"/>
  <p:tag name="MH_ORDER" val="2"/>
</p:tagLst>
</file>

<file path=ppt/tags/tag9.xml><?xml version="1.0" encoding="utf-8"?>
<p:tagLst xmlns:p="http://schemas.openxmlformats.org/presentationml/2006/main">
  <p:tag name="MH" val="20170719143502"/>
  <p:tag name="MH_LIBRARY" val="GRAPHIC"/>
  <p:tag name="MH_TYPE" val="SubTitle"/>
  <p:tag name="MH_ORDER" val="3"/>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ud0ofpxa">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16958</Words>
  <Application>WPS 演示</Application>
  <PresentationFormat>自定义</PresentationFormat>
  <Paragraphs>929</Paragraphs>
  <Slides>107</Slides>
  <Notes>98</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107</vt:i4>
      </vt:variant>
    </vt:vector>
  </HeadingPairs>
  <TitlesOfParts>
    <vt:vector size="134" baseType="lpstr">
      <vt:lpstr>Arial</vt:lpstr>
      <vt:lpstr>宋体</vt:lpstr>
      <vt:lpstr>Wingdings</vt:lpstr>
      <vt:lpstr>微软雅黑</vt:lpstr>
      <vt:lpstr>思源黑体 CN Medium</vt:lpstr>
      <vt:lpstr>黑体</vt:lpstr>
      <vt:lpstr>字魂58号-创中黑</vt:lpstr>
      <vt:lpstr>Source Han Sans K Bold</vt:lpstr>
      <vt:lpstr>Calibri</vt:lpstr>
      <vt:lpstr>Yu Gothic UI Semibold</vt:lpstr>
      <vt:lpstr>U.S. 101</vt:lpstr>
      <vt:lpstr>Segoe Print</vt:lpstr>
      <vt:lpstr>Roboto</vt:lpstr>
      <vt:lpstr>Open Sans Light</vt:lpstr>
      <vt:lpstr>Open Sans</vt:lpstr>
      <vt:lpstr>字魂105号-简雅黑</vt:lpstr>
      <vt:lpstr>Arial Unicode MS</vt:lpstr>
      <vt:lpstr>微软雅黑 Light</vt:lpstr>
      <vt:lpstr>Open Sans</vt:lpstr>
      <vt:lpstr>思源黑体 CN Normal</vt:lpstr>
      <vt:lpstr>Times New Roman</vt:lpstr>
      <vt:lpstr>思源黑体 CN Regular</vt:lpstr>
      <vt:lpstr>华文行楷</vt:lpstr>
      <vt:lpstr>Arial Narrow</vt:lpstr>
      <vt:lpstr>思源黑体旧字形 ExtraLight</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蓝白商务述职报告工作总结ppt模板</dc:title>
  <dc:creator>常董</dc:creator>
  <cp:lastModifiedBy>夏天</cp:lastModifiedBy>
  <cp:revision>1475</cp:revision>
  <dcterms:created xsi:type="dcterms:W3CDTF">2020-09-03T07:01:00Z</dcterms:created>
  <dcterms:modified xsi:type="dcterms:W3CDTF">2024-10-08T01:48:31Z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2052-12.1.0.17857</vt:lpwstr>
  </property>
  <property fmtid="{D5CDD505-2E9C-101B-9397-08002B2CF9AE}" pid="3" name="ICV">
    <vt:lpwstr>8E24EF48347A484FAA61BC810723EE31_13</vt:lpwstr>
  </property>
</Properties>
</file>